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8"/>
  </p:notesMasterIdLst>
  <p:handoutMasterIdLst>
    <p:handoutMasterId r:id="rId3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handoutMaster" Target="handoutMasters/handout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presProps" Target="presProps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theme" Target="theme/theme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N" smtClean="0"/>
              <a:t>11-03-2025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SCHOOL OF ENGINEERING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F654-8ED3-41E1-A36A-E1B27C2CC3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7440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N" smtClean="0"/>
              <a:t>11-03-2025</a:t>
            </a:r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SCHOOL OF ENGINEERING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C719F-9BE8-43A0-AF21-8DC4C8BC9E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6973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C719F-9BE8-43A0-AF21-8DC4C8BC9EAF}" type="slidenum">
              <a:rPr lang="en-IN" smtClean="0"/>
              <a:t>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smtClean="0"/>
              <a:t>SCHOOL OF ENGINEERING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IN" smtClean="0"/>
              <a:t>11-03-2025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83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IN" smtClean="0"/>
              <a:t>11-03-2025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smtClean="0"/>
              <a:t>SCHOOL OF ENGINEERING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EDC719F-9BE8-43A0-AF21-8DC4C8BC9EAF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9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726" y="761491"/>
            <a:ext cx="10118547" cy="99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79646" y="4263008"/>
            <a:ext cx="4827905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D59F-8C90-49AB-B3C4-3A56DCAF6A5E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0277-3D66-46C4-98FD-136D3D0C1133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8B74-CDC5-4C74-B9E5-BE3B3E6152F3}" type="datetime1">
              <a:rPr lang="en-US" smtClean="0"/>
              <a:t>3/11/2025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EEF4-56A4-4296-B868-8D9A884B4C0D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FAE1-F26D-46F5-B3B9-856CE1CEAC2F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8991" y="766376"/>
                </a:lnTo>
                <a:lnTo>
                  <a:pt x="39115" y="766572"/>
                </a:lnTo>
                <a:lnTo>
                  <a:pt x="66166" y="767349"/>
                </a:lnTo>
                <a:lnTo>
                  <a:pt x="102806" y="767911"/>
                </a:lnTo>
                <a:lnTo>
                  <a:pt x="145093" y="767911"/>
                </a:lnTo>
                <a:lnTo>
                  <a:pt x="229009" y="766376"/>
                </a:lnTo>
                <a:lnTo>
                  <a:pt x="346764" y="762156"/>
                </a:lnTo>
                <a:lnTo>
                  <a:pt x="571566" y="749671"/>
                </a:lnTo>
                <a:lnTo>
                  <a:pt x="934431" y="722221"/>
                </a:lnTo>
                <a:lnTo>
                  <a:pt x="1575466" y="660907"/>
                </a:lnTo>
                <a:lnTo>
                  <a:pt x="2295940" y="578375"/>
                </a:lnTo>
                <a:lnTo>
                  <a:pt x="2845201" y="505624"/>
                </a:lnTo>
                <a:lnTo>
                  <a:pt x="3127267" y="463386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694436"/>
            <a:ext cx="1023706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4E7E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2601" y="2117877"/>
            <a:ext cx="10114915" cy="460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NSU, JAMSHEDPUR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1D1D-C15C-485B-AAB6-7058368A4F92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" Type="http://schemas.openxmlformats.org/officeDocument/2006/relationships/image" Target="../media/image144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26" Type="http://schemas.openxmlformats.org/officeDocument/2006/relationships/image" Target="../media/image193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92.png"/><Relationship Id="rId2" Type="http://schemas.openxmlformats.org/officeDocument/2006/relationships/image" Target="../media/image169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4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26" Type="http://schemas.openxmlformats.org/officeDocument/2006/relationships/image" Target="../media/image221.png"/><Relationship Id="rId39" Type="http://schemas.openxmlformats.org/officeDocument/2006/relationships/image" Target="../media/image234.png"/><Relationship Id="rId21" Type="http://schemas.openxmlformats.org/officeDocument/2006/relationships/image" Target="../media/image216.png"/><Relationship Id="rId34" Type="http://schemas.openxmlformats.org/officeDocument/2006/relationships/image" Target="../media/image229.png"/><Relationship Id="rId42" Type="http://schemas.openxmlformats.org/officeDocument/2006/relationships/image" Target="../media/image237.png"/><Relationship Id="rId47" Type="http://schemas.openxmlformats.org/officeDocument/2006/relationships/image" Target="../media/image242.png"/><Relationship Id="rId50" Type="http://schemas.openxmlformats.org/officeDocument/2006/relationships/image" Target="../media/image245.png"/><Relationship Id="rId55" Type="http://schemas.openxmlformats.org/officeDocument/2006/relationships/image" Target="../media/image250.png"/><Relationship Id="rId63" Type="http://schemas.openxmlformats.org/officeDocument/2006/relationships/image" Target="../media/image258.png"/><Relationship Id="rId68" Type="http://schemas.openxmlformats.org/officeDocument/2006/relationships/image" Target="../media/image263.png"/><Relationship Id="rId7" Type="http://schemas.openxmlformats.org/officeDocument/2006/relationships/image" Target="../media/image202.png"/><Relationship Id="rId71" Type="http://schemas.openxmlformats.org/officeDocument/2006/relationships/image" Target="../media/image266.png"/><Relationship Id="rId2" Type="http://schemas.openxmlformats.org/officeDocument/2006/relationships/image" Target="../media/image197.png"/><Relationship Id="rId16" Type="http://schemas.openxmlformats.org/officeDocument/2006/relationships/image" Target="../media/image211.png"/><Relationship Id="rId29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24" Type="http://schemas.openxmlformats.org/officeDocument/2006/relationships/image" Target="../media/image219.png"/><Relationship Id="rId32" Type="http://schemas.openxmlformats.org/officeDocument/2006/relationships/image" Target="../media/image227.png"/><Relationship Id="rId37" Type="http://schemas.openxmlformats.org/officeDocument/2006/relationships/image" Target="../media/image232.png"/><Relationship Id="rId40" Type="http://schemas.openxmlformats.org/officeDocument/2006/relationships/image" Target="../media/image235.png"/><Relationship Id="rId45" Type="http://schemas.openxmlformats.org/officeDocument/2006/relationships/image" Target="../media/image240.png"/><Relationship Id="rId53" Type="http://schemas.openxmlformats.org/officeDocument/2006/relationships/image" Target="../media/image248.png"/><Relationship Id="rId58" Type="http://schemas.openxmlformats.org/officeDocument/2006/relationships/image" Target="../media/image253.png"/><Relationship Id="rId66" Type="http://schemas.openxmlformats.org/officeDocument/2006/relationships/image" Target="../media/image261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23" Type="http://schemas.openxmlformats.org/officeDocument/2006/relationships/image" Target="../media/image218.png"/><Relationship Id="rId28" Type="http://schemas.openxmlformats.org/officeDocument/2006/relationships/image" Target="../media/image223.png"/><Relationship Id="rId36" Type="http://schemas.openxmlformats.org/officeDocument/2006/relationships/image" Target="../media/image231.png"/><Relationship Id="rId49" Type="http://schemas.openxmlformats.org/officeDocument/2006/relationships/image" Target="../media/image244.png"/><Relationship Id="rId57" Type="http://schemas.openxmlformats.org/officeDocument/2006/relationships/image" Target="../media/image252.png"/><Relationship Id="rId61" Type="http://schemas.openxmlformats.org/officeDocument/2006/relationships/image" Target="../media/image256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31" Type="http://schemas.openxmlformats.org/officeDocument/2006/relationships/image" Target="../media/image226.png"/><Relationship Id="rId44" Type="http://schemas.openxmlformats.org/officeDocument/2006/relationships/image" Target="../media/image239.png"/><Relationship Id="rId52" Type="http://schemas.openxmlformats.org/officeDocument/2006/relationships/image" Target="../media/image247.png"/><Relationship Id="rId60" Type="http://schemas.openxmlformats.org/officeDocument/2006/relationships/image" Target="../media/image255.png"/><Relationship Id="rId65" Type="http://schemas.openxmlformats.org/officeDocument/2006/relationships/image" Target="../media/image260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Relationship Id="rId22" Type="http://schemas.openxmlformats.org/officeDocument/2006/relationships/image" Target="../media/image217.png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Relationship Id="rId43" Type="http://schemas.openxmlformats.org/officeDocument/2006/relationships/image" Target="../media/image238.png"/><Relationship Id="rId48" Type="http://schemas.openxmlformats.org/officeDocument/2006/relationships/image" Target="../media/image243.png"/><Relationship Id="rId56" Type="http://schemas.openxmlformats.org/officeDocument/2006/relationships/image" Target="../media/image251.png"/><Relationship Id="rId64" Type="http://schemas.openxmlformats.org/officeDocument/2006/relationships/image" Target="../media/image259.png"/><Relationship Id="rId69" Type="http://schemas.openxmlformats.org/officeDocument/2006/relationships/image" Target="../media/image264.png"/><Relationship Id="rId8" Type="http://schemas.openxmlformats.org/officeDocument/2006/relationships/image" Target="../media/image203.png"/><Relationship Id="rId51" Type="http://schemas.openxmlformats.org/officeDocument/2006/relationships/image" Target="../media/image246.png"/><Relationship Id="rId3" Type="http://schemas.openxmlformats.org/officeDocument/2006/relationships/image" Target="../media/image198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5" Type="http://schemas.openxmlformats.org/officeDocument/2006/relationships/image" Target="../media/image220.png"/><Relationship Id="rId33" Type="http://schemas.openxmlformats.org/officeDocument/2006/relationships/image" Target="../media/image228.png"/><Relationship Id="rId38" Type="http://schemas.openxmlformats.org/officeDocument/2006/relationships/image" Target="../media/image233.png"/><Relationship Id="rId46" Type="http://schemas.openxmlformats.org/officeDocument/2006/relationships/image" Target="../media/image241.png"/><Relationship Id="rId59" Type="http://schemas.openxmlformats.org/officeDocument/2006/relationships/image" Target="../media/image254.png"/><Relationship Id="rId67" Type="http://schemas.openxmlformats.org/officeDocument/2006/relationships/image" Target="../media/image262.png"/><Relationship Id="rId20" Type="http://schemas.openxmlformats.org/officeDocument/2006/relationships/image" Target="../media/image215.png"/><Relationship Id="rId41" Type="http://schemas.openxmlformats.org/officeDocument/2006/relationships/image" Target="../media/image236.png"/><Relationship Id="rId54" Type="http://schemas.openxmlformats.org/officeDocument/2006/relationships/image" Target="../media/image249.png"/><Relationship Id="rId62" Type="http://schemas.openxmlformats.org/officeDocument/2006/relationships/image" Target="../media/image257.png"/><Relationship Id="rId70" Type="http://schemas.openxmlformats.org/officeDocument/2006/relationships/image" Target="../media/image265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2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jpg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0" Type="http://schemas.openxmlformats.org/officeDocument/2006/relationships/image" Target="../media/image298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13.png"/><Relationship Id="rId18" Type="http://schemas.openxmlformats.org/officeDocument/2006/relationships/image" Target="../media/image318.png"/><Relationship Id="rId3" Type="http://schemas.openxmlformats.org/officeDocument/2006/relationships/image" Target="../media/image303.png"/><Relationship Id="rId21" Type="http://schemas.openxmlformats.org/officeDocument/2006/relationships/image" Target="../media/image321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17" Type="http://schemas.openxmlformats.org/officeDocument/2006/relationships/image" Target="../media/image317.png"/><Relationship Id="rId25" Type="http://schemas.openxmlformats.org/officeDocument/2006/relationships/image" Target="../media/image325.png"/><Relationship Id="rId2" Type="http://schemas.openxmlformats.org/officeDocument/2006/relationships/image" Target="../media/image302.png"/><Relationship Id="rId16" Type="http://schemas.openxmlformats.org/officeDocument/2006/relationships/image" Target="../media/image316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24" Type="http://schemas.openxmlformats.org/officeDocument/2006/relationships/image" Target="../media/image324.png"/><Relationship Id="rId5" Type="http://schemas.openxmlformats.org/officeDocument/2006/relationships/image" Target="../media/image305.png"/><Relationship Id="rId15" Type="http://schemas.openxmlformats.org/officeDocument/2006/relationships/image" Target="../media/image315.png"/><Relationship Id="rId23" Type="http://schemas.openxmlformats.org/officeDocument/2006/relationships/image" Target="../media/image323.png"/><Relationship Id="rId10" Type="http://schemas.openxmlformats.org/officeDocument/2006/relationships/image" Target="../media/image310.png"/><Relationship Id="rId19" Type="http://schemas.openxmlformats.org/officeDocument/2006/relationships/image" Target="../media/image319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Relationship Id="rId14" Type="http://schemas.openxmlformats.org/officeDocument/2006/relationships/image" Target="../media/image314.png"/><Relationship Id="rId22" Type="http://schemas.openxmlformats.org/officeDocument/2006/relationships/image" Target="../media/image322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jp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3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jpg"/><Relationship Id="rId2" Type="http://schemas.openxmlformats.org/officeDocument/2006/relationships/image" Target="../media/image335.jpg"/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jpg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9.jpg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jpg"/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4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jp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jp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jpg"/><Relationship Id="rId2" Type="http://schemas.openxmlformats.org/officeDocument/2006/relationships/image" Target="../media/image350.jpg"/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jp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jpg"/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jp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jp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jp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jp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jpg"/><Relationship Id="rId2" Type="http://schemas.openxmlformats.org/officeDocument/2006/relationships/image" Target="../media/image366.jpg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jp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jp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1.png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2.jpg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jp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jp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8.jp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jpg"/><Relationship Id="rId2" Type="http://schemas.openxmlformats.org/officeDocument/2006/relationships/image" Target="../media/image37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1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4.pn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jp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9.jp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2.jpg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4.png"/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6.png"/><Relationship Id="rId4" Type="http://schemas.openxmlformats.org/officeDocument/2006/relationships/image" Target="../media/image395.png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7.png"/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jpg"/><Relationship Id="rId2" Type="http://schemas.openxmlformats.org/officeDocument/2006/relationships/image" Target="../media/image39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1.jpg"/><Relationship Id="rId4" Type="http://schemas.openxmlformats.org/officeDocument/2006/relationships/image" Target="../media/image400.png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jpg"/><Relationship Id="rId2" Type="http://schemas.openxmlformats.org/officeDocument/2006/relationships/image" Target="../media/image405.jpg"/><Relationship Id="rId1" Type="http://schemas.openxmlformats.org/officeDocument/2006/relationships/slideLayout" Target="../slideLayouts/slideLayout4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5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2" Type="http://schemas.openxmlformats.org/officeDocument/2006/relationships/image" Target="../media/image4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6.png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7.jp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4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5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4.png"/></Relationships>
</file>

<file path=ppt/slides/_rels/slide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426.png"/><Relationship Id="rId7" Type="http://schemas.openxmlformats.org/officeDocument/2006/relationships/image" Target="../media/image430.png"/><Relationship Id="rId2" Type="http://schemas.openxmlformats.org/officeDocument/2006/relationships/image" Target="../media/image4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9.png"/><Relationship Id="rId5" Type="http://schemas.openxmlformats.org/officeDocument/2006/relationships/image" Target="../media/image428.png"/><Relationship Id="rId4" Type="http://schemas.openxmlformats.org/officeDocument/2006/relationships/image" Target="../media/image4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.jpg"/><Relationship Id="rId2" Type="http://schemas.openxmlformats.org/officeDocument/2006/relationships/image" Target="../media/image432.jpg"/><Relationship Id="rId1" Type="http://schemas.openxmlformats.org/officeDocument/2006/relationships/slideLayout" Target="../slideLayouts/slideLayout4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image" Target="../media/image4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6.png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7.jp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jpg"/><Relationship Id="rId2" Type="http://schemas.openxmlformats.org/officeDocument/2006/relationships/image" Target="../media/image438.jp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5.png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png"/><Relationship Id="rId2" Type="http://schemas.openxmlformats.org/officeDocument/2006/relationships/image" Target="../media/image4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9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2.jp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67.png"/><Relationship Id="rId18" Type="http://schemas.openxmlformats.org/officeDocument/2006/relationships/image" Target="../media/image472.png"/><Relationship Id="rId3" Type="http://schemas.openxmlformats.org/officeDocument/2006/relationships/image" Target="../media/image457.png"/><Relationship Id="rId7" Type="http://schemas.openxmlformats.org/officeDocument/2006/relationships/image" Target="../media/image461.png"/><Relationship Id="rId12" Type="http://schemas.openxmlformats.org/officeDocument/2006/relationships/image" Target="../media/image466.png"/><Relationship Id="rId17" Type="http://schemas.openxmlformats.org/officeDocument/2006/relationships/image" Target="../media/image471.png"/><Relationship Id="rId2" Type="http://schemas.openxmlformats.org/officeDocument/2006/relationships/image" Target="../media/image456.png"/><Relationship Id="rId16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465.png"/><Relationship Id="rId5" Type="http://schemas.openxmlformats.org/officeDocument/2006/relationships/image" Target="../media/image459.png"/><Relationship Id="rId15" Type="http://schemas.openxmlformats.org/officeDocument/2006/relationships/image" Target="../media/image469.png"/><Relationship Id="rId10" Type="http://schemas.openxmlformats.org/officeDocument/2006/relationships/image" Target="../media/image464.png"/><Relationship Id="rId19" Type="http://schemas.openxmlformats.org/officeDocument/2006/relationships/image" Target="../media/image473.png"/><Relationship Id="rId4" Type="http://schemas.openxmlformats.org/officeDocument/2006/relationships/image" Target="../media/image458.png"/><Relationship Id="rId9" Type="http://schemas.openxmlformats.org/officeDocument/2006/relationships/image" Target="../media/image463.png"/><Relationship Id="rId14" Type="http://schemas.openxmlformats.org/officeDocument/2006/relationships/image" Target="../media/image468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5" Type="http://schemas.openxmlformats.org/officeDocument/2006/relationships/image" Target="../media/image477.png"/><Relationship Id="rId4" Type="http://schemas.openxmlformats.org/officeDocument/2006/relationships/image" Target="../media/image476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7.png"/><Relationship Id="rId4" Type="http://schemas.openxmlformats.org/officeDocument/2006/relationships/image" Target="../media/image479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7" Type="http://schemas.openxmlformats.org/officeDocument/2006/relationships/image" Target="../media/image480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5" Type="http://schemas.openxmlformats.org/officeDocument/2006/relationships/image" Target="../media/image479.png"/><Relationship Id="rId4" Type="http://schemas.openxmlformats.org/officeDocument/2006/relationships/image" Target="../media/image474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5" Type="http://schemas.openxmlformats.org/officeDocument/2006/relationships/image" Target="../media/image477.png"/><Relationship Id="rId4" Type="http://schemas.openxmlformats.org/officeDocument/2006/relationships/image" Target="../media/image476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jpg"/><Relationship Id="rId5" Type="http://schemas.openxmlformats.org/officeDocument/2006/relationships/image" Target="../media/image478.png"/><Relationship Id="rId4" Type="http://schemas.openxmlformats.org/officeDocument/2006/relationships/image" Target="../media/image477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6.png"/><Relationship Id="rId2" Type="http://schemas.openxmlformats.org/officeDocument/2006/relationships/image" Target="../media/image48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7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9.png"/><Relationship Id="rId2" Type="http://schemas.openxmlformats.org/officeDocument/2006/relationships/image" Target="../media/image4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1.png"/><Relationship Id="rId4" Type="http://schemas.openxmlformats.org/officeDocument/2006/relationships/image" Target="../media/image490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.png"/><Relationship Id="rId7" Type="http://schemas.openxmlformats.org/officeDocument/2006/relationships/image" Target="../media/image490.png"/><Relationship Id="rId2" Type="http://schemas.openxmlformats.org/officeDocument/2006/relationships/image" Target="../media/image4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9.png"/><Relationship Id="rId5" Type="http://schemas.openxmlformats.org/officeDocument/2006/relationships/image" Target="../media/image488.png"/><Relationship Id="rId4" Type="http://schemas.openxmlformats.org/officeDocument/2006/relationships/image" Target="../media/image49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jpg"/><Relationship Id="rId2" Type="http://schemas.openxmlformats.org/officeDocument/2006/relationships/image" Target="../media/image495.jpg"/><Relationship Id="rId1" Type="http://schemas.openxmlformats.org/officeDocument/2006/relationships/slideLayout" Target="../slideLayouts/slideLayout4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jpg"/><Relationship Id="rId7" Type="http://schemas.openxmlformats.org/officeDocument/2006/relationships/image" Target="../media/image501.jpg"/><Relationship Id="rId2" Type="http://schemas.openxmlformats.org/officeDocument/2006/relationships/image" Target="../media/image49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0.jpg"/><Relationship Id="rId5" Type="http://schemas.openxmlformats.org/officeDocument/2006/relationships/image" Target="../media/image499.jpg"/><Relationship Id="rId4" Type="http://schemas.openxmlformats.org/officeDocument/2006/relationships/image" Target="../media/image498.jp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3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5.jpg"/><Relationship Id="rId4" Type="http://schemas.openxmlformats.org/officeDocument/2006/relationships/image" Target="../media/image504.jp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jpg"/><Relationship Id="rId2" Type="http://schemas.openxmlformats.org/officeDocument/2006/relationships/image" Target="../media/image5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8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1.jp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5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jpg"/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8.jpg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jpg"/><Relationship Id="rId5" Type="http://schemas.openxmlformats.org/officeDocument/2006/relationships/image" Target="../media/image522.png"/><Relationship Id="rId4" Type="http://schemas.openxmlformats.org/officeDocument/2006/relationships/image" Target="../media/image521.pn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.png"/><Relationship Id="rId2" Type="http://schemas.openxmlformats.org/officeDocument/2006/relationships/image" Target="../media/image5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image" Target="../media/image526.jp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9.jpg"/><Relationship Id="rId2" Type="http://schemas.openxmlformats.org/officeDocument/2006/relationships/image" Target="../media/image5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1.png"/><Relationship Id="rId4" Type="http://schemas.openxmlformats.org/officeDocument/2006/relationships/image" Target="../media/image530.png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2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4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6.pn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7.jp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8.pn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9.png"/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5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jp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jpg"/><Relationship Id="rId2" Type="http://schemas.openxmlformats.org/officeDocument/2006/relationships/image" Target="../media/image5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1.png"/><Relationship Id="rId4" Type="http://schemas.openxmlformats.org/officeDocument/2006/relationships/image" Target="../media/image530.png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image" Target="../media/image5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5.png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7.jpg"/><Relationship Id="rId2" Type="http://schemas.openxmlformats.org/officeDocument/2006/relationships/image" Target="../media/image5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8.png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9.pn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4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png"/><Relationship Id="rId2" Type="http://schemas.openxmlformats.org/officeDocument/2006/relationships/image" Target="../media/image55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4.png"/><Relationship Id="rId1" Type="http://schemas.openxmlformats.org/officeDocument/2006/relationships/slideLayout" Target="../slideLayouts/slideLayout4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6.png"/><Relationship Id="rId2" Type="http://schemas.openxmlformats.org/officeDocument/2006/relationships/image" Target="../media/image555.png"/><Relationship Id="rId1" Type="http://schemas.openxmlformats.org/officeDocument/2006/relationships/slideLayout" Target="../slideLayouts/slideLayout5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8.png"/><Relationship Id="rId2" Type="http://schemas.openxmlformats.org/officeDocument/2006/relationships/image" Target="../media/image557.png"/><Relationship Id="rId1" Type="http://schemas.openxmlformats.org/officeDocument/2006/relationships/slideLayout" Target="../slideLayouts/slideLayout5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3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5" Type="http://schemas.openxmlformats.org/officeDocument/2006/relationships/image" Target="../media/image125.png"/><Relationship Id="rId10" Type="http://schemas.openxmlformats.org/officeDocument/2006/relationships/image" Target="../media/image107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4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4" name="object 4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1036726" y="761491"/>
            <a:ext cx="10118547" cy="2716640"/>
          </a:xfrm>
          <a:prstGeom prst="rect">
            <a:avLst/>
          </a:prstGeom>
        </p:spPr>
        <p:txBody>
          <a:bodyPr vert="horz" wrap="square" lIns="0" tIns="495807" rIns="0" bIns="0" rtlCol="0">
            <a:spAutoFit/>
          </a:bodyPr>
          <a:lstStyle/>
          <a:p>
            <a:pPr marL="2533015" algn="l">
              <a:lnSpc>
                <a:spcPct val="100000"/>
              </a:lnSpc>
              <a:spcBef>
                <a:spcPts val="105"/>
              </a:spcBef>
            </a:pPr>
            <a:r>
              <a:rPr sz="3200" spc="75" dirty="0">
                <a:latin typeface="Times New Roman"/>
                <a:cs typeface="Times New Roman"/>
              </a:rPr>
              <a:t>DIGITAL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40" dirty="0" smtClean="0">
                <a:latin typeface="Times New Roman"/>
                <a:cs typeface="Times New Roman"/>
              </a:rPr>
              <a:t>ELECTRONICS</a:t>
            </a:r>
            <a:r>
              <a:rPr lang="en-US" sz="3200" spc="40" dirty="0" smtClean="0">
                <a:latin typeface="Times New Roman"/>
                <a:cs typeface="Times New Roman"/>
              </a:rPr>
              <a:t/>
            </a:r>
            <a:br>
              <a:rPr lang="en-US" sz="3200" spc="40" dirty="0" smtClean="0">
                <a:latin typeface="Times New Roman"/>
                <a:cs typeface="Times New Roman"/>
              </a:rPr>
            </a:br>
            <a:r>
              <a:rPr lang="en-US" sz="2800" spc="40" dirty="0" smtClean="0">
                <a:latin typeface="Times New Roman"/>
                <a:cs typeface="Times New Roman"/>
              </a:rPr>
              <a:t>COURSE: BTECH</a:t>
            </a:r>
            <a:br>
              <a:rPr lang="en-US" sz="2800" spc="40" dirty="0" smtClean="0">
                <a:latin typeface="Times New Roman"/>
                <a:cs typeface="Times New Roman"/>
              </a:rPr>
            </a:br>
            <a:r>
              <a:rPr lang="en-US" sz="2800" spc="40" dirty="0" smtClean="0">
                <a:latin typeface="Times New Roman"/>
                <a:cs typeface="Times New Roman"/>
              </a:rPr>
              <a:t>SEMESTER: 3</a:t>
            </a:r>
            <a:r>
              <a:rPr lang="en-US" sz="2800" spc="40" baseline="30000" dirty="0" smtClean="0">
                <a:latin typeface="Times New Roman"/>
                <a:cs typeface="Times New Roman"/>
              </a:rPr>
              <a:t>RD</a:t>
            </a:r>
            <a:r>
              <a:rPr lang="en-US" sz="2800" spc="40" dirty="0" smtClean="0">
                <a:latin typeface="Times New Roman"/>
                <a:cs typeface="Times New Roman"/>
              </a:rPr>
              <a:t/>
            </a:r>
            <a:br>
              <a:rPr lang="en-US" sz="2800" spc="40" dirty="0" smtClean="0">
                <a:latin typeface="Times New Roman"/>
                <a:cs typeface="Times New Roman"/>
              </a:rPr>
            </a:br>
            <a:r>
              <a:rPr lang="en-US" sz="2800" spc="40" dirty="0" smtClean="0">
                <a:latin typeface="Times New Roman"/>
                <a:cs typeface="Times New Roman"/>
              </a:rPr>
              <a:t>BRANCH: CSE</a:t>
            </a:r>
            <a:br>
              <a:rPr lang="en-US" sz="2800" spc="40" dirty="0" smtClean="0">
                <a:latin typeface="Times New Roman"/>
                <a:cs typeface="Times New Roman"/>
              </a:rPr>
            </a:b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ubTitle" idx="4"/>
          </p:nvPr>
        </p:nvSpPr>
        <p:spPr>
          <a:xfrm>
            <a:off x="3779646" y="4263008"/>
            <a:ext cx="482790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091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Dr.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lang="en-US" sz="2400" spc="-50" dirty="0" smtClean="0">
                <a:solidFill>
                  <a:srgbClr val="000000"/>
                </a:solidFill>
              </a:rPr>
              <a:t>SANTIMOY MANDAL</a:t>
            </a:r>
          </a:p>
          <a:p>
            <a:pPr marL="12700" marR="5080" indent="970915">
              <a:lnSpc>
                <a:spcPct val="100000"/>
              </a:lnSpc>
              <a:spcBef>
                <a:spcPts val="100"/>
              </a:spcBef>
            </a:pPr>
            <a:r>
              <a:rPr lang="en-US" sz="2400" spc="-50" dirty="0" smtClean="0">
                <a:solidFill>
                  <a:srgbClr val="000000"/>
                </a:solidFill>
              </a:rPr>
              <a:t>NSU, JAMSHEDPUR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8672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Digital</a:t>
            </a:r>
            <a:r>
              <a:rPr spc="-204" dirty="0"/>
              <a:t> </a:t>
            </a:r>
            <a:r>
              <a:rPr spc="-225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4714" y="5945530"/>
            <a:ext cx="1342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346" y="4283709"/>
            <a:ext cx="1985010" cy="1517015"/>
          </a:xfrm>
          <a:custGeom>
            <a:avLst/>
            <a:gdLst/>
            <a:ahLst/>
            <a:cxnLst/>
            <a:rect l="l" t="t" r="r" b="b"/>
            <a:pathLst>
              <a:path w="1985010" h="1517014">
                <a:moveTo>
                  <a:pt x="494385" y="114554"/>
                </a:moveTo>
                <a:lnTo>
                  <a:pt x="407289" y="114554"/>
                </a:lnTo>
                <a:lnTo>
                  <a:pt x="378701" y="114554"/>
                </a:lnTo>
                <a:lnTo>
                  <a:pt x="378206" y="171450"/>
                </a:lnTo>
                <a:lnTo>
                  <a:pt x="494385" y="114554"/>
                </a:lnTo>
                <a:close/>
              </a:path>
              <a:path w="1985010" h="1517014">
                <a:moveTo>
                  <a:pt x="550418" y="87122"/>
                </a:moveTo>
                <a:lnTo>
                  <a:pt x="379730" y="0"/>
                </a:lnTo>
                <a:lnTo>
                  <a:pt x="379247" y="53975"/>
                </a:lnTo>
                <a:lnTo>
                  <a:pt x="379209" y="57175"/>
                </a:lnTo>
                <a:lnTo>
                  <a:pt x="495" y="53975"/>
                </a:lnTo>
                <a:lnTo>
                  <a:pt x="0" y="111125"/>
                </a:lnTo>
                <a:lnTo>
                  <a:pt x="378701" y="114325"/>
                </a:lnTo>
                <a:lnTo>
                  <a:pt x="379120" y="66687"/>
                </a:lnTo>
                <a:lnTo>
                  <a:pt x="378739" y="111125"/>
                </a:lnTo>
                <a:lnTo>
                  <a:pt x="378701" y="114325"/>
                </a:lnTo>
                <a:lnTo>
                  <a:pt x="407289" y="114554"/>
                </a:lnTo>
                <a:lnTo>
                  <a:pt x="494880" y="114325"/>
                </a:lnTo>
                <a:lnTo>
                  <a:pt x="550418" y="87122"/>
                </a:lnTo>
                <a:close/>
              </a:path>
              <a:path w="1985010" h="1517014">
                <a:moveTo>
                  <a:pt x="945007" y="1344917"/>
                </a:moveTo>
                <a:lnTo>
                  <a:pt x="887882" y="1345095"/>
                </a:lnTo>
                <a:lnTo>
                  <a:pt x="886841" y="1024509"/>
                </a:lnTo>
                <a:lnTo>
                  <a:pt x="886841" y="1024255"/>
                </a:lnTo>
                <a:lnTo>
                  <a:pt x="829691" y="1024509"/>
                </a:lnTo>
                <a:lnTo>
                  <a:pt x="830732" y="1344917"/>
                </a:lnTo>
                <a:lnTo>
                  <a:pt x="830732" y="1345272"/>
                </a:lnTo>
                <a:lnTo>
                  <a:pt x="773557" y="1345450"/>
                </a:lnTo>
                <a:lnTo>
                  <a:pt x="859790" y="1516634"/>
                </a:lnTo>
                <a:lnTo>
                  <a:pt x="930643" y="1373847"/>
                </a:lnTo>
                <a:lnTo>
                  <a:pt x="944740" y="1345450"/>
                </a:lnTo>
                <a:lnTo>
                  <a:pt x="944829" y="1345272"/>
                </a:lnTo>
                <a:lnTo>
                  <a:pt x="944918" y="1345095"/>
                </a:lnTo>
                <a:lnTo>
                  <a:pt x="945007" y="1344917"/>
                </a:lnTo>
                <a:close/>
              </a:path>
              <a:path w="1985010" h="1517014">
                <a:moveTo>
                  <a:pt x="1985010" y="1178941"/>
                </a:moveTo>
                <a:lnTo>
                  <a:pt x="1970646" y="1151509"/>
                </a:lnTo>
                <a:lnTo>
                  <a:pt x="1896110" y="1009142"/>
                </a:lnTo>
                <a:lnTo>
                  <a:pt x="1813560" y="1182116"/>
                </a:lnTo>
                <a:lnTo>
                  <a:pt x="1870710" y="1181061"/>
                </a:lnTo>
                <a:lnTo>
                  <a:pt x="1876653" y="1510017"/>
                </a:lnTo>
                <a:lnTo>
                  <a:pt x="1876679" y="1511058"/>
                </a:lnTo>
                <a:lnTo>
                  <a:pt x="1933829" y="1510017"/>
                </a:lnTo>
                <a:lnTo>
                  <a:pt x="1927783" y="1182116"/>
                </a:lnTo>
                <a:lnTo>
                  <a:pt x="1927745" y="1180007"/>
                </a:lnTo>
                <a:lnTo>
                  <a:pt x="1985010" y="11789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5334" y="3382517"/>
            <a:ext cx="1705610" cy="1926589"/>
          </a:xfrm>
          <a:prstGeom prst="rect">
            <a:avLst/>
          </a:prstGeom>
          <a:ln w="31750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Times New Roman"/>
              <a:cs typeface="Times New Roman"/>
            </a:endParaRPr>
          </a:p>
          <a:p>
            <a:pPr marL="240029" marR="1905">
              <a:lnSpc>
                <a:spcPct val="89600"/>
              </a:lnSpc>
            </a:pPr>
            <a:r>
              <a:rPr sz="2400" spc="-10" dirty="0">
                <a:latin typeface="Times New Roman"/>
                <a:cs typeface="Times New Roman"/>
              </a:rPr>
              <a:t>Discrete Information Processing System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1729" y="3812285"/>
            <a:ext cx="104203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Times New Roman"/>
                <a:cs typeface="Times New Roman"/>
              </a:rPr>
              <a:t>Discrete Inputs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4673" y="4227703"/>
            <a:ext cx="1042035" cy="7188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434"/>
              </a:spcBef>
            </a:pPr>
            <a:r>
              <a:rPr sz="2400" spc="-10" dirty="0">
                <a:latin typeface="Times New Roman"/>
                <a:cs typeface="Times New Roman"/>
              </a:rPr>
              <a:t>Discrete Outputs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14698" y="4291965"/>
            <a:ext cx="2267585" cy="2186940"/>
            <a:chOff x="3814698" y="4291965"/>
            <a:chExt cx="2267585" cy="2186940"/>
          </a:xfrm>
        </p:grpSpPr>
        <p:sp>
          <p:nvSpPr>
            <p:cNvPr id="9" name="object 9"/>
            <p:cNvSpPr/>
            <p:nvPr/>
          </p:nvSpPr>
          <p:spPr>
            <a:xfrm>
              <a:off x="3830573" y="5805678"/>
              <a:ext cx="1629410" cy="657225"/>
            </a:xfrm>
            <a:custGeom>
              <a:avLst/>
              <a:gdLst/>
              <a:ahLst/>
              <a:cxnLst/>
              <a:rect l="l" t="t" r="r" b="b"/>
              <a:pathLst>
                <a:path w="1629410" h="657225">
                  <a:moveTo>
                    <a:pt x="0" y="656844"/>
                  </a:moveTo>
                  <a:lnTo>
                    <a:pt x="1629155" y="656844"/>
                  </a:lnTo>
                  <a:lnTo>
                    <a:pt x="1629155" y="0"/>
                  </a:lnTo>
                  <a:lnTo>
                    <a:pt x="0" y="0"/>
                  </a:lnTo>
                  <a:lnTo>
                    <a:pt x="0" y="656844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9547" y="4291965"/>
              <a:ext cx="563245" cy="171450"/>
            </a:xfrm>
            <a:custGeom>
              <a:avLst/>
              <a:gdLst/>
              <a:ahLst/>
              <a:cxnLst/>
              <a:rect l="l" t="t" r="r" b="b"/>
              <a:pathLst>
                <a:path w="563245" h="171450">
                  <a:moveTo>
                    <a:pt x="507570" y="56768"/>
                  </a:moveTo>
                  <a:lnTo>
                    <a:pt x="419480" y="56768"/>
                  </a:lnTo>
                  <a:lnTo>
                    <a:pt x="420242" y="113918"/>
                  </a:lnTo>
                  <a:lnTo>
                    <a:pt x="391668" y="114308"/>
                  </a:lnTo>
                  <a:lnTo>
                    <a:pt x="392429" y="171450"/>
                  </a:lnTo>
                  <a:lnTo>
                    <a:pt x="562737" y="83439"/>
                  </a:lnTo>
                  <a:lnTo>
                    <a:pt x="507570" y="56768"/>
                  </a:lnTo>
                  <a:close/>
                </a:path>
                <a:path w="563245" h="171450">
                  <a:moveTo>
                    <a:pt x="390906" y="57158"/>
                  </a:moveTo>
                  <a:lnTo>
                    <a:pt x="0" y="62484"/>
                  </a:lnTo>
                  <a:lnTo>
                    <a:pt x="685" y="113918"/>
                  </a:lnTo>
                  <a:lnTo>
                    <a:pt x="762" y="119634"/>
                  </a:lnTo>
                  <a:lnTo>
                    <a:pt x="391668" y="114308"/>
                  </a:lnTo>
                  <a:lnTo>
                    <a:pt x="390977" y="62484"/>
                  </a:lnTo>
                  <a:lnTo>
                    <a:pt x="390906" y="57158"/>
                  </a:lnTo>
                  <a:close/>
                </a:path>
                <a:path w="563245" h="171450">
                  <a:moveTo>
                    <a:pt x="419480" y="56768"/>
                  </a:moveTo>
                  <a:lnTo>
                    <a:pt x="390906" y="57158"/>
                  </a:lnTo>
                  <a:lnTo>
                    <a:pt x="391662" y="113918"/>
                  </a:lnTo>
                  <a:lnTo>
                    <a:pt x="391668" y="114308"/>
                  </a:lnTo>
                  <a:lnTo>
                    <a:pt x="420242" y="113918"/>
                  </a:lnTo>
                  <a:lnTo>
                    <a:pt x="419557" y="62484"/>
                  </a:lnTo>
                  <a:lnTo>
                    <a:pt x="419480" y="56768"/>
                  </a:lnTo>
                  <a:close/>
                </a:path>
                <a:path w="563245" h="171450">
                  <a:moveTo>
                    <a:pt x="390143" y="0"/>
                  </a:moveTo>
                  <a:lnTo>
                    <a:pt x="390900" y="56768"/>
                  </a:lnTo>
                  <a:lnTo>
                    <a:pt x="390906" y="57158"/>
                  </a:lnTo>
                  <a:lnTo>
                    <a:pt x="419480" y="56768"/>
                  </a:lnTo>
                  <a:lnTo>
                    <a:pt x="507570" y="56768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2329" y="2353437"/>
            <a:ext cx="100818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Takes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discrete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inputs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discrete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internal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(system</a:t>
            </a:r>
            <a:r>
              <a:rPr sz="2000" u="sng" spc="3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state)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generates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discrete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outputs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2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914400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</a:t>
            </a:fld>
            <a:endParaRPr lang="en-IN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Constructing</a:t>
            </a:r>
            <a:r>
              <a:rPr spc="-220" dirty="0"/>
              <a:t> </a:t>
            </a:r>
            <a:r>
              <a:rPr spc="-20" dirty="0"/>
              <a:t>Gates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5300" y="1977618"/>
            <a:ext cx="8999220" cy="21793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3333FF"/>
                </a:solidFill>
                <a:latin typeface="Times New Roman"/>
                <a:cs typeface="Times New Roman"/>
              </a:rPr>
              <a:t>Transistor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wire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conducts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electricity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resistor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blocks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flow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electricity,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depending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voltage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transistor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 moving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parts,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yet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switch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160"/>
              </a:lnSpc>
              <a:spcBef>
                <a:spcPts val="103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made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semiconductor</a:t>
            </a:r>
            <a:r>
              <a:rPr sz="20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material,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neither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particularly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good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conductor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electricity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particularly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good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insulator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004" y="4604003"/>
            <a:ext cx="2285999" cy="20802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66003" y="4245864"/>
            <a:ext cx="6140450" cy="2394585"/>
          </a:xfrm>
          <a:prstGeom prst="rect">
            <a:avLst/>
          </a:prstGeom>
          <a:solidFill>
            <a:srgbClr val="B83C68"/>
          </a:solidFill>
        </p:spPr>
        <p:txBody>
          <a:bodyPr vert="horz" wrap="square" lIns="0" tIns="107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8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transistor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has three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terminals</a:t>
            </a:r>
            <a:endParaRPr sz="1800">
              <a:latin typeface="Times New Roman"/>
              <a:cs typeface="Times New Roman"/>
            </a:endParaRPr>
          </a:p>
          <a:p>
            <a:pPr marL="836294" marR="4488815">
              <a:lnSpc>
                <a:spcPts val="2950"/>
              </a:lnSpc>
              <a:spcBef>
                <a:spcPts val="225"/>
              </a:spcBef>
            </a:pP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source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endParaRPr sz="1800">
              <a:latin typeface="Times New Roman"/>
              <a:cs typeface="Times New Roman"/>
            </a:endParaRPr>
          </a:p>
          <a:p>
            <a:pPr marL="836294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emitter,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typically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connected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ground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wire</a:t>
            </a:r>
            <a:endParaRPr sz="1800">
              <a:latin typeface="Times New Roman"/>
              <a:cs typeface="Times New Roman"/>
            </a:endParaRPr>
          </a:p>
          <a:p>
            <a:pPr marL="435609" marR="204470" indent="-343535">
              <a:lnSpc>
                <a:spcPct val="90100"/>
              </a:lnSpc>
              <a:spcBef>
                <a:spcPts val="99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electrical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signal is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grounded,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allowed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 flow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alternative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route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ground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(literally)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where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harm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100</a:t>
            </a:fld>
            <a:endParaRPr lang="en-IN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4" y="2993135"/>
            <a:ext cx="7783068" cy="29397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101</a:t>
            </a:fld>
            <a:endParaRPr lang="en-IN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9027" y="3136392"/>
              <a:ext cx="2910840" cy="25237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7835" y="3156204"/>
              <a:ext cx="2825495" cy="241401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72004" y="2618359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  <a:latin typeface="Arial MT"/>
                <a:cs typeface="Arial MT"/>
              </a:rPr>
              <a:t>AND</a:t>
            </a:r>
            <a:r>
              <a:rPr sz="1800" spc="-5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00AF50"/>
                </a:solidFill>
                <a:latin typeface="Arial MT"/>
                <a:cs typeface="Arial MT"/>
              </a:rPr>
              <a:t>Gate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7868" y="2607309"/>
            <a:ext cx="9283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50"/>
                </a:solidFill>
                <a:latin typeface="Arial MT"/>
                <a:cs typeface="Arial MT"/>
              </a:rPr>
              <a:t>OR </a:t>
            </a:r>
            <a:r>
              <a:rPr sz="1800" spc="-20" dirty="0">
                <a:solidFill>
                  <a:srgbClr val="00AF50"/>
                </a:solidFill>
                <a:latin typeface="Arial MT"/>
                <a:cs typeface="Arial MT"/>
              </a:rPr>
              <a:t>Gate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102</a:t>
            </a:fld>
            <a:endParaRPr lang="en-IN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Timing</a:t>
            </a:r>
            <a:r>
              <a:rPr spc="-215" dirty="0"/>
              <a:t> </a:t>
            </a:r>
            <a:r>
              <a:rPr spc="-10" dirty="0"/>
              <a:t>Diagram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96193" y="2622804"/>
          <a:ext cx="3397885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15"/>
                <a:gridCol w="551815"/>
                <a:gridCol w="551815"/>
                <a:gridCol w="551814"/>
                <a:gridCol w="551814"/>
                <a:gridCol w="553085"/>
              </a:tblGrid>
              <a:tr h="379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8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4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8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2857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ysDot"/>
                    </a:lnL>
                    <a:lnR w="9525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200525" y="2787523"/>
            <a:ext cx="251460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5080" indent="-19050">
              <a:lnSpc>
                <a:spcPct val="145400"/>
              </a:lnSpc>
              <a:spcBef>
                <a:spcPts val="100"/>
              </a:spcBef>
            </a:pPr>
            <a:r>
              <a:rPr sz="2400" spc="80" dirty="0">
                <a:latin typeface="Verdana"/>
                <a:cs typeface="Verdana"/>
              </a:rPr>
              <a:t>A </a:t>
            </a:r>
            <a:r>
              <a:rPr sz="2400" spc="-335" dirty="0">
                <a:latin typeface="Verdana"/>
                <a:cs typeface="Verdana"/>
              </a:rPr>
              <a:t>B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09059" y="4337291"/>
            <a:ext cx="569595" cy="1125855"/>
            <a:chOff x="3909059" y="4337291"/>
            <a:chExt cx="569595" cy="11258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9059" y="4337291"/>
              <a:ext cx="448830" cy="5174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6407" y="4945367"/>
              <a:ext cx="451853" cy="51741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83609" y="4320920"/>
            <a:ext cx="1026794" cy="160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F=A</a:t>
            </a:r>
            <a:r>
              <a:rPr sz="1800" spc="-10" dirty="0">
                <a:latin typeface="Verdana"/>
                <a:cs typeface="Verdana"/>
              </a:rPr>
              <a:t>•</a:t>
            </a:r>
            <a:r>
              <a:rPr sz="2400" spc="-10" dirty="0">
                <a:latin typeface="Verdana"/>
                <a:cs typeface="Verdana"/>
              </a:rPr>
              <a:t>B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400" spc="-140" dirty="0">
                <a:latin typeface="Verdana"/>
                <a:cs typeface="Verdana"/>
              </a:rPr>
              <a:t>G=A</a:t>
            </a:r>
            <a:r>
              <a:rPr sz="1800" spc="-140" dirty="0">
                <a:latin typeface="Verdana"/>
                <a:cs typeface="Verdana"/>
              </a:rPr>
              <a:t>+</a:t>
            </a:r>
            <a:r>
              <a:rPr sz="2400" spc="-140" dirty="0">
                <a:latin typeface="Verdana"/>
                <a:cs typeface="Verdana"/>
              </a:rPr>
              <a:t>B</a:t>
            </a:r>
            <a:endParaRPr sz="2400">
              <a:latin typeface="Verdana"/>
              <a:cs typeface="Verdana"/>
            </a:endParaRPr>
          </a:p>
          <a:p>
            <a:pPr marL="288290">
              <a:lnSpc>
                <a:spcPct val="100000"/>
              </a:lnSpc>
              <a:spcBef>
                <a:spcPts val="1905"/>
              </a:spcBef>
            </a:pPr>
            <a:r>
              <a:rPr sz="2400" spc="-80" dirty="0">
                <a:latin typeface="Verdana"/>
                <a:cs typeface="Verdana"/>
              </a:rPr>
              <a:t>H=A’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0608" y="4246626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0608" y="4868671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0608" y="5462117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99654" y="5704128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9654" y="5096383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9654" y="4474591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99654" y="3106623"/>
            <a:ext cx="152400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035"/>
              </a:lnSpc>
            </a:pPr>
            <a:r>
              <a:rPr sz="1800" spc="-1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10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65497" y="2269997"/>
            <a:ext cx="3788410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10235" algn="l"/>
                <a:tab pos="1154430" algn="l"/>
                <a:tab pos="1713864" algn="l"/>
                <a:tab pos="2265680" algn="l"/>
                <a:tab pos="2818130" algn="l"/>
                <a:tab pos="3369945" algn="l"/>
              </a:tabLst>
            </a:pPr>
            <a:r>
              <a:rPr sz="2400" spc="-25" dirty="0">
                <a:latin typeface="Verdana"/>
                <a:cs typeface="Verdana"/>
              </a:rPr>
              <a:t>t</a:t>
            </a:r>
            <a:r>
              <a:rPr sz="2400" spc="-37" baseline="-20833" dirty="0">
                <a:latin typeface="Verdana"/>
                <a:cs typeface="Verdana"/>
              </a:rPr>
              <a:t>0</a:t>
            </a:r>
            <a:r>
              <a:rPr sz="2400" baseline="-20833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t</a:t>
            </a:r>
            <a:r>
              <a:rPr sz="2400" spc="-37" baseline="-20833" dirty="0">
                <a:latin typeface="Verdana"/>
                <a:cs typeface="Verdana"/>
              </a:rPr>
              <a:t>1</a:t>
            </a:r>
            <a:r>
              <a:rPr sz="2400" baseline="-20833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t</a:t>
            </a:r>
            <a:r>
              <a:rPr sz="2400" spc="-37" baseline="-20833" dirty="0">
                <a:latin typeface="Verdana"/>
                <a:cs typeface="Verdana"/>
              </a:rPr>
              <a:t>2</a:t>
            </a:r>
            <a:r>
              <a:rPr sz="2400" baseline="-20833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t</a:t>
            </a:r>
            <a:r>
              <a:rPr sz="2400" spc="-37" baseline="-20833" dirty="0">
                <a:latin typeface="Verdana"/>
                <a:cs typeface="Verdana"/>
              </a:rPr>
              <a:t>3</a:t>
            </a:r>
            <a:r>
              <a:rPr sz="2400" baseline="-20833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t</a:t>
            </a:r>
            <a:r>
              <a:rPr sz="2400" spc="-37" baseline="-20833" dirty="0">
                <a:latin typeface="Verdana"/>
                <a:cs typeface="Verdana"/>
              </a:rPr>
              <a:t>4</a:t>
            </a:r>
            <a:r>
              <a:rPr sz="2400" baseline="-20833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t</a:t>
            </a:r>
            <a:r>
              <a:rPr sz="2400" spc="-37" baseline="-20833" dirty="0">
                <a:latin typeface="Verdana"/>
                <a:cs typeface="Verdana"/>
              </a:rPr>
              <a:t>5</a:t>
            </a:r>
            <a:r>
              <a:rPr sz="2400" baseline="-20833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t</a:t>
            </a:r>
            <a:r>
              <a:rPr sz="2400" spc="-37" baseline="-20833" dirty="0">
                <a:latin typeface="Verdana"/>
                <a:cs typeface="Verdana"/>
              </a:rPr>
              <a:t>6</a:t>
            </a:r>
            <a:endParaRPr sz="2400" baseline="-20833">
              <a:latin typeface="Verdana"/>
              <a:cs typeface="Verdana"/>
            </a:endParaRPr>
          </a:p>
          <a:p>
            <a:pPr marR="106680" algn="r">
              <a:lnSpc>
                <a:spcPct val="100000"/>
              </a:lnSpc>
              <a:spcBef>
                <a:spcPts val="1875"/>
              </a:spcBef>
            </a:pPr>
            <a:r>
              <a:rPr sz="1800" spc="-5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42311" y="3014090"/>
            <a:ext cx="1405255" cy="742315"/>
          </a:xfrm>
          <a:custGeom>
            <a:avLst/>
            <a:gdLst/>
            <a:ahLst/>
            <a:cxnLst/>
            <a:rect l="l" t="t" r="r" b="b"/>
            <a:pathLst>
              <a:path w="1405254" h="742314">
                <a:moveTo>
                  <a:pt x="1389291" y="51943"/>
                </a:moveTo>
                <a:lnTo>
                  <a:pt x="1340866" y="51943"/>
                </a:lnTo>
                <a:lnTo>
                  <a:pt x="1328013" y="51943"/>
                </a:lnTo>
                <a:lnTo>
                  <a:pt x="1325499" y="75819"/>
                </a:lnTo>
                <a:lnTo>
                  <a:pt x="1389291" y="51943"/>
                </a:lnTo>
                <a:close/>
              </a:path>
              <a:path w="1405254" h="742314">
                <a:moveTo>
                  <a:pt x="1405255" y="697484"/>
                </a:moveTo>
                <a:lnTo>
                  <a:pt x="1387030" y="690245"/>
                </a:lnTo>
                <a:lnTo>
                  <a:pt x="1326007" y="665988"/>
                </a:lnTo>
                <a:lnTo>
                  <a:pt x="1328013" y="689102"/>
                </a:lnTo>
                <a:lnTo>
                  <a:pt x="1328115" y="690245"/>
                </a:lnTo>
                <a:lnTo>
                  <a:pt x="1328204" y="691273"/>
                </a:lnTo>
                <a:lnTo>
                  <a:pt x="1320292" y="691896"/>
                </a:lnTo>
                <a:lnTo>
                  <a:pt x="1270635" y="694944"/>
                </a:lnTo>
                <a:lnTo>
                  <a:pt x="1214374" y="697484"/>
                </a:lnTo>
                <a:lnTo>
                  <a:pt x="1110107" y="700024"/>
                </a:lnTo>
                <a:lnTo>
                  <a:pt x="1065657" y="700024"/>
                </a:lnTo>
                <a:lnTo>
                  <a:pt x="1020445" y="699643"/>
                </a:lnTo>
                <a:lnTo>
                  <a:pt x="974471" y="698373"/>
                </a:lnTo>
                <a:lnTo>
                  <a:pt x="928497" y="696341"/>
                </a:lnTo>
                <a:lnTo>
                  <a:pt x="882777" y="693547"/>
                </a:lnTo>
                <a:lnTo>
                  <a:pt x="837692" y="689737"/>
                </a:lnTo>
                <a:lnTo>
                  <a:pt x="793496" y="684784"/>
                </a:lnTo>
                <a:lnTo>
                  <a:pt x="749427" y="678815"/>
                </a:lnTo>
                <a:lnTo>
                  <a:pt x="704342" y="672084"/>
                </a:lnTo>
                <a:lnTo>
                  <a:pt x="658368" y="664210"/>
                </a:lnTo>
                <a:lnTo>
                  <a:pt x="611505" y="655574"/>
                </a:lnTo>
                <a:lnTo>
                  <a:pt x="563867" y="646176"/>
                </a:lnTo>
                <a:lnTo>
                  <a:pt x="466471" y="625348"/>
                </a:lnTo>
                <a:lnTo>
                  <a:pt x="416941" y="614045"/>
                </a:lnTo>
                <a:lnTo>
                  <a:pt x="316230" y="589788"/>
                </a:lnTo>
                <a:lnTo>
                  <a:pt x="6350" y="510032"/>
                </a:lnTo>
                <a:lnTo>
                  <a:pt x="0" y="534670"/>
                </a:lnTo>
                <a:lnTo>
                  <a:pt x="310007" y="614426"/>
                </a:lnTo>
                <a:lnTo>
                  <a:pt x="410972" y="638683"/>
                </a:lnTo>
                <a:lnTo>
                  <a:pt x="510159" y="660908"/>
                </a:lnTo>
                <a:lnTo>
                  <a:pt x="606552" y="680466"/>
                </a:lnTo>
                <a:lnTo>
                  <a:pt x="700024" y="697103"/>
                </a:lnTo>
                <a:lnTo>
                  <a:pt x="745617" y="703961"/>
                </a:lnTo>
                <a:lnTo>
                  <a:pt x="790194" y="710057"/>
                </a:lnTo>
                <a:lnTo>
                  <a:pt x="834898" y="715010"/>
                </a:lnTo>
                <a:lnTo>
                  <a:pt x="880745" y="718820"/>
                </a:lnTo>
                <a:lnTo>
                  <a:pt x="926973" y="721741"/>
                </a:lnTo>
                <a:lnTo>
                  <a:pt x="973455" y="723773"/>
                </a:lnTo>
                <a:lnTo>
                  <a:pt x="1019683" y="724916"/>
                </a:lnTo>
                <a:lnTo>
                  <a:pt x="1065403" y="725424"/>
                </a:lnTo>
                <a:lnTo>
                  <a:pt x="1110107" y="725424"/>
                </a:lnTo>
                <a:lnTo>
                  <a:pt x="1215263" y="722884"/>
                </a:lnTo>
                <a:lnTo>
                  <a:pt x="1234821" y="722122"/>
                </a:lnTo>
                <a:lnTo>
                  <a:pt x="1253744" y="721106"/>
                </a:lnTo>
                <a:lnTo>
                  <a:pt x="1271778" y="720344"/>
                </a:lnTo>
                <a:lnTo>
                  <a:pt x="1321943" y="717296"/>
                </a:lnTo>
                <a:lnTo>
                  <a:pt x="1330401" y="716584"/>
                </a:lnTo>
                <a:lnTo>
                  <a:pt x="1330274" y="715264"/>
                </a:lnTo>
                <a:lnTo>
                  <a:pt x="1330312" y="715518"/>
                </a:lnTo>
                <a:lnTo>
                  <a:pt x="1330401" y="716584"/>
                </a:lnTo>
                <a:lnTo>
                  <a:pt x="1332611" y="741934"/>
                </a:lnTo>
                <a:lnTo>
                  <a:pt x="1405255" y="697484"/>
                </a:lnTo>
                <a:close/>
              </a:path>
              <a:path w="1405254" h="742314">
                <a:moveTo>
                  <a:pt x="1405255" y="45974"/>
                </a:moveTo>
                <a:lnTo>
                  <a:pt x="1333500" y="0"/>
                </a:lnTo>
                <a:lnTo>
                  <a:pt x="1330858" y="25019"/>
                </a:lnTo>
                <a:lnTo>
                  <a:pt x="1330820" y="25400"/>
                </a:lnTo>
                <a:lnTo>
                  <a:pt x="1327150" y="25019"/>
                </a:lnTo>
                <a:lnTo>
                  <a:pt x="1262761" y="20320"/>
                </a:lnTo>
                <a:lnTo>
                  <a:pt x="1168400" y="16256"/>
                </a:lnTo>
                <a:lnTo>
                  <a:pt x="1127379" y="15367"/>
                </a:lnTo>
                <a:lnTo>
                  <a:pt x="1085342" y="15367"/>
                </a:lnTo>
                <a:lnTo>
                  <a:pt x="1042162" y="15875"/>
                </a:lnTo>
                <a:lnTo>
                  <a:pt x="998601" y="17272"/>
                </a:lnTo>
                <a:lnTo>
                  <a:pt x="954786" y="19685"/>
                </a:lnTo>
                <a:lnTo>
                  <a:pt x="911098" y="23114"/>
                </a:lnTo>
                <a:lnTo>
                  <a:pt x="867918" y="27686"/>
                </a:lnTo>
                <a:lnTo>
                  <a:pt x="825754" y="33528"/>
                </a:lnTo>
                <a:lnTo>
                  <a:pt x="783056" y="40640"/>
                </a:lnTo>
                <a:lnTo>
                  <a:pt x="740918" y="48768"/>
                </a:lnTo>
                <a:lnTo>
                  <a:pt x="697230" y="57912"/>
                </a:lnTo>
                <a:lnTo>
                  <a:pt x="652780" y="68199"/>
                </a:lnTo>
                <a:lnTo>
                  <a:pt x="607695" y="79248"/>
                </a:lnTo>
                <a:lnTo>
                  <a:pt x="561848" y="91059"/>
                </a:lnTo>
                <a:lnTo>
                  <a:pt x="515048" y="103886"/>
                </a:lnTo>
                <a:lnTo>
                  <a:pt x="421132" y="131064"/>
                </a:lnTo>
                <a:lnTo>
                  <a:pt x="276860" y="175768"/>
                </a:lnTo>
                <a:lnTo>
                  <a:pt x="81534" y="239014"/>
                </a:lnTo>
                <a:lnTo>
                  <a:pt x="89408" y="263144"/>
                </a:lnTo>
                <a:lnTo>
                  <a:pt x="284607" y="199898"/>
                </a:lnTo>
                <a:lnTo>
                  <a:pt x="381000" y="169799"/>
                </a:lnTo>
                <a:lnTo>
                  <a:pt x="475742" y="141478"/>
                </a:lnTo>
                <a:lnTo>
                  <a:pt x="568452" y="115570"/>
                </a:lnTo>
                <a:lnTo>
                  <a:pt x="658876" y="92837"/>
                </a:lnTo>
                <a:lnTo>
                  <a:pt x="702818" y="82677"/>
                </a:lnTo>
                <a:lnTo>
                  <a:pt x="746125" y="73533"/>
                </a:lnTo>
                <a:lnTo>
                  <a:pt x="788543" y="65405"/>
                </a:lnTo>
                <a:lnTo>
                  <a:pt x="829945" y="58547"/>
                </a:lnTo>
                <a:lnTo>
                  <a:pt x="871347" y="52832"/>
                </a:lnTo>
                <a:lnTo>
                  <a:pt x="913765" y="48387"/>
                </a:lnTo>
                <a:lnTo>
                  <a:pt x="956818" y="44958"/>
                </a:lnTo>
                <a:lnTo>
                  <a:pt x="999998" y="42672"/>
                </a:lnTo>
                <a:lnTo>
                  <a:pt x="1043051" y="41275"/>
                </a:lnTo>
                <a:lnTo>
                  <a:pt x="1085723" y="40640"/>
                </a:lnTo>
                <a:lnTo>
                  <a:pt x="1127379" y="40767"/>
                </a:lnTo>
                <a:lnTo>
                  <a:pt x="1167892" y="41656"/>
                </a:lnTo>
                <a:lnTo>
                  <a:pt x="1225423" y="43688"/>
                </a:lnTo>
                <a:lnTo>
                  <a:pt x="1278382" y="46736"/>
                </a:lnTo>
                <a:lnTo>
                  <a:pt x="1324991" y="50292"/>
                </a:lnTo>
                <a:lnTo>
                  <a:pt x="1328153" y="50622"/>
                </a:lnTo>
                <a:lnTo>
                  <a:pt x="1328318" y="49022"/>
                </a:lnTo>
                <a:lnTo>
                  <a:pt x="1328191" y="50292"/>
                </a:lnTo>
                <a:lnTo>
                  <a:pt x="1328153" y="50622"/>
                </a:lnTo>
                <a:lnTo>
                  <a:pt x="1340993" y="50622"/>
                </a:lnTo>
                <a:lnTo>
                  <a:pt x="1392834" y="50622"/>
                </a:lnTo>
                <a:lnTo>
                  <a:pt x="1405255" y="45974"/>
                </a:lnTo>
                <a:close/>
              </a:path>
            </a:pathLst>
          </a:custGeom>
          <a:solidFill>
            <a:srgbClr val="FFC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68272" y="3060319"/>
            <a:ext cx="986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Input </a:t>
            </a:r>
            <a:r>
              <a:rPr sz="2400" spc="-114" dirty="0">
                <a:latin typeface="Verdana"/>
                <a:cs typeface="Verdana"/>
              </a:rPr>
              <a:t>signals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68272" y="4545838"/>
            <a:ext cx="1076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Verdana"/>
                <a:cs typeface="Verdana"/>
              </a:rPr>
              <a:t>Gate </a:t>
            </a:r>
            <a:r>
              <a:rPr sz="2400" spc="-25" dirty="0">
                <a:latin typeface="Verdana"/>
                <a:cs typeface="Verdana"/>
              </a:rPr>
              <a:t>Output </a:t>
            </a:r>
            <a:r>
              <a:rPr sz="2400" spc="-70" dirty="0">
                <a:latin typeface="Verdana"/>
                <a:cs typeface="Verdana"/>
              </a:rPr>
              <a:t>Signals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89073" y="4425188"/>
            <a:ext cx="1245870" cy="1340485"/>
          </a:xfrm>
          <a:custGeom>
            <a:avLst/>
            <a:gdLst/>
            <a:ahLst/>
            <a:cxnLst/>
            <a:rect l="l" t="t" r="r" b="b"/>
            <a:pathLst>
              <a:path w="1245870" h="1340485">
                <a:moveTo>
                  <a:pt x="894905" y="628396"/>
                </a:moveTo>
                <a:lnTo>
                  <a:pt x="852297" y="628396"/>
                </a:lnTo>
                <a:lnTo>
                  <a:pt x="839419" y="628396"/>
                </a:lnTo>
                <a:lnTo>
                  <a:pt x="838073" y="653034"/>
                </a:lnTo>
                <a:lnTo>
                  <a:pt x="894905" y="628396"/>
                </a:lnTo>
                <a:close/>
              </a:path>
              <a:path w="1245870" h="1340485">
                <a:moveTo>
                  <a:pt x="916305" y="619125"/>
                </a:moveTo>
                <a:lnTo>
                  <a:pt x="842264" y="576961"/>
                </a:lnTo>
                <a:lnTo>
                  <a:pt x="840917" y="601345"/>
                </a:lnTo>
                <a:lnTo>
                  <a:pt x="840854" y="602462"/>
                </a:lnTo>
                <a:lnTo>
                  <a:pt x="829932" y="601980"/>
                </a:lnTo>
                <a:lnTo>
                  <a:pt x="794766" y="601345"/>
                </a:lnTo>
                <a:lnTo>
                  <a:pt x="776224" y="601345"/>
                </a:lnTo>
                <a:lnTo>
                  <a:pt x="728599" y="601980"/>
                </a:lnTo>
                <a:lnTo>
                  <a:pt x="735152" y="601980"/>
                </a:lnTo>
                <a:lnTo>
                  <a:pt x="699643" y="603504"/>
                </a:lnTo>
                <a:lnTo>
                  <a:pt x="624967" y="610997"/>
                </a:lnTo>
                <a:lnTo>
                  <a:pt x="586232" y="616585"/>
                </a:lnTo>
                <a:lnTo>
                  <a:pt x="546481" y="623189"/>
                </a:lnTo>
                <a:lnTo>
                  <a:pt x="505587" y="630555"/>
                </a:lnTo>
                <a:lnTo>
                  <a:pt x="463931" y="638683"/>
                </a:lnTo>
                <a:lnTo>
                  <a:pt x="336042" y="665480"/>
                </a:lnTo>
                <a:lnTo>
                  <a:pt x="341376" y="690372"/>
                </a:lnTo>
                <a:lnTo>
                  <a:pt x="469011" y="663575"/>
                </a:lnTo>
                <a:lnTo>
                  <a:pt x="551053" y="648081"/>
                </a:lnTo>
                <a:lnTo>
                  <a:pt x="590423" y="641604"/>
                </a:lnTo>
                <a:lnTo>
                  <a:pt x="628523" y="636143"/>
                </a:lnTo>
                <a:lnTo>
                  <a:pt x="701675" y="628904"/>
                </a:lnTo>
                <a:lnTo>
                  <a:pt x="736371" y="627380"/>
                </a:lnTo>
                <a:lnTo>
                  <a:pt x="729932" y="627380"/>
                </a:lnTo>
                <a:lnTo>
                  <a:pt x="776605" y="626745"/>
                </a:lnTo>
                <a:lnTo>
                  <a:pt x="794766" y="626745"/>
                </a:lnTo>
                <a:lnTo>
                  <a:pt x="829310" y="627380"/>
                </a:lnTo>
                <a:lnTo>
                  <a:pt x="839457" y="627837"/>
                </a:lnTo>
                <a:lnTo>
                  <a:pt x="852309" y="627837"/>
                </a:lnTo>
                <a:lnTo>
                  <a:pt x="896213" y="627837"/>
                </a:lnTo>
                <a:lnTo>
                  <a:pt x="916305" y="619125"/>
                </a:lnTo>
                <a:close/>
              </a:path>
              <a:path w="1245870" h="1340485">
                <a:moveTo>
                  <a:pt x="916305" y="55118"/>
                </a:moveTo>
                <a:lnTo>
                  <a:pt x="913155" y="52451"/>
                </a:lnTo>
                <a:lnTo>
                  <a:pt x="851281" y="0"/>
                </a:lnTo>
                <a:lnTo>
                  <a:pt x="845185" y="25019"/>
                </a:lnTo>
                <a:lnTo>
                  <a:pt x="807085" y="18542"/>
                </a:lnTo>
                <a:lnTo>
                  <a:pt x="753745" y="13208"/>
                </a:lnTo>
                <a:lnTo>
                  <a:pt x="695833" y="11684"/>
                </a:lnTo>
                <a:lnTo>
                  <a:pt x="665734" y="12573"/>
                </a:lnTo>
                <a:lnTo>
                  <a:pt x="604520" y="19304"/>
                </a:lnTo>
                <a:lnTo>
                  <a:pt x="543560" y="33274"/>
                </a:lnTo>
                <a:lnTo>
                  <a:pt x="484759" y="55499"/>
                </a:lnTo>
                <a:lnTo>
                  <a:pt x="424688" y="85598"/>
                </a:lnTo>
                <a:lnTo>
                  <a:pt x="362712" y="122174"/>
                </a:lnTo>
                <a:lnTo>
                  <a:pt x="298958" y="164211"/>
                </a:lnTo>
                <a:lnTo>
                  <a:pt x="266700" y="187071"/>
                </a:lnTo>
                <a:lnTo>
                  <a:pt x="234061" y="210820"/>
                </a:lnTo>
                <a:lnTo>
                  <a:pt x="201041" y="235585"/>
                </a:lnTo>
                <a:lnTo>
                  <a:pt x="134493" y="287147"/>
                </a:lnTo>
                <a:lnTo>
                  <a:pt x="67310" y="340741"/>
                </a:lnTo>
                <a:lnTo>
                  <a:pt x="0" y="395224"/>
                </a:lnTo>
                <a:lnTo>
                  <a:pt x="16002" y="415036"/>
                </a:lnTo>
                <a:lnTo>
                  <a:pt x="83312" y="360553"/>
                </a:lnTo>
                <a:lnTo>
                  <a:pt x="150368" y="307086"/>
                </a:lnTo>
                <a:lnTo>
                  <a:pt x="183515" y="281178"/>
                </a:lnTo>
                <a:lnTo>
                  <a:pt x="216535" y="255778"/>
                </a:lnTo>
                <a:lnTo>
                  <a:pt x="249301" y="231140"/>
                </a:lnTo>
                <a:lnTo>
                  <a:pt x="281559" y="207518"/>
                </a:lnTo>
                <a:lnTo>
                  <a:pt x="313690" y="185039"/>
                </a:lnTo>
                <a:lnTo>
                  <a:pt x="345313" y="163449"/>
                </a:lnTo>
                <a:lnTo>
                  <a:pt x="407162" y="124841"/>
                </a:lnTo>
                <a:lnTo>
                  <a:pt x="466852" y="92202"/>
                </a:lnTo>
                <a:lnTo>
                  <a:pt x="523748" y="66802"/>
                </a:lnTo>
                <a:lnTo>
                  <a:pt x="580390" y="49784"/>
                </a:lnTo>
                <a:lnTo>
                  <a:pt x="638556" y="40386"/>
                </a:lnTo>
                <a:lnTo>
                  <a:pt x="696722" y="36957"/>
                </a:lnTo>
                <a:lnTo>
                  <a:pt x="725043" y="37338"/>
                </a:lnTo>
                <a:lnTo>
                  <a:pt x="779005" y="40767"/>
                </a:lnTo>
                <a:lnTo>
                  <a:pt x="827659" y="47244"/>
                </a:lnTo>
                <a:lnTo>
                  <a:pt x="839165" y="49720"/>
                </a:lnTo>
                <a:lnTo>
                  <a:pt x="839482" y="49784"/>
                </a:lnTo>
                <a:lnTo>
                  <a:pt x="839152" y="49784"/>
                </a:lnTo>
                <a:lnTo>
                  <a:pt x="833247" y="74041"/>
                </a:lnTo>
                <a:lnTo>
                  <a:pt x="916305" y="55118"/>
                </a:lnTo>
                <a:close/>
              </a:path>
              <a:path w="1245870" h="1340485">
                <a:moveTo>
                  <a:pt x="1245489" y="1281239"/>
                </a:moveTo>
                <a:lnTo>
                  <a:pt x="1161415" y="1267269"/>
                </a:lnTo>
                <a:lnTo>
                  <a:pt x="1168781" y="1291158"/>
                </a:lnTo>
                <a:lnTo>
                  <a:pt x="1160526" y="1293406"/>
                </a:lnTo>
                <a:lnTo>
                  <a:pt x="1123061" y="1300670"/>
                </a:lnTo>
                <a:lnTo>
                  <a:pt x="1067054" y="1307515"/>
                </a:lnTo>
                <a:lnTo>
                  <a:pt x="1006348" y="1309598"/>
                </a:lnTo>
                <a:lnTo>
                  <a:pt x="974979" y="1308328"/>
                </a:lnTo>
                <a:lnTo>
                  <a:pt x="927227" y="1302842"/>
                </a:lnTo>
                <a:lnTo>
                  <a:pt x="879856" y="1292517"/>
                </a:lnTo>
                <a:lnTo>
                  <a:pt x="833501" y="1276604"/>
                </a:lnTo>
                <a:lnTo>
                  <a:pt x="787768" y="1254264"/>
                </a:lnTo>
                <a:lnTo>
                  <a:pt x="740283" y="1225969"/>
                </a:lnTo>
                <a:lnTo>
                  <a:pt x="691515" y="1192479"/>
                </a:lnTo>
                <a:lnTo>
                  <a:pt x="658114" y="1167561"/>
                </a:lnTo>
                <a:lnTo>
                  <a:pt x="624078" y="1140587"/>
                </a:lnTo>
                <a:lnTo>
                  <a:pt x="589661" y="1112012"/>
                </a:lnTo>
                <a:lnTo>
                  <a:pt x="554736" y="1081786"/>
                </a:lnTo>
                <a:lnTo>
                  <a:pt x="519430" y="1050290"/>
                </a:lnTo>
                <a:lnTo>
                  <a:pt x="483743" y="1017397"/>
                </a:lnTo>
                <a:lnTo>
                  <a:pt x="447802" y="983615"/>
                </a:lnTo>
                <a:lnTo>
                  <a:pt x="411607" y="948817"/>
                </a:lnTo>
                <a:lnTo>
                  <a:pt x="338709" y="877443"/>
                </a:lnTo>
                <a:lnTo>
                  <a:pt x="265303" y="804545"/>
                </a:lnTo>
                <a:lnTo>
                  <a:pt x="247523" y="822579"/>
                </a:lnTo>
                <a:lnTo>
                  <a:pt x="357378" y="931545"/>
                </a:lnTo>
                <a:lnTo>
                  <a:pt x="430149" y="1001903"/>
                </a:lnTo>
                <a:lnTo>
                  <a:pt x="466344" y="1035939"/>
                </a:lnTo>
                <a:lnTo>
                  <a:pt x="502285" y="1068959"/>
                </a:lnTo>
                <a:lnTo>
                  <a:pt x="537845" y="1100836"/>
                </a:lnTo>
                <a:lnTo>
                  <a:pt x="573024" y="1131189"/>
                </a:lnTo>
                <a:lnTo>
                  <a:pt x="607822" y="1160145"/>
                </a:lnTo>
                <a:lnTo>
                  <a:pt x="642239" y="1187462"/>
                </a:lnTo>
                <a:lnTo>
                  <a:pt x="676275" y="1212837"/>
                </a:lnTo>
                <a:lnTo>
                  <a:pt x="709803" y="1236218"/>
                </a:lnTo>
                <a:lnTo>
                  <a:pt x="742823" y="1257528"/>
                </a:lnTo>
                <a:lnTo>
                  <a:pt x="791337" y="1284859"/>
                </a:lnTo>
                <a:lnTo>
                  <a:pt x="839457" y="1306207"/>
                </a:lnTo>
                <a:lnTo>
                  <a:pt x="889254" y="1321155"/>
                </a:lnTo>
                <a:lnTo>
                  <a:pt x="939419" y="1330286"/>
                </a:lnTo>
                <a:lnTo>
                  <a:pt x="1005332" y="1334985"/>
                </a:lnTo>
                <a:lnTo>
                  <a:pt x="1037336" y="1334706"/>
                </a:lnTo>
                <a:lnTo>
                  <a:pt x="1098423" y="1329880"/>
                </a:lnTo>
                <a:lnTo>
                  <a:pt x="1153160" y="1320977"/>
                </a:lnTo>
                <a:lnTo>
                  <a:pt x="1176261" y="1315402"/>
                </a:lnTo>
                <a:lnTo>
                  <a:pt x="1183894" y="1340091"/>
                </a:lnTo>
                <a:lnTo>
                  <a:pt x="1238618" y="1287792"/>
                </a:lnTo>
                <a:lnTo>
                  <a:pt x="1245489" y="1281239"/>
                </a:lnTo>
                <a:close/>
              </a:path>
            </a:pathLst>
          </a:custGeom>
          <a:solidFill>
            <a:srgbClr val="FFC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81441" y="4384040"/>
            <a:ext cx="21278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Basic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Assumption: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Zero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time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for </a:t>
            </a:r>
            <a:r>
              <a:rPr sz="2400" spc="-120" dirty="0">
                <a:latin typeface="Verdana"/>
                <a:cs typeface="Verdana"/>
              </a:rPr>
              <a:t>signals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to </a:t>
            </a:r>
            <a:r>
              <a:rPr sz="2400" spc="45" dirty="0">
                <a:latin typeface="Verdana"/>
                <a:cs typeface="Verdana"/>
              </a:rPr>
              <a:t>propagate </a:t>
            </a:r>
            <a:r>
              <a:rPr sz="2400" spc="-120" dirty="0">
                <a:latin typeface="Verdana"/>
                <a:cs typeface="Verdana"/>
              </a:rPr>
              <a:t>Through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gates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47556" y="3359657"/>
            <a:ext cx="1491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" dirty="0">
                <a:latin typeface="Verdana"/>
                <a:cs typeface="Verdana"/>
              </a:rPr>
              <a:t>Transitions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103</a:t>
            </a:fld>
            <a:endParaRPr lang="en-IN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Gate</a:t>
            </a:r>
            <a:r>
              <a:rPr spc="-254" dirty="0"/>
              <a:t> </a:t>
            </a:r>
            <a:r>
              <a:rPr spc="-20" dirty="0"/>
              <a:t>Delay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2695" y="2296795"/>
            <a:ext cx="9751695" cy="137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118745" indent="-343535">
              <a:lnSpc>
                <a:spcPct val="100000"/>
              </a:lnSpc>
              <a:spcBef>
                <a:spcPts val="105"/>
              </a:spcBef>
              <a:tabLst>
                <a:tab pos="3803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actual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gates,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causes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change,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occur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instantaneously.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change(s)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resulting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20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endParaRPr sz="20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denoted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950" b="1" spc="-37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22547" y="3854196"/>
            <a:ext cx="5149850" cy="1844039"/>
            <a:chOff x="3622547" y="3854196"/>
            <a:chExt cx="5149850" cy="1844039"/>
          </a:xfrm>
        </p:grpSpPr>
        <p:sp>
          <p:nvSpPr>
            <p:cNvPr id="5" name="object 5"/>
            <p:cNvSpPr/>
            <p:nvPr/>
          </p:nvSpPr>
          <p:spPr>
            <a:xfrm>
              <a:off x="3641597" y="3873246"/>
              <a:ext cx="5111750" cy="1805939"/>
            </a:xfrm>
            <a:custGeom>
              <a:avLst/>
              <a:gdLst/>
              <a:ahLst/>
              <a:cxnLst/>
              <a:rect l="l" t="t" r="r" b="b"/>
              <a:pathLst>
                <a:path w="5111750" h="1805939">
                  <a:moveTo>
                    <a:pt x="435863" y="600455"/>
                  </a:moveTo>
                  <a:lnTo>
                    <a:pt x="12191" y="603503"/>
                  </a:lnTo>
                </a:path>
                <a:path w="5111750" h="1805939">
                  <a:moveTo>
                    <a:pt x="422148" y="585215"/>
                  </a:moveTo>
                  <a:lnTo>
                    <a:pt x="422148" y="0"/>
                  </a:lnTo>
                </a:path>
                <a:path w="5111750" h="1805939">
                  <a:moveTo>
                    <a:pt x="423672" y="3047"/>
                  </a:moveTo>
                  <a:lnTo>
                    <a:pt x="2395728" y="3047"/>
                  </a:lnTo>
                </a:path>
                <a:path w="5111750" h="1805939">
                  <a:moveTo>
                    <a:pt x="2385060" y="618743"/>
                  </a:moveTo>
                  <a:lnTo>
                    <a:pt x="2385060" y="35051"/>
                  </a:lnTo>
                </a:path>
                <a:path w="5111750" h="1805939">
                  <a:moveTo>
                    <a:pt x="2395728" y="605027"/>
                  </a:moveTo>
                  <a:lnTo>
                    <a:pt x="4369308" y="605027"/>
                  </a:lnTo>
                </a:path>
                <a:path w="5111750" h="1805939">
                  <a:moveTo>
                    <a:pt x="1178052" y="1787652"/>
                  </a:moveTo>
                  <a:lnTo>
                    <a:pt x="0" y="1783079"/>
                  </a:lnTo>
                </a:path>
                <a:path w="5111750" h="1805939">
                  <a:moveTo>
                    <a:pt x="1164336" y="1770888"/>
                  </a:moveTo>
                  <a:lnTo>
                    <a:pt x="1164336" y="1187195"/>
                  </a:lnTo>
                </a:path>
                <a:path w="5111750" h="1805939">
                  <a:moveTo>
                    <a:pt x="1165860" y="1188720"/>
                  </a:moveTo>
                  <a:lnTo>
                    <a:pt x="3137916" y="1188720"/>
                  </a:lnTo>
                </a:path>
                <a:path w="5111750" h="1805939">
                  <a:moveTo>
                    <a:pt x="3127248" y="1805939"/>
                  </a:moveTo>
                  <a:lnTo>
                    <a:pt x="3127248" y="1220723"/>
                  </a:lnTo>
                </a:path>
                <a:path w="5111750" h="1805939">
                  <a:moveTo>
                    <a:pt x="3137916" y="1790700"/>
                  </a:moveTo>
                  <a:lnTo>
                    <a:pt x="5111496" y="17907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2983" y="4608576"/>
              <a:ext cx="2693035" cy="353695"/>
            </a:xfrm>
            <a:custGeom>
              <a:avLst/>
              <a:gdLst/>
              <a:ahLst/>
              <a:cxnLst/>
              <a:rect l="l" t="t" r="r" b="b"/>
              <a:pathLst>
                <a:path w="2693034" h="353695">
                  <a:moveTo>
                    <a:pt x="0" y="27431"/>
                  </a:moveTo>
                  <a:lnTo>
                    <a:pt x="0" y="352044"/>
                  </a:lnTo>
                </a:path>
                <a:path w="2693034" h="353695">
                  <a:moveTo>
                    <a:pt x="742188" y="28956"/>
                  </a:moveTo>
                  <a:lnTo>
                    <a:pt x="742188" y="353568"/>
                  </a:lnTo>
                </a:path>
                <a:path w="2693034" h="353695">
                  <a:moveTo>
                    <a:pt x="1964436" y="15240"/>
                  </a:moveTo>
                  <a:lnTo>
                    <a:pt x="1964436" y="339851"/>
                  </a:lnTo>
                </a:path>
                <a:path w="2693034" h="353695">
                  <a:moveTo>
                    <a:pt x="2692908" y="0"/>
                  </a:moveTo>
                  <a:lnTo>
                    <a:pt x="2692908" y="3246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00525" y="4566920"/>
            <a:ext cx="430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ahoma"/>
                <a:cs typeface="Tahoma"/>
              </a:rPr>
              <a:t>tG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5336" y="4563872"/>
            <a:ext cx="430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ahoma"/>
                <a:cs typeface="Tahoma"/>
              </a:rPr>
              <a:t>tG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4998" y="3886657"/>
            <a:ext cx="901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25" dirty="0">
                <a:latin typeface="Verdana"/>
                <a:cs typeface="Verdana"/>
              </a:rPr>
              <a:t>Input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3383" y="5057902"/>
            <a:ext cx="1250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Verdana"/>
                <a:cs typeface="Verdana"/>
              </a:rPr>
              <a:t>Output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6838" y="6076759"/>
            <a:ext cx="5140960" cy="85725"/>
          </a:xfrm>
          <a:custGeom>
            <a:avLst/>
            <a:gdLst/>
            <a:ahLst/>
            <a:cxnLst/>
            <a:rect l="l" t="t" r="r" b="b"/>
            <a:pathLst>
              <a:path w="5140959" h="85725">
                <a:moveTo>
                  <a:pt x="5054727" y="0"/>
                </a:moveTo>
                <a:lnTo>
                  <a:pt x="5054727" y="85724"/>
                </a:lnTo>
                <a:lnTo>
                  <a:pt x="5111877" y="57149"/>
                </a:lnTo>
                <a:lnTo>
                  <a:pt x="5069078" y="57149"/>
                </a:lnTo>
                <a:lnTo>
                  <a:pt x="5069078" y="28574"/>
                </a:lnTo>
                <a:lnTo>
                  <a:pt x="5111877" y="28574"/>
                </a:lnTo>
                <a:lnTo>
                  <a:pt x="5054727" y="0"/>
                </a:lnTo>
                <a:close/>
              </a:path>
              <a:path w="5140959" h="85725">
                <a:moveTo>
                  <a:pt x="5054727" y="28574"/>
                </a:moveTo>
                <a:lnTo>
                  <a:pt x="0" y="28574"/>
                </a:lnTo>
                <a:lnTo>
                  <a:pt x="0" y="57149"/>
                </a:lnTo>
                <a:lnTo>
                  <a:pt x="5054727" y="57149"/>
                </a:lnTo>
                <a:lnTo>
                  <a:pt x="5054727" y="28574"/>
                </a:lnTo>
                <a:close/>
              </a:path>
              <a:path w="5140959" h="85725">
                <a:moveTo>
                  <a:pt x="5111877" y="28574"/>
                </a:moveTo>
                <a:lnTo>
                  <a:pt x="5069078" y="28574"/>
                </a:lnTo>
                <a:lnTo>
                  <a:pt x="5069078" y="57149"/>
                </a:lnTo>
                <a:lnTo>
                  <a:pt x="5111877" y="57149"/>
                </a:lnTo>
                <a:lnTo>
                  <a:pt x="5140452" y="42862"/>
                </a:lnTo>
                <a:lnTo>
                  <a:pt x="5111877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20355" y="6079947"/>
            <a:ext cx="1527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>
                <a:latin typeface="Verdana"/>
                <a:cs typeface="Verdana"/>
              </a:rPr>
              <a:t>Time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75" dirty="0">
                <a:latin typeface="Verdana"/>
                <a:cs typeface="Verdana"/>
              </a:rPr>
              <a:t>(ns)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5190" y="3430777"/>
            <a:ext cx="198120" cy="234442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75"/>
              </a:spcBef>
            </a:pPr>
            <a:r>
              <a:rPr sz="2400" spc="-125" dirty="0"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spc="-114" dirty="0">
                <a:latin typeface="Verdana"/>
                <a:cs typeface="Verdana"/>
              </a:rPr>
              <a:t>0</a:t>
            </a:r>
            <a:endParaRPr sz="2400">
              <a:latin typeface="Verdana"/>
              <a:cs typeface="Verdana"/>
            </a:endParaRPr>
          </a:p>
          <a:p>
            <a:pPr marL="15875">
              <a:lnSpc>
                <a:spcPct val="100000"/>
              </a:lnSpc>
              <a:spcBef>
                <a:spcPts val="2010"/>
              </a:spcBef>
            </a:pPr>
            <a:r>
              <a:rPr sz="2400" spc="-140" dirty="0"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  <a:spcBef>
                <a:spcPts val="1575"/>
              </a:spcBef>
            </a:pPr>
            <a:r>
              <a:rPr sz="2400" spc="-125" dirty="0">
                <a:latin typeface="Verdana"/>
                <a:cs typeface="Verdana"/>
              </a:rPr>
              <a:t>0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5652" y="608360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Verdana"/>
                <a:cs typeface="Verdana"/>
              </a:rPr>
              <a:t>0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1265" y="6101283"/>
            <a:ext cx="446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Verdana"/>
                <a:cs typeface="Verdana"/>
              </a:rPr>
              <a:t>0.5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28791" y="609975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4509" y="6087567"/>
            <a:ext cx="446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Verdana"/>
                <a:cs typeface="Verdana"/>
              </a:rPr>
              <a:t>1.5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12911" y="4389501"/>
            <a:ext cx="1810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tG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spc="-620" dirty="0">
                <a:latin typeface="Tahoma"/>
                <a:cs typeface="Tahoma"/>
              </a:rPr>
              <a:t>=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204" dirty="0">
                <a:latin typeface="Tahoma"/>
                <a:cs typeface="Tahoma"/>
              </a:rPr>
              <a:t>0.3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105" dirty="0">
                <a:latin typeface="Tahoma"/>
                <a:cs typeface="Tahoma"/>
              </a:rPr>
              <a:t>ns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104</a:t>
            </a:fld>
            <a:endParaRPr lang="en-IN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0641" y="3300476"/>
            <a:ext cx="2907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3200" b="1" spc="-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105</a:t>
            </a:fld>
            <a:endParaRPr lang="en-IN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345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0710" y="2651734"/>
            <a:ext cx="3531235" cy="31356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6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Properties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Algebraic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Manipulation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De-</a:t>
            </a:r>
            <a:r>
              <a:rPr sz="2600" dirty="0">
                <a:latin typeface="Times New Roman"/>
                <a:cs typeface="Times New Roman"/>
              </a:rPr>
              <a:t>Morgan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Theorem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Complementation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Truth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Table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106</a:t>
            </a:fld>
            <a:endParaRPr lang="en-IN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085" y="2161159"/>
            <a:ext cx="10425430" cy="425069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Understand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relationship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Learn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Understand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work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together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systems.</a:t>
            </a:r>
            <a:endParaRPr sz="2400">
              <a:latin typeface="Times New Roman"/>
              <a:cs typeface="Times New Roman"/>
            </a:endParaRPr>
          </a:p>
          <a:p>
            <a:pPr marL="366395" marR="308610" indent="-343535">
              <a:lnSpc>
                <a:spcPct val="100000"/>
              </a:lnSpc>
              <a:spcBef>
                <a:spcPts val="720"/>
              </a:spcBef>
              <a:tabLst>
                <a:tab pos="36639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latter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part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nineteenth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century,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George</a:t>
            </a:r>
            <a:r>
              <a:rPr sz="2400" b="1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Boole</a:t>
            </a:r>
            <a:r>
              <a:rPr sz="2400" b="1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suggested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logical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thought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could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mathematical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equations.</a:t>
            </a:r>
            <a:endParaRPr sz="2400">
              <a:latin typeface="Times New Roman"/>
              <a:cs typeface="Times New Roman"/>
            </a:endParaRPr>
          </a:p>
          <a:p>
            <a:pPr marL="366395" marR="308610" indent="-343535">
              <a:lnSpc>
                <a:spcPct val="100000"/>
              </a:lnSpc>
              <a:spcBef>
                <a:spcPts val="1150"/>
              </a:spcBef>
              <a:tabLst>
                <a:tab pos="36639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Computers,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know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them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today,</a:t>
            </a:r>
            <a:r>
              <a:rPr sz="24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implementations</a:t>
            </a:r>
            <a:r>
              <a:rPr sz="24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Boole’s</a:t>
            </a:r>
            <a:r>
              <a:rPr sz="24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Laws</a:t>
            </a:r>
            <a:r>
              <a:rPr sz="2400" i="1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Thought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66395" marR="310515" indent="-343535">
              <a:lnSpc>
                <a:spcPct val="100000"/>
              </a:lnSpc>
              <a:spcBef>
                <a:spcPts val="1155"/>
              </a:spcBef>
              <a:tabLst>
                <a:tab pos="36639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chapter,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you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learn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simplicity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constitutes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essence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(Boolean</a:t>
            </a:r>
            <a:r>
              <a:rPr sz="2400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107</a:t>
            </a:fld>
            <a:endParaRPr lang="en-IN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Boolean</a:t>
            </a:r>
            <a:r>
              <a:rPr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algebra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885" y="2308986"/>
            <a:ext cx="9478645" cy="357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70355" algn="l"/>
                <a:tab pos="2664460" algn="l"/>
                <a:tab pos="3066415" algn="l"/>
                <a:tab pos="3400425" algn="l"/>
                <a:tab pos="5237480" algn="l"/>
                <a:tab pos="6281420" algn="l"/>
                <a:tab pos="6836409" algn="l"/>
                <a:tab pos="7406005" algn="l"/>
                <a:tab pos="921067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mathematical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manipulation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values.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8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formal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“true”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“false.”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systems,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“on”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“off,”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0,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“high”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“low.”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3535">
              <a:lnSpc>
                <a:spcPct val="100000"/>
              </a:lnSpc>
              <a:spcBef>
                <a:spcPts val="1155"/>
              </a:spcBef>
              <a:tabLst>
                <a:tab pos="354965" algn="l"/>
                <a:tab pos="1515110" algn="l"/>
                <a:tab pos="3081655" algn="l"/>
                <a:tab pos="3598545" algn="l"/>
                <a:tab pos="4622800" algn="l"/>
                <a:tab pos="5071110" algn="l"/>
                <a:tab pos="6586220" algn="l"/>
                <a:tab pos="7999095" algn="l"/>
                <a:tab pos="844867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expressions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created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 variables.</a:t>
            </a:r>
            <a:endParaRPr sz="2400">
              <a:latin typeface="Times New Roman"/>
              <a:cs typeface="Times New Roman"/>
            </a:endParaRPr>
          </a:p>
          <a:p>
            <a:pPr marL="756285" marR="6985" indent="-287020">
              <a:lnSpc>
                <a:spcPct val="100000"/>
              </a:lnSpc>
              <a:spcBef>
                <a:spcPts val="290"/>
              </a:spcBef>
              <a:tabLst>
                <a:tab pos="2014855" algn="l"/>
                <a:tab pos="7733665" algn="l"/>
              </a:tabLst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Boolean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operators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include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AND,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OR,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NOT,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XOR,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NAND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NOR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108</a:t>
            </a:fld>
            <a:endParaRPr lang="en-IN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0135" y="2253995"/>
            <a:ext cx="2025396" cy="32110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6099" y="2582672"/>
            <a:ext cx="7774305" cy="3265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1115" indent="-343535">
              <a:lnSpc>
                <a:spcPct val="100000"/>
              </a:lnSpc>
              <a:spcBef>
                <a:spcPts val="9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completely</a:t>
            </a:r>
            <a:r>
              <a:rPr sz="22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described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truth table.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5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operators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AND,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are</a:t>
            </a:r>
            <a:endParaRPr sz="22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60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5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operator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sum.</a:t>
            </a:r>
            <a:endParaRPr sz="2200">
              <a:latin typeface="Times New Roman"/>
              <a:cs typeface="Times New Roman"/>
            </a:endParaRPr>
          </a:p>
          <a:p>
            <a:pPr marL="381000" marR="95885" indent="-343535">
              <a:lnSpc>
                <a:spcPct val="100000"/>
              </a:lnSpc>
              <a:spcBef>
                <a:spcPts val="1220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 most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often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designated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over-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bar.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sometimes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indicated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prime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mark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‘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“elbow”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175" spc="-30" baseline="24904" dirty="0">
                <a:solidFill>
                  <a:srgbClr val="404040"/>
                </a:solidFill>
                <a:latin typeface="Symbol"/>
                <a:cs typeface="Symbol"/>
              </a:rPr>
              <a:t>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0804" y="5486400"/>
            <a:ext cx="2014727" cy="11750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109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45565"/>
            <a:ext cx="926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Digital</a:t>
            </a:r>
            <a:r>
              <a:rPr spc="-175" dirty="0"/>
              <a:t> </a:t>
            </a:r>
            <a:r>
              <a:rPr spc="-120" dirty="0"/>
              <a:t>representations</a:t>
            </a:r>
            <a:r>
              <a:rPr spc="-160" dirty="0"/>
              <a:t> </a:t>
            </a:r>
            <a:r>
              <a:rPr dirty="0"/>
              <a:t>of</a:t>
            </a:r>
            <a:r>
              <a:rPr spc="-190" dirty="0"/>
              <a:t> </a:t>
            </a:r>
            <a:r>
              <a:rPr dirty="0"/>
              <a:t>logical</a:t>
            </a:r>
            <a:r>
              <a:rPr spc="-175" dirty="0"/>
              <a:t> </a:t>
            </a:r>
            <a:r>
              <a:rPr spc="-1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963" y="2418080"/>
            <a:ext cx="10843895" cy="3689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6350" indent="-342900">
              <a:lnSpc>
                <a:spcPts val="216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 offer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 effective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way to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execute logic.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formalism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performing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switching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algebra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electronics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combines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properties: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6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ability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000">
              <a:latin typeface="Times New Roman"/>
              <a:cs typeface="Times New Roman"/>
            </a:endParaRPr>
          </a:p>
          <a:p>
            <a:pPr marL="756285" marR="5080" indent="-287020">
              <a:lnSpc>
                <a:spcPts val="2160"/>
              </a:lnSpc>
              <a:spcBef>
                <a:spcPts val="103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ability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manipulation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evaluation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variables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switching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transmitted,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received,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amplified,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retransmitted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degradation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natural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expressing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variables.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easily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expressed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easily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inexpensively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stored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6442" y="2374138"/>
            <a:ext cx="332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has: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2867" y="5247132"/>
            <a:ext cx="6934200" cy="769620"/>
          </a:xfrm>
          <a:custGeom>
            <a:avLst/>
            <a:gdLst/>
            <a:ahLst/>
            <a:cxnLst/>
            <a:rect l="l" t="t" r="r" b="b"/>
            <a:pathLst>
              <a:path w="6934200" h="769620">
                <a:moveTo>
                  <a:pt x="6934200" y="0"/>
                </a:moveTo>
                <a:lnTo>
                  <a:pt x="0" y="0"/>
                </a:lnTo>
                <a:lnTo>
                  <a:pt x="0" y="769620"/>
                </a:lnTo>
                <a:lnTo>
                  <a:pt x="6934200" y="769620"/>
                </a:lnTo>
                <a:lnTo>
                  <a:pt x="6934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6442" y="2737621"/>
            <a:ext cx="7550784" cy="32334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756285" indent="-286385">
              <a:lnSpc>
                <a:spcPct val="100000"/>
              </a:lnSpc>
              <a:spcBef>
                <a:spcPts val="1110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least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variable,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015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least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operator,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least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set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{0,1}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member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{0,1}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Now</a:t>
            </a:r>
            <a:r>
              <a:rPr sz="2200" spc="-4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you</a:t>
            </a:r>
            <a:r>
              <a:rPr sz="2200" spc="-5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know</a:t>
            </a:r>
            <a:r>
              <a:rPr sz="2200" spc="-4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why</a:t>
            </a:r>
            <a:r>
              <a:rPr sz="2200" spc="-3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binary</a:t>
            </a:r>
            <a:r>
              <a:rPr sz="2200" spc="-3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numbering</a:t>
            </a:r>
            <a:r>
              <a:rPr sz="2200" spc="-2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system</a:t>
            </a:r>
            <a:r>
              <a:rPr sz="2200" spc="-6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is</a:t>
            </a:r>
            <a:r>
              <a:rPr sz="2200" spc="-5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CC3300"/>
                </a:solidFill>
                <a:latin typeface="Times New Roman"/>
                <a:cs typeface="Times New Roman"/>
              </a:rPr>
              <a:t>so</a:t>
            </a:r>
            <a:endParaRPr sz="22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handy</a:t>
            </a:r>
            <a:r>
              <a:rPr sz="2200" spc="-5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in</a:t>
            </a:r>
            <a:r>
              <a:rPr sz="2200" spc="-4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CC3300"/>
                </a:solidFill>
                <a:latin typeface="Times New Roman"/>
                <a:cs typeface="Times New Roman"/>
              </a:rPr>
              <a:t>digital</a:t>
            </a:r>
            <a:r>
              <a:rPr sz="2200" spc="-4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CC3300"/>
                </a:solidFill>
                <a:latin typeface="Times New Roman"/>
                <a:cs typeface="Times New Roman"/>
              </a:rPr>
              <a:t>systems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110</a:t>
            </a:fld>
            <a:endParaRPr lang="en-IN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827" y="2066289"/>
            <a:ext cx="3387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FF"/>
                </a:solidFill>
              </a:rPr>
              <a:t>Conceptually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201667" y="2798064"/>
            <a:ext cx="3251200" cy="1219200"/>
          </a:xfrm>
          <a:prstGeom prst="rect">
            <a:avLst/>
          </a:prstGeom>
          <a:solidFill>
            <a:srgbClr val="0066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728345" marR="695960" indent="-21590">
              <a:lnSpc>
                <a:spcPct val="100000"/>
              </a:lnSpc>
              <a:spcBef>
                <a:spcPts val="275"/>
              </a:spcBef>
            </a:pP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Boolean Algebra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2507" y="5160264"/>
            <a:ext cx="2438400" cy="1219200"/>
          </a:xfrm>
          <a:custGeom>
            <a:avLst/>
            <a:gdLst/>
            <a:ahLst/>
            <a:cxnLst/>
            <a:rect l="l" t="t" r="r" b="b"/>
            <a:pathLst>
              <a:path w="2438400" h="1219200">
                <a:moveTo>
                  <a:pt x="2438400" y="0"/>
                </a:moveTo>
                <a:lnTo>
                  <a:pt x="0" y="0"/>
                </a:lnTo>
                <a:lnTo>
                  <a:pt x="0" y="1219200"/>
                </a:lnTo>
                <a:lnTo>
                  <a:pt x="2438400" y="1219200"/>
                </a:lnTo>
                <a:lnTo>
                  <a:pt x="24384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08569" y="5182920"/>
            <a:ext cx="1447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Logic </a:t>
            </a:r>
            <a:r>
              <a:rPr sz="3600" spc="-70" dirty="0">
                <a:solidFill>
                  <a:srgbClr val="FFFFFF"/>
                </a:solidFill>
                <a:latin typeface="Verdana"/>
                <a:cs typeface="Verdana"/>
              </a:rPr>
              <a:t>Circuit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6292" y="5257800"/>
            <a:ext cx="2133600" cy="1219200"/>
          </a:xfrm>
          <a:custGeom>
            <a:avLst/>
            <a:gdLst/>
            <a:ahLst/>
            <a:cxnLst/>
            <a:rect l="l" t="t" r="r" b="b"/>
            <a:pathLst>
              <a:path w="2133600" h="1219200">
                <a:moveTo>
                  <a:pt x="2133600" y="0"/>
                </a:moveTo>
                <a:lnTo>
                  <a:pt x="0" y="0"/>
                </a:lnTo>
                <a:lnTo>
                  <a:pt x="0" y="1219200"/>
                </a:lnTo>
                <a:lnTo>
                  <a:pt x="2133600" y="1219200"/>
                </a:lnTo>
                <a:lnTo>
                  <a:pt x="2133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6888" y="5281371"/>
            <a:ext cx="1234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0"/>
              </a:spcBef>
            </a:pPr>
            <a:r>
              <a:rPr sz="3600" spc="-325" dirty="0">
                <a:solidFill>
                  <a:srgbClr val="FFFFFF"/>
                </a:solidFill>
                <a:latin typeface="Verdana"/>
                <a:cs typeface="Verdana"/>
              </a:rPr>
              <a:t>Truth </a:t>
            </a:r>
            <a:r>
              <a:rPr sz="3600" spc="-60" dirty="0">
                <a:solidFill>
                  <a:srgbClr val="FFFFFF"/>
                </a:solidFill>
                <a:latin typeface="Verdana"/>
                <a:cs typeface="Verdana"/>
              </a:rPr>
              <a:t>Table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34918" y="4039361"/>
            <a:ext cx="4478020" cy="1990089"/>
          </a:xfrm>
          <a:custGeom>
            <a:avLst/>
            <a:gdLst/>
            <a:ahLst/>
            <a:cxnLst/>
            <a:rect l="l" t="t" r="r" b="b"/>
            <a:pathLst>
              <a:path w="4478020" h="1990089">
                <a:moveTo>
                  <a:pt x="1016508" y="76200"/>
                </a:moveTo>
                <a:lnTo>
                  <a:pt x="645795" y="209804"/>
                </a:lnTo>
                <a:lnTo>
                  <a:pt x="730846" y="290842"/>
                </a:lnTo>
                <a:lnTo>
                  <a:pt x="200583" y="847318"/>
                </a:lnTo>
                <a:lnTo>
                  <a:pt x="115570" y="766318"/>
                </a:lnTo>
                <a:lnTo>
                  <a:pt x="0" y="1143000"/>
                </a:lnTo>
                <a:lnTo>
                  <a:pt x="370713" y="1009396"/>
                </a:lnTo>
                <a:lnTo>
                  <a:pt x="330314" y="970915"/>
                </a:lnTo>
                <a:lnTo>
                  <a:pt x="285648" y="928370"/>
                </a:lnTo>
                <a:lnTo>
                  <a:pt x="815911" y="371894"/>
                </a:lnTo>
                <a:lnTo>
                  <a:pt x="900938" y="452882"/>
                </a:lnTo>
                <a:lnTo>
                  <a:pt x="963701" y="248285"/>
                </a:lnTo>
                <a:lnTo>
                  <a:pt x="1016508" y="76200"/>
                </a:lnTo>
                <a:close/>
              </a:path>
              <a:path w="4478020" h="1990089">
                <a:moveTo>
                  <a:pt x="3396297" y="1873173"/>
                </a:moveTo>
                <a:lnTo>
                  <a:pt x="3213608" y="1873173"/>
                </a:lnTo>
                <a:lnTo>
                  <a:pt x="3154819" y="1873173"/>
                </a:lnTo>
                <a:lnTo>
                  <a:pt x="3152775" y="1989594"/>
                </a:lnTo>
                <a:lnTo>
                  <a:pt x="3396297" y="1873173"/>
                </a:lnTo>
                <a:close/>
              </a:path>
              <a:path w="4478020" h="1990089">
                <a:moveTo>
                  <a:pt x="3508248" y="1819656"/>
                </a:moveTo>
                <a:lnTo>
                  <a:pt x="3158998" y="1637220"/>
                </a:lnTo>
                <a:lnTo>
                  <a:pt x="3156915" y="1754695"/>
                </a:lnTo>
                <a:lnTo>
                  <a:pt x="1283030" y="1721472"/>
                </a:lnTo>
                <a:lnTo>
                  <a:pt x="1283055" y="1720418"/>
                </a:lnTo>
                <a:lnTo>
                  <a:pt x="1285113" y="1603997"/>
                </a:lnTo>
                <a:lnTo>
                  <a:pt x="929640" y="1773936"/>
                </a:lnTo>
                <a:lnTo>
                  <a:pt x="1278890" y="1956371"/>
                </a:lnTo>
                <a:lnTo>
                  <a:pt x="1280960" y="1838909"/>
                </a:lnTo>
                <a:lnTo>
                  <a:pt x="3154845" y="1872132"/>
                </a:lnTo>
                <a:lnTo>
                  <a:pt x="3213620" y="1872132"/>
                </a:lnTo>
                <a:lnTo>
                  <a:pt x="3398469" y="1872132"/>
                </a:lnTo>
                <a:lnTo>
                  <a:pt x="3508248" y="1819656"/>
                </a:lnTo>
                <a:close/>
              </a:path>
              <a:path w="4478020" h="1990089">
                <a:moveTo>
                  <a:pt x="4477512" y="1066800"/>
                </a:moveTo>
                <a:lnTo>
                  <a:pt x="4423956" y="896366"/>
                </a:lnTo>
                <a:lnTo>
                  <a:pt x="4359402" y="690880"/>
                </a:lnTo>
                <a:lnTo>
                  <a:pt x="4274921" y="772477"/>
                </a:lnTo>
                <a:lnTo>
                  <a:pt x="3734358" y="212712"/>
                </a:lnTo>
                <a:lnTo>
                  <a:pt x="3778123" y="170434"/>
                </a:lnTo>
                <a:lnTo>
                  <a:pt x="3818890" y="131064"/>
                </a:lnTo>
                <a:lnTo>
                  <a:pt x="3447288" y="0"/>
                </a:lnTo>
                <a:lnTo>
                  <a:pt x="3565398" y="375920"/>
                </a:lnTo>
                <a:lnTo>
                  <a:pt x="3649865" y="294335"/>
                </a:lnTo>
                <a:lnTo>
                  <a:pt x="4190428" y="854100"/>
                </a:lnTo>
                <a:lnTo>
                  <a:pt x="4105910" y="935736"/>
                </a:lnTo>
                <a:lnTo>
                  <a:pt x="4477512" y="1066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111</a:t>
            </a:fld>
            <a:endParaRPr lang="en-IN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126" y="2236099"/>
            <a:ext cx="9608820" cy="358711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contain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implement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functions.</a:t>
            </a:r>
            <a:endParaRPr sz="2400">
              <a:latin typeface="Times New Roman"/>
              <a:cs typeface="Times New Roman"/>
            </a:endParaRPr>
          </a:p>
          <a:p>
            <a:pPr marL="355600" marR="257175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simpler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smaller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result.</a:t>
            </a:r>
            <a:endParaRPr sz="24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cheaper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build,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consume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power,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run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faster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complex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endParaRPr sz="2400">
              <a:latin typeface="Times New Roman"/>
              <a:cs typeface="Times New Roman"/>
            </a:endParaRPr>
          </a:p>
          <a:p>
            <a:pPr marL="355600" marR="90805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mind,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want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reduce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their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simplest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identities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help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this.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112</a:t>
            </a:fld>
            <a:endParaRPr lang="en-IN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499" y="2537586"/>
            <a:ext cx="9011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identities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(product)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OR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(sum)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532" y="3941064"/>
            <a:ext cx="5538216" cy="23393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894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Properties</a:t>
            </a:r>
            <a:r>
              <a:rPr spc="-250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dirty="0"/>
              <a:t>Boolean</a:t>
            </a:r>
            <a:r>
              <a:rPr spc="-225" dirty="0"/>
              <a:t> </a:t>
            </a:r>
            <a:r>
              <a:rPr spc="-10" dirty="0"/>
              <a:t>Algebra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113</a:t>
            </a:fld>
            <a:endParaRPr lang="en-IN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699" y="2742945"/>
            <a:ext cx="896683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1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second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6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identities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should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familiar</a:t>
            </a:r>
            <a:r>
              <a:rPr sz="26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you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your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study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algebra: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5147" y="4011167"/>
            <a:ext cx="8319516" cy="19217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114</a:t>
            </a:fld>
            <a:endParaRPr lang="en-IN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458" y="2526538"/>
            <a:ext cx="8223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last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identities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perhaps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useful.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458" y="3018485"/>
            <a:ext cx="10269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you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studied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theory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formal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laws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familiar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you.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3701796"/>
            <a:ext cx="7011924" cy="24505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115</a:t>
            </a:fld>
            <a:endParaRPr lang="en-IN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350" y="2398903"/>
            <a:ext cx="705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identities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simplify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6350" y="3367862"/>
            <a:ext cx="1356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52600" y="2892551"/>
            <a:ext cx="8528685" cy="3680460"/>
            <a:chOff x="1752600" y="2892551"/>
            <a:chExt cx="8528685" cy="3680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8004" y="2892551"/>
              <a:ext cx="5128260" cy="504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3809999"/>
              <a:ext cx="8528304" cy="2763012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116</a:t>
            </a:fld>
            <a:endParaRPr lang="en-IN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7" y="2427732"/>
              <a:ext cx="6491478" cy="7871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3700" y="2427732"/>
              <a:ext cx="645414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2427732"/>
              <a:ext cx="3958590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8927" y="2854451"/>
              <a:ext cx="2608326" cy="7871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7912" y="2522981"/>
            <a:ext cx="97186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95"/>
              </a:spcBef>
            </a:pPr>
            <a:r>
              <a:rPr sz="2800" spc="110" dirty="0">
                <a:latin typeface="Arial MT"/>
                <a:cs typeface="Arial MT"/>
              </a:rPr>
              <a:t>With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160" dirty="0">
                <a:latin typeface="Arial MT"/>
                <a:cs typeface="Arial MT"/>
              </a:rPr>
              <a:t>respect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160" dirty="0">
                <a:latin typeface="Arial MT"/>
                <a:cs typeface="Arial MT"/>
              </a:rPr>
              <a:t>to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105" dirty="0">
                <a:latin typeface="Arial MT"/>
                <a:cs typeface="Arial MT"/>
              </a:rPr>
              <a:t>duality,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135" dirty="0">
                <a:latin typeface="Arial MT"/>
                <a:cs typeface="Arial MT"/>
              </a:rPr>
              <a:t>Identities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90" dirty="0">
                <a:latin typeface="Arial MT"/>
                <a:cs typeface="Arial MT"/>
              </a:rPr>
              <a:t>1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75" dirty="0">
                <a:latin typeface="Arial MT"/>
                <a:cs typeface="Arial MT"/>
              </a:rPr>
              <a:t>–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90" dirty="0">
                <a:latin typeface="Arial MT"/>
                <a:cs typeface="Arial MT"/>
              </a:rPr>
              <a:t>8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75" dirty="0">
                <a:latin typeface="Arial MT"/>
                <a:cs typeface="Arial MT"/>
              </a:rPr>
              <a:t>have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135" dirty="0">
                <a:latin typeface="Arial MT"/>
                <a:cs typeface="Arial MT"/>
              </a:rPr>
              <a:t>the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125" dirty="0">
                <a:latin typeface="Arial MT"/>
                <a:cs typeface="Arial MT"/>
              </a:rPr>
              <a:t>following </a:t>
            </a:r>
            <a:r>
              <a:rPr sz="2800" spc="114" dirty="0">
                <a:latin typeface="Arial MT"/>
                <a:cs typeface="Arial MT"/>
              </a:rPr>
              <a:t>relationship: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28927" y="3878579"/>
            <a:ext cx="6718934" cy="2323465"/>
            <a:chOff x="1328927" y="3878579"/>
            <a:chExt cx="6718934" cy="23234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8927" y="3878579"/>
              <a:ext cx="788670" cy="7871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0408" y="3878579"/>
              <a:ext cx="1878330" cy="7871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0835" y="3878579"/>
              <a:ext cx="788670" cy="7871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0792" y="3878579"/>
              <a:ext cx="3661410" cy="7871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45095" y="3878579"/>
              <a:ext cx="677418" cy="7871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5407" y="3878579"/>
              <a:ext cx="592074" cy="7871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8927" y="4390643"/>
              <a:ext cx="788670" cy="7871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0408" y="4390643"/>
              <a:ext cx="2052066" cy="7871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0835" y="4390643"/>
              <a:ext cx="788670" cy="7871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0792" y="4390643"/>
              <a:ext cx="3658362" cy="7871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42048" y="4390643"/>
              <a:ext cx="677418" cy="7871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2360" y="4390643"/>
              <a:ext cx="592074" cy="7871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8927" y="4902707"/>
              <a:ext cx="788670" cy="787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0408" y="4902707"/>
              <a:ext cx="1969770" cy="7871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40835" y="4902707"/>
              <a:ext cx="788670" cy="7871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50792" y="4902707"/>
              <a:ext cx="3576066" cy="7871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59751" y="4902707"/>
              <a:ext cx="677418" cy="7871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70063" y="4902707"/>
              <a:ext cx="592074" cy="7871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28927" y="5414771"/>
              <a:ext cx="788670" cy="7871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40408" y="5414771"/>
              <a:ext cx="2077973" cy="78714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537461" y="3888130"/>
            <a:ext cx="1958339" cy="2074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90" dirty="0">
                <a:solidFill>
                  <a:srgbClr val="FFC90C"/>
                </a:solidFill>
                <a:latin typeface="Arial MT"/>
                <a:cs typeface="Arial MT"/>
              </a:rPr>
              <a:t>1.</a:t>
            </a:r>
            <a:r>
              <a:rPr sz="2800" spc="-80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90" dirty="0">
                <a:latin typeface="Arial MT"/>
                <a:cs typeface="Arial MT"/>
              </a:rPr>
              <a:t>0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=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X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412875" algn="l"/>
              </a:tabLst>
            </a:pPr>
            <a:r>
              <a:rPr sz="2800" spc="90" dirty="0">
                <a:solidFill>
                  <a:srgbClr val="FFC90C"/>
                </a:solidFill>
                <a:latin typeface="Arial MT"/>
                <a:cs typeface="Arial MT"/>
              </a:rPr>
              <a:t>3.</a:t>
            </a:r>
            <a:r>
              <a:rPr sz="2800" spc="-75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30" dirty="0">
                <a:latin typeface="Arial MT"/>
                <a:cs typeface="Arial MT"/>
              </a:rPr>
              <a:t>1</a:t>
            </a:r>
            <a:r>
              <a:rPr sz="2800" dirty="0">
                <a:latin typeface="Arial MT"/>
                <a:cs typeface="Arial MT"/>
              </a:rPr>
              <a:t>	=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40" dirty="0">
                <a:latin typeface="Arial MT"/>
                <a:cs typeface="Arial MT"/>
              </a:rPr>
              <a:t>1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85" dirty="0">
                <a:solidFill>
                  <a:srgbClr val="FFC90C"/>
                </a:solidFill>
                <a:latin typeface="Arial MT"/>
                <a:cs typeface="Arial MT"/>
              </a:rPr>
              <a:t>5.</a:t>
            </a:r>
            <a:r>
              <a:rPr sz="2800" spc="-75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=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X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90" dirty="0">
                <a:solidFill>
                  <a:srgbClr val="FFC90C"/>
                </a:solidFill>
                <a:latin typeface="Arial MT"/>
                <a:cs typeface="Arial MT"/>
              </a:rPr>
              <a:t>7.</a:t>
            </a:r>
            <a:r>
              <a:rPr sz="2800" spc="-60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X’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=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40" dirty="0">
                <a:latin typeface="Arial MT"/>
                <a:cs typeface="Arial MT"/>
              </a:rPr>
              <a:t>1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40835" y="5414771"/>
            <a:ext cx="4094479" cy="787400"/>
            <a:chOff x="3640835" y="5414771"/>
            <a:chExt cx="4094479" cy="787400"/>
          </a:xfrm>
        </p:grpSpPr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40835" y="5414771"/>
              <a:ext cx="788670" cy="7871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50791" y="5414771"/>
              <a:ext cx="3684269" cy="78714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849751" y="3888130"/>
            <a:ext cx="1964689" cy="2074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328420" algn="l"/>
              </a:tabLst>
            </a:pPr>
            <a:r>
              <a:rPr sz="2800" spc="90" dirty="0">
                <a:solidFill>
                  <a:srgbClr val="FFC90C"/>
                </a:solidFill>
                <a:latin typeface="Arial MT"/>
                <a:cs typeface="Arial MT"/>
              </a:rPr>
              <a:t>2.</a:t>
            </a:r>
            <a:r>
              <a:rPr sz="2800" spc="-75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•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30" dirty="0">
                <a:latin typeface="Arial MT"/>
                <a:cs typeface="Arial MT"/>
              </a:rPr>
              <a:t>1</a:t>
            </a:r>
            <a:r>
              <a:rPr sz="2800" dirty="0">
                <a:latin typeface="Arial MT"/>
                <a:cs typeface="Arial MT"/>
              </a:rPr>
              <a:t>	=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X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328420" algn="l"/>
              </a:tabLst>
            </a:pPr>
            <a:r>
              <a:rPr sz="2800" spc="90" dirty="0">
                <a:solidFill>
                  <a:srgbClr val="FFC90C"/>
                </a:solidFill>
                <a:latin typeface="Arial MT"/>
                <a:cs typeface="Arial MT"/>
              </a:rPr>
              <a:t>4.</a:t>
            </a:r>
            <a:r>
              <a:rPr sz="2800" spc="-75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•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30" dirty="0">
                <a:latin typeface="Arial MT"/>
                <a:cs typeface="Arial MT"/>
              </a:rPr>
              <a:t>0</a:t>
            </a:r>
            <a:r>
              <a:rPr sz="2800" dirty="0">
                <a:latin typeface="Arial MT"/>
                <a:cs typeface="Arial MT"/>
              </a:rPr>
              <a:t>	=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40" dirty="0">
                <a:latin typeface="Arial MT"/>
                <a:cs typeface="Arial MT"/>
              </a:rPr>
              <a:t>0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332865" algn="l"/>
              </a:tabLst>
            </a:pPr>
            <a:r>
              <a:rPr sz="2800" spc="85" dirty="0">
                <a:solidFill>
                  <a:srgbClr val="FFC90C"/>
                </a:solidFill>
                <a:latin typeface="Arial MT"/>
                <a:cs typeface="Arial MT"/>
              </a:rPr>
              <a:t>6.</a:t>
            </a:r>
            <a:r>
              <a:rPr sz="2800" spc="-80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•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X</a:t>
            </a:r>
            <a:r>
              <a:rPr sz="2800" dirty="0">
                <a:latin typeface="Arial MT"/>
                <a:cs typeface="Arial MT"/>
              </a:rPr>
              <a:t>	=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X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443355" algn="l"/>
              </a:tabLst>
            </a:pPr>
            <a:r>
              <a:rPr sz="2800" spc="90" dirty="0">
                <a:solidFill>
                  <a:srgbClr val="FFC90C"/>
                </a:solidFill>
                <a:latin typeface="Arial MT"/>
                <a:cs typeface="Arial MT"/>
              </a:rPr>
              <a:t>8.</a:t>
            </a:r>
            <a:r>
              <a:rPr sz="2800" spc="-75" dirty="0">
                <a:solidFill>
                  <a:srgbClr val="FFC90C"/>
                </a:solidFill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X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•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X’</a:t>
            </a:r>
            <a:r>
              <a:rPr sz="2800" dirty="0">
                <a:latin typeface="Arial MT"/>
                <a:cs typeface="Arial MT"/>
              </a:rPr>
              <a:t>	=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40" dirty="0">
                <a:latin typeface="Arial MT"/>
                <a:cs typeface="Arial MT"/>
              </a:rPr>
              <a:t>0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267956" y="5414771"/>
            <a:ext cx="802640" cy="787400"/>
            <a:chOff x="7267956" y="5414771"/>
            <a:chExt cx="802640" cy="787400"/>
          </a:xfrm>
        </p:grpSpPr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67956" y="5414771"/>
              <a:ext cx="677418" cy="7871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8268" y="5414771"/>
              <a:ext cx="592074" cy="78714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947385" y="3888130"/>
            <a:ext cx="1891664" cy="2074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770"/>
              </a:spcBef>
            </a:pPr>
            <a:r>
              <a:rPr sz="2800" spc="110" dirty="0">
                <a:latin typeface="Arial MT"/>
                <a:cs typeface="Arial MT"/>
              </a:rPr>
              <a:t>(dual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140" dirty="0">
                <a:latin typeface="Arial MT"/>
                <a:cs typeface="Arial MT"/>
              </a:rPr>
              <a:t>of</a:t>
            </a:r>
            <a:r>
              <a:rPr sz="2800" spc="250" dirty="0">
                <a:latin typeface="Arial MT"/>
                <a:cs typeface="Arial MT"/>
              </a:rPr>
              <a:t> </a:t>
            </a:r>
            <a:r>
              <a:rPr sz="2800" spc="40" dirty="0">
                <a:solidFill>
                  <a:srgbClr val="FFC90C"/>
                </a:solidFill>
                <a:latin typeface="Arial MT"/>
                <a:cs typeface="Arial MT"/>
              </a:rPr>
              <a:t>1</a:t>
            </a:r>
            <a:r>
              <a:rPr sz="2800" spc="4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95885">
              <a:lnSpc>
                <a:spcPct val="100000"/>
              </a:lnSpc>
              <a:spcBef>
                <a:spcPts val="675"/>
              </a:spcBef>
            </a:pPr>
            <a:r>
              <a:rPr sz="2800" spc="110" dirty="0">
                <a:latin typeface="Arial MT"/>
                <a:cs typeface="Arial MT"/>
              </a:rPr>
              <a:t>(dual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140" dirty="0">
                <a:latin typeface="Arial MT"/>
                <a:cs typeface="Arial MT"/>
              </a:rPr>
              <a:t>of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spc="40" dirty="0">
                <a:solidFill>
                  <a:srgbClr val="FFC90C"/>
                </a:solidFill>
                <a:latin typeface="Arial MT"/>
                <a:cs typeface="Arial MT"/>
              </a:rPr>
              <a:t>3</a:t>
            </a:r>
            <a:r>
              <a:rPr sz="2800" spc="4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110" dirty="0">
                <a:latin typeface="Arial MT"/>
                <a:cs typeface="Arial MT"/>
              </a:rPr>
              <a:t>(dual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140" dirty="0">
                <a:latin typeface="Arial MT"/>
                <a:cs typeface="Arial MT"/>
              </a:rPr>
              <a:t>of</a:t>
            </a:r>
            <a:r>
              <a:rPr sz="2800" spc="250" dirty="0">
                <a:latin typeface="Arial MT"/>
                <a:cs typeface="Arial MT"/>
              </a:rPr>
              <a:t> </a:t>
            </a:r>
            <a:r>
              <a:rPr sz="2800" spc="40" dirty="0">
                <a:solidFill>
                  <a:srgbClr val="FFC90C"/>
                </a:solidFill>
                <a:latin typeface="Arial MT"/>
                <a:cs typeface="Arial MT"/>
              </a:rPr>
              <a:t>5</a:t>
            </a:r>
            <a:r>
              <a:rPr sz="2800" spc="4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121285">
              <a:lnSpc>
                <a:spcPct val="100000"/>
              </a:lnSpc>
              <a:spcBef>
                <a:spcPts val="675"/>
              </a:spcBef>
            </a:pPr>
            <a:r>
              <a:rPr sz="2800" spc="110" dirty="0">
                <a:latin typeface="Arial MT"/>
                <a:cs typeface="Arial MT"/>
              </a:rPr>
              <a:t>(dual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140" dirty="0">
                <a:latin typeface="Arial MT"/>
                <a:cs typeface="Arial MT"/>
              </a:rPr>
              <a:t>of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spc="40" dirty="0">
                <a:solidFill>
                  <a:srgbClr val="FFC90C"/>
                </a:solidFill>
                <a:latin typeface="Arial MT"/>
                <a:cs typeface="Arial MT"/>
              </a:rPr>
              <a:t>8</a:t>
            </a:r>
            <a:r>
              <a:rPr sz="2800" spc="4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117</a:t>
            </a:fld>
            <a:endParaRPr lang="en-IN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316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Algebraic</a:t>
            </a:r>
            <a:r>
              <a:rPr spc="-270" dirty="0"/>
              <a:t> </a:t>
            </a:r>
            <a:r>
              <a:rPr spc="-10" dirty="0"/>
              <a:t>Manipulation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8750" y="2230602"/>
            <a:ext cx="7063105" cy="42411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algebra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 useful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tool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simplifying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Why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do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it?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Simpler</a:t>
            </a:r>
            <a:r>
              <a:rPr sz="2000" b="1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mean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cheaper,</a:t>
            </a:r>
            <a:r>
              <a:rPr sz="2000" b="1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smaller,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faster.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Simplify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0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x’yz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x’yz’</a:t>
            </a:r>
            <a:r>
              <a:rPr sz="2000" b="1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xz.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F=</a:t>
            </a:r>
            <a:r>
              <a:rPr sz="20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83C68"/>
                </a:solidFill>
                <a:latin typeface="Times New Roman"/>
                <a:cs typeface="Times New Roman"/>
              </a:rPr>
              <a:t>x’yz</a:t>
            </a:r>
            <a:r>
              <a:rPr sz="2000" b="1" spc="-25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83C68"/>
                </a:solidFill>
                <a:latin typeface="Times New Roman"/>
                <a:cs typeface="Times New Roman"/>
              </a:rPr>
              <a:t>+</a:t>
            </a:r>
            <a:r>
              <a:rPr sz="2000" b="1" spc="-5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83C68"/>
                </a:solidFill>
                <a:latin typeface="Times New Roman"/>
                <a:cs typeface="Times New Roman"/>
              </a:rPr>
              <a:t>x’yz’</a:t>
            </a:r>
            <a:r>
              <a:rPr sz="2000" b="1" spc="-155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xz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16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83C68"/>
                </a:solidFill>
                <a:latin typeface="Times New Roman"/>
                <a:cs typeface="Times New Roman"/>
              </a:rPr>
              <a:t>x’y(z+z’)</a:t>
            </a:r>
            <a:r>
              <a:rPr sz="2000" b="1" spc="-35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xz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16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9CC"/>
                </a:solidFill>
                <a:latin typeface="Times New Roman"/>
                <a:cs typeface="Times New Roman"/>
              </a:rPr>
              <a:t>x’y•1</a:t>
            </a:r>
            <a:r>
              <a:rPr sz="2000" b="1" spc="-5" dirty="0">
                <a:solidFill>
                  <a:srgbClr val="0099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xz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28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83C68"/>
                </a:solidFill>
                <a:latin typeface="Times New Roman"/>
                <a:cs typeface="Times New Roman"/>
              </a:rPr>
              <a:t>x’y</a:t>
            </a:r>
            <a:r>
              <a:rPr sz="2000" b="1" spc="-10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xz</a:t>
            </a:r>
            <a:endParaRPr sz="20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  <a:spcBef>
                <a:spcPts val="869"/>
              </a:spcBef>
              <a:tabLst>
                <a:tab pos="366395" algn="l"/>
                <a:tab pos="23094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Prove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	x’y’z’</a:t>
            </a:r>
            <a:r>
              <a:rPr sz="2000" b="1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x’yz’</a:t>
            </a:r>
            <a:r>
              <a:rPr sz="20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xyz’</a:t>
            </a:r>
            <a:r>
              <a:rPr sz="2000" b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x’z’</a:t>
            </a:r>
            <a:r>
              <a:rPr sz="2000" b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yz’</a:t>
            </a:r>
            <a:endParaRPr sz="2000">
              <a:latin typeface="Times New Roman"/>
              <a:cs typeface="Times New Roman"/>
            </a:endParaRPr>
          </a:p>
          <a:p>
            <a:pPr marL="23495">
              <a:lnSpc>
                <a:spcPts val="2280"/>
              </a:lnSpc>
              <a:spcBef>
                <a:spcPts val="755"/>
              </a:spcBef>
              <a:tabLst>
                <a:tab pos="3663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Proof: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x’y’z’+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9CC"/>
                </a:solidFill>
                <a:latin typeface="Times New Roman"/>
                <a:cs typeface="Times New Roman"/>
              </a:rPr>
              <a:t>x’yz’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xyz’</a:t>
            </a:r>
            <a:endParaRPr sz="2000">
              <a:latin typeface="Times New Roman"/>
              <a:cs typeface="Times New Roman"/>
            </a:endParaRPr>
          </a:p>
          <a:p>
            <a:pPr marL="937894">
              <a:lnSpc>
                <a:spcPts val="216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x’y’z’</a:t>
            </a:r>
            <a:r>
              <a:rPr sz="20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83C68"/>
                </a:solidFill>
                <a:latin typeface="Times New Roman"/>
                <a:cs typeface="Times New Roman"/>
              </a:rPr>
              <a:t>x’yz’</a:t>
            </a:r>
            <a:r>
              <a:rPr sz="2000" b="1" spc="-150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83C68"/>
                </a:solidFill>
                <a:latin typeface="Times New Roman"/>
                <a:cs typeface="Times New Roman"/>
              </a:rPr>
              <a:t>+</a:t>
            </a:r>
            <a:r>
              <a:rPr sz="2000" b="1" spc="5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83C68"/>
                </a:solidFill>
                <a:latin typeface="Times New Roman"/>
                <a:cs typeface="Times New Roman"/>
              </a:rPr>
              <a:t>x’yz’</a:t>
            </a:r>
            <a:r>
              <a:rPr sz="2000" b="1" spc="-150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xyz’</a:t>
            </a:r>
            <a:endParaRPr sz="2000">
              <a:latin typeface="Times New Roman"/>
              <a:cs typeface="Times New Roman"/>
            </a:endParaRPr>
          </a:p>
          <a:p>
            <a:pPr marL="937894">
              <a:lnSpc>
                <a:spcPts val="216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x’z’(y’+y)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yz’(x’+x)</a:t>
            </a:r>
            <a:endParaRPr sz="2000">
              <a:latin typeface="Times New Roman"/>
              <a:cs typeface="Times New Roman"/>
            </a:endParaRPr>
          </a:p>
          <a:p>
            <a:pPr marL="937894">
              <a:lnSpc>
                <a:spcPts val="216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x’z’•1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yz’•1</a:t>
            </a:r>
            <a:endParaRPr sz="2000">
              <a:latin typeface="Times New Roman"/>
              <a:cs typeface="Times New Roman"/>
            </a:endParaRPr>
          </a:p>
          <a:p>
            <a:pPr marL="937894">
              <a:lnSpc>
                <a:spcPts val="228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x’z’</a:t>
            </a:r>
            <a:r>
              <a:rPr sz="20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yz’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118</a:t>
            </a:fld>
            <a:endParaRPr lang="en-IN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7733" rIns="0" bIns="0" rtlCol="0">
            <a:spAutoFit/>
          </a:bodyPr>
          <a:lstStyle/>
          <a:p>
            <a:pPr marL="438784" marR="221615" indent="-342900">
              <a:lnSpc>
                <a:spcPct val="100000"/>
              </a:lnSpc>
              <a:spcBef>
                <a:spcPts val="100"/>
              </a:spcBef>
              <a:tabLst>
                <a:tab pos="438784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/>
              <a:t>Sometimes</a:t>
            </a:r>
            <a:r>
              <a:rPr sz="2400" spc="-15" dirty="0"/>
              <a:t> </a:t>
            </a:r>
            <a:r>
              <a:rPr sz="2400" dirty="0"/>
              <a:t>it</a:t>
            </a:r>
            <a:r>
              <a:rPr sz="2400" spc="-5" dirty="0"/>
              <a:t> </a:t>
            </a:r>
            <a:r>
              <a:rPr sz="2400" dirty="0"/>
              <a:t>is</a:t>
            </a:r>
            <a:r>
              <a:rPr sz="2400" spc="-5" dirty="0"/>
              <a:t> </a:t>
            </a:r>
            <a:r>
              <a:rPr sz="2400" dirty="0"/>
              <a:t>more</a:t>
            </a:r>
            <a:r>
              <a:rPr sz="2400" spc="10" dirty="0"/>
              <a:t> </a:t>
            </a:r>
            <a:r>
              <a:rPr sz="2400" dirty="0"/>
              <a:t>economical</a:t>
            </a:r>
            <a:r>
              <a:rPr sz="2400" spc="-35" dirty="0"/>
              <a:t> </a:t>
            </a:r>
            <a:r>
              <a:rPr sz="2400" dirty="0"/>
              <a:t>to build</a:t>
            </a:r>
            <a:r>
              <a:rPr sz="2400" spc="-30" dirty="0"/>
              <a:t> </a:t>
            </a:r>
            <a:r>
              <a:rPr sz="2400" dirty="0"/>
              <a:t>a</a:t>
            </a:r>
            <a:r>
              <a:rPr sz="2400" spc="-5" dirty="0"/>
              <a:t> </a:t>
            </a:r>
            <a:r>
              <a:rPr sz="2400" dirty="0"/>
              <a:t>circuit</a:t>
            </a:r>
            <a:r>
              <a:rPr sz="2400" spc="-50" dirty="0"/>
              <a:t> </a:t>
            </a:r>
            <a:r>
              <a:rPr sz="2400" dirty="0"/>
              <a:t>using</a:t>
            </a:r>
            <a:r>
              <a:rPr sz="2400" spc="-15" dirty="0"/>
              <a:t> </a:t>
            </a:r>
            <a:r>
              <a:rPr sz="2400" dirty="0"/>
              <a:t>the</a:t>
            </a:r>
            <a:r>
              <a:rPr sz="2400" spc="-5" dirty="0"/>
              <a:t> </a:t>
            </a:r>
            <a:r>
              <a:rPr sz="2400" dirty="0"/>
              <a:t>complement</a:t>
            </a:r>
            <a:r>
              <a:rPr sz="2400" spc="5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50" dirty="0"/>
              <a:t>a </a:t>
            </a:r>
            <a:r>
              <a:rPr sz="2400" dirty="0"/>
              <a:t>function</a:t>
            </a:r>
            <a:r>
              <a:rPr sz="2400" spc="-10" dirty="0"/>
              <a:t> </a:t>
            </a:r>
            <a:r>
              <a:rPr sz="2400" dirty="0"/>
              <a:t>(and complementing</a:t>
            </a:r>
            <a:r>
              <a:rPr sz="2400" spc="-10" dirty="0"/>
              <a:t> </a:t>
            </a:r>
            <a:r>
              <a:rPr sz="2400" dirty="0"/>
              <a:t>its</a:t>
            </a:r>
            <a:r>
              <a:rPr sz="2400" spc="-20" dirty="0"/>
              <a:t> </a:t>
            </a:r>
            <a:r>
              <a:rPr sz="2400" dirty="0"/>
              <a:t>result)</a:t>
            </a:r>
            <a:r>
              <a:rPr sz="2400" spc="-25" dirty="0"/>
              <a:t> </a:t>
            </a:r>
            <a:r>
              <a:rPr sz="2400" dirty="0"/>
              <a:t>than</a:t>
            </a:r>
            <a:r>
              <a:rPr sz="2400" spc="5" dirty="0"/>
              <a:t> </a:t>
            </a:r>
            <a:r>
              <a:rPr sz="2400" dirty="0"/>
              <a:t>it is to</a:t>
            </a:r>
            <a:r>
              <a:rPr sz="2400" spc="-5" dirty="0"/>
              <a:t> </a:t>
            </a:r>
            <a:r>
              <a:rPr sz="2400" dirty="0"/>
              <a:t>implement the</a:t>
            </a:r>
            <a:r>
              <a:rPr sz="2400" spc="5" dirty="0"/>
              <a:t> </a:t>
            </a:r>
            <a:r>
              <a:rPr sz="2400" spc="-10" dirty="0"/>
              <a:t>function directly.</a:t>
            </a:r>
            <a:endParaRPr sz="2400">
              <a:latin typeface="Lucida Sans Unicode"/>
              <a:cs typeface="Lucida Sans Unicode"/>
            </a:endParaRPr>
          </a:p>
          <a:p>
            <a:pPr marL="438784" marR="5080" indent="-342900">
              <a:lnSpc>
                <a:spcPct val="100000"/>
              </a:lnSpc>
              <a:spcBef>
                <a:spcPts val="1155"/>
              </a:spcBef>
              <a:tabLst>
                <a:tab pos="438784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0" dirty="0"/>
              <a:t>DeMorgan’s</a:t>
            </a:r>
            <a:r>
              <a:rPr sz="2400" spc="-35" dirty="0"/>
              <a:t> </a:t>
            </a:r>
            <a:r>
              <a:rPr sz="2400" dirty="0"/>
              <a:t>law</a:t>
            </a:r>
            <a:r>
              <a:rPr sz="2400" spc="-25" dirty="0"/>
              <a:t> </a:t>
            </a:r>
            <a:r>
              <a:rPr sz="2400" dirty="0"/>
              <a:t>provides</a:t>
            </a:r>
            <a:r>
              <a:rPr sz="2400" spc="-25" dirty="0"/>
              <a:t> </a:t>
            </a:r>
            <a:r>
              <a:rPr sz="2400" dirty="0"/>
              <a:t>an</a:t>
            </a:r>
            <a:r>
              <a:rPr sz="2400" spc="-30" dirty="0"/>
              <a:t> </a:t>
            </a:r>
            <a:r>
              <a:rPr sz="2400" dirty="0"/>
              <a:t>easy</a:t>
            </a:r>
            <a:r>
              <a:rPr sz="2400" spc="-15" dirty="0"/>
              <a:t> </a:t>
            </a:r>
            <a:r>
              <a:rPr sz="2400" dirty="0"/>
              <a:t>way</a:t>
            </a:r>
            <a:r>
              <a:rPr sz="2400" spc="-1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dirty="0"/>
              <a:t>finding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dirty="0"/>
              <a:t>complement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dirty="0"/>
              <a:t>a</a:t>
            </a:r>
            <a:r>
              <a:rPr sz="2400" spc="-25" dirty="0"/>
              <a:t> </a:t>
            </a:r>
            <a:r>
              <a:rPr sz="2400" spc="-10" dirty="0"/>
              <a:t>Boolean function.</a:t>
            </a:r>
            <a:endParaRPr sz="2400">
              <a:latin typeface="Lucida Sans Unicode"/>
              <a:cs typeface="Lucida Sans Unicode"/>
            </a:endParaRPr>
          </a:p>
          <a:p>
            <a:pPr marL="96520">
              <a:lnSpc>
                <a:spcPct val="100000"/>
              </a:lnSpc>
              <a:spcBef>
                <a:spcPts val="1155"/>
              </a:spcBef>
              <a:tabLst>
                <a:tab pos="438784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0" dirty="0"/>
              <a:t>DeMorgan’s</a:t>
            </a:r>
            <a:r>
              <a:rPr sz="2400" spc="-45" dirty="0"/>
              <a:t> </a:t>
            </a:r>
            <a:r>
              <a:rPr sz="2400" dirty="0"/>
              <a:t>law</a:t>
            </a:r>
            <a:r>
              <a:rPr sz="2400" spc="-40" dirty="0"/>
              <a:t> </a:t>
            </a:r>
            <a:r>
              <a:rPr sz="2400" spc="-10" dirty="0"/>
              <a:t>states: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39" y="5181600"/>
            <a:ext cx="6260592" cy="6751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3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119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68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Logic</a:t>
            </a:r>
            <a:r>
              <a:rPr spc="-85" dirty="0"/>
              <a:t> </a:t>
            </a:r>
            <a:r>
              <a:rPr spc="-130" dirty="0"/>
              <a:t>Levels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0163" y="2327275"/>
            <a:ext cx="10381615" cy="197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circuits,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level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finite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inhabit.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usually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represented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difference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ground,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although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standards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exist.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range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voltage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represent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depends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family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used.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4414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binary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logical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high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logical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low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generally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correspond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binary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and 0</a:t>
            </a:r>
            <a:r>
              <a:rPr sz="1800" spc="-10" dirty="0">
                <a:latin typeface="Times New Roman"/>
                <a:cs typeface="Times New Roman"/>
              </a:rPr>
              <a:t> respectively.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 of these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 used 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Boolean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algebra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digital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design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analysis.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3825" y="4704397"/>
          <a:ext cx="5715000" cy="109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5000"/>
              </a:tblGrid>
              <a:tr h="365125"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Logic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level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Active-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signal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Active-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signal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Logical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high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Logical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low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561079" y="4503304"/>
            <a:ext cx="956310" cy="1583055"/>
            <a:chOff x="8561079" y="4503304"/>
            <a:chExt cx="956310" cy="1583055"/>
          </a:xfrm>
        </p:grpSpPr>
        <p:sp>
          <p:nvSpPr>
            <p:cNvPr id="6" name="object 6"/>
            <p:cNvSpPr/>
            <p:nvPr/>
          </p:nvSpPr>
          <p:spPr>
            <a:xfrm>
              <a:off x="8571073" y="4516017"/>
              <a:ext cx="822960" cy="403225"/>
            </a:xfrm>
            <a:custGeom>
              <a:avLst/>
              <a:gdLst/>
              <a:ahLst/>
              <a:cxnLst/>
              <a:rect l="l" t="t" r="r" b="b"/>
              <a:pathLst>
                <a:path w="822959" h="403225">
                  <a:moveTo>
                    <a:pt x="0" y="401569"/>
                  </a:moveTo>
                  <a:lnTo>
                    <a:pt x="1383" y="402870"/>
                  </a:lnTo>
                </a:path>
                <a:path w="822959" h="403225">
                  <a:moveTo>
                    <a:pt x="0" y="325206"/>
                  </a:moveTo>
                  <a:lnTo>
                    <a:pt x="82524" y="402870"/>
                  </a:lnTo>
                </a:path>
                <a:path w="822959" h="403225">
                  <a:moveTo>
                    <a:pt x="0" y="246388"/>
                  </a:moveTo>
                  <a:lnTo>
                    <a:pt x="166281" y="402870"/>
                  </a:lnTo>
                </a:path>
                <a:path w="822959" h="403225">
                  <a:moveTo>
                    <a:pt x="0" y="167332"/>
                  </a:moveTo>
                  <a:lnTo>
                    <a:pt x="250272" y="402870"/>
                  </a:lnTo>
                </a:path>
                <a:path w="822959" h="403225">
                  <a:moveTo>
                    <a:pt x="0" y="91133"/>
                  </a:moveTo>
                  <a:lnTo>
                    <a:pt x="331167" y="402870"/>
                  </a:lnTo>
                </a:path>
                <a:path w="822959" h="403225">
                  <a:moveTo>
                    <a:pt x="0" y="12194"/>
                  </a:moveTo>
                  <a:lnTo>
                    <a:pt x="415029" y="402870"/>
                  </a:lnTo>
                </a:path>
                <a:path w="822959" h="403225">
                  <a:moveTo>
                    <a:pt x="69499" y="0"/>
                  </a:moveTo>
                  <a:lnTo>
                    <a:pt x="497583" y="402870"/>
                  </a:lnTo>
                </a:path>
                <a:path w="822959" h="403225">
                  <a:moveTo>
                    <a:pt x="151808" y="0"/>
                  </a:moveTo>
                  <a:lnTo>
                    <a:pt x="579892" y="402870"/>
                  </a:lnTo>
                </a:path>
                <a:path w="822959" h="403225">
                  <a:moveTo>
                    <a:pt x="235820" y="0"/>
                  </a:moveTo>
                  <a:lnTo>
                    <a:pt x="663870" y="402870"/>
                  </a:lnTo>
                </a:path>
                <a:path w="822959" h="403225">
                  <a:moveTo>
                    <a:pt x="318199" y="0"/>
                  </a:moveTo>
                  <a:lnTo>
                    <a:pt x="746316" y="402870"/>
                  </a:lnTo>
                </a:path>
                <a:path w="822959" h="403225">
                  <a:moveTo>
                    <a:pt x="400642" y="0"/>
                  </a:moveTo>
                  <a:lnTo>
                    <a:pt x="822907" y="397394"/>
                  </a:lnTo>
                </a:path>
                <a:path w="822959" h="403225">
                  <a:moveTo>
                    <a:pt x="484535" y="0"/>
                  </a:moveTo>
                  <a:lnTo>
                    <a:pt x="822907" y="318417"/>
                  </a:lnTo>
                </a:path>
                <a:path w="822959" h="403225">
                  <a:moveTo>
                    <a:pt x="566972" y="0"/>
                  </a:moveTo>
                  <a:lnTo>
                    <a:pt x="822907" y="240861"/>
                  </a:lnTo>
                </a:path>
                <a:path w="822959" h="403225">
                  <a:moveTo>
                    <a:pt x="649378" y="0"/>
                  </a:moveTo>
                  <a:lnTo>
                    <a:pt x="822907" y="163308"/>
                  </a:lnTo>
                </a:path>
                <a:path w="822959" h="403225">
                  <a:moveTo>
                    <a:pt x="733399" y="0"/>
                  </a:moveTo>
                  <a:lnTo>
                    <a:pt x="822907" y="84236"/>
                  </a:lnTo>
                </a:path>
                <a:path w="822959" h="403225">
                  <a:moveTo>
                    <a:pt x="814290" y="0"/>
                  </a:moveTo>
                  <a:lnTo>
                    <a:pt x="822907" y="8109"/>
                  </a:lnTo>
                </a:path>
                <a:path w="822959" h="403225">
                  <a:moveTo>
                    <a:pt x="0" y="401569"/>
                  </a:moveTo>
                  <a:lnTo>
                    <a:pt x="1383" y="402870"/>
                  </a:lnTo>
                </a:path>
                <a:path w="822959" h="403225">
                  <a:moveTo>
                    <a:pt x="0" y="325206"/>
                  </a:moveTo>
                  <a:lnTo>
                    <a:pt x="82524" y="402870"/>
                  </a:lnTo>
                </a:path>
                <a:path w="822959" h="403225">
                  <a:moveTo>
                    <a:pt x="0" y="246388"/>
                  </a:moveTo>
                  <a:lnTo>
                    <a:pt x="166281" y="402870"/>
                  </a:lnTo>
                </a:path>
                <a:path w="822959" h="403225">
                  <a:moveTo>
                    <a:pt x="0" y="167332"/>
                  </a:moveTo>
                  <a:lnTo>
                    <a:pt x="250272" y="402870"/>
                  </a:lnTo>
                </a:path>
                <a:path w="822959" h="403225">
                  <a:moveTo>
                    <a:pt x="0" y="91133"/>
                  </a:moveTo>
                  <a:lnTo>
                    <a:pt x="331167" y="402870"/>
                  </a:lnTo>
                </a:path>
                <a:path w="822959" h="403225">
                  <a:moveTo>
                    <a:pt x="0" y="12194"/>
                  </a:moveTo>
                  <a:lnTo>
                    <a:pt x="415029" y="402870"/>
                  </a:lnTo>
                </a:path>
                <a:path w="822959" h="403225">
                  <a:moveTo>
                    <a:pt x="69499" y="0"/>
                  </a:moveTo>
                  <a:lnTo>
                    <a:pt x="497583" y="402870"/>
                  </a:lnTo>
                </a:path>
                <a:path w="822959" h="403225">
                  <a:moveTo>
                    <a:pt x="151808" y="0"/>
                  </a:moveTo>
                  <a:lnTo>
                    <a:pt x="579892" y="402870"/>
                  </a:lnTo>
                </a:path>
                <a:path w="822959" h="403225">
                  <a:moveTo>
                    <a:pt x="235820" y="0"/>
                  </a:moveTo>
                  <a:lnTo>
                    <a:pt x="663870" y="402870"/>
                  </a:lnTo>
                </a:path>
                <a:path w="822959" h="403225">
                  <a:moveTo>
                    <a:pt x="318199" y="0"/>
                  </a:moveTo>
                  <a:lnTo>
                    <a:pt x="746316" y="402870"/>
                  </a:lnTo>
                </a:path>
                <a:path w="822959" h="403225">
                  <a:moveTo>
                    <a:pt x="400642" y="0"/>
                  </a:moveTo>
                  <a:lnTo>
                    <a:pt x="822907" y="397394"/>
                  </a:lnTo>
                </a:path>
                <a:path w="822959" h="403225">
                  <a:moveTo>
                    <a:pt x="484535" y="0"/>
                  </a:moveTo>
                  <a:lnTo>
                    <a:pt x="822907" y="318417"/>
                  </a:lnTo>
                </a:path>
                <a:path w="822959" h="403225">
                  <a:moveTo>
                    <a:pt x="566972" y="0"/>
                  </a:moveTo>
                  <a:lnTo>
                    <a:pt x="822907" y="240861"/>
                  </a:lnTo>
                </a:path>
                <a:path w="822959" h="403225">
                  <a:moveTo>
                    <a:pt x="649378" y="0"/>
                  </a:moveTo>
                  <a:lnTo>
                    <a:pt x="822907" y="163308"/>
                  </a:lnTo>
                </a:path>
                <a:path w="822959" h="403225">
                  <a:moveTo>
                    <a:pt x="733399" y="0"/>
                  </a:moveTo>
                  <a:lnTo>
                    <a:pt x="822907" y="84236"/>
                  </a:lnTo>
                </a:path>
                <a:path w="822959" h="403225">
                  <a:moveTo>
                    <a:pt x="814290" y="0"/>
                  </a:moveTo>
                  <a:lnTo>
                    <a:pt x="822907" y="8109"/>
                  </a:lnTo>
                </a:path>
              </a:pathLst>
            </a:custGeom>
            <a:ln w="9810">
              <a:solidFill>
                <a:srgbClr val="009F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71072" y="4513298"/>
              <a:ext cx="820419" cy="404495"/>
            </a:xfrm>
            <a:custGeom>
              <a:avLst/>
              <a:gdLst/>
              <a:ahLst/>
              <a:cxnLst/>
              <a:rect l="l" t="t" r="r" b="b"/>
              <a:pathLst>
                <a:path w="820420" h="404495">
                  <a:moveTo>
                    <a:pt x="0" y="0"/>
                  </a:moveTo>
                  <a:lnTo>
                    <a:pt x="820070" y="0"/>
                  </a:lnTo>
                  <a:lnTo>
                    <a:pt x="820070" y="404209"/>
                  </a:lnTo>
                  <a:lnTo>
                    <a:pt x="0" y="404209"/>
                  </a:lnTo>
                  <a:lnTo>
                    <a:pt x="0" y="0"/>
                  </a:lnTo>
                  <a:close/>
                </a:path>
              </a:pathLst>
            </a:custGeom>
            <a:ln w="19257">
              <a:solidFill>
                <a:srgbClr val="009F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71073" y="5691999"/>
              <a:ext cx="822960" cy="386715"/>
            </a:xfrm>
            <a:custGeom>
              <a:avLst/>
              <a:gdLst/>
              <a:ahLst/>
              <a:cxnLst/>
              <a:rect l="l" t="t" r="r" b="b"/>
              <a:pathLst>
                <a:path w="822959" h="386714">
                  <a:moveTo>
                    <a:pt x="820510" y="386567"/>
                  </a:moveTo>
                  <a:lnTo>
                    <a:pt x="822907" y="384306"/>
                  </a:lnTo>
                </a:path>
                <a:path w="822959" h="386714">
                  <a:moveTo>
                    <a:pt x="737587" y="386567"/>
                  </a:moveTo>
                  <a:lnTo>
                    <a:pt x="822907" y="306270"/>
                  </a:lnTo>
                </a:path>
                <a:path w="822959" h="386714">
                  <a:moveTo>
                    <a:pt x="654462" y="386567"/>
                  </a:moveTo>
                  <a:lnTo>
                    <a:pt x="822907" y="228408"/>
                  </a:lnTo>
                </a:path>
                <a:path w="822959" h="386714">
                  <a:moveTo>
                    <a:pt x="572711" y="386567"/>
                  </a:moveTo>
                  <a:lnTo>
                    <a:pt x="822907" y="151113"/>
                  </a:lnTo>
                </a:path>
                <a:path w="822959" h="386714">
                  <a:moveTo>
                    <a:pt x="488747" y="386567"/>
                  </a:moveTo>
                  <a:lnTo>
                    <a:pt x="822907" y="72089"/>
                  </a:lnTo>
                </a:path>
                <a:path w="822959" h="386714">
                  <a:moveTo>
                    <a:pt x="405429" y="386567"/>
                  </a:moveTo>
                  <a:lnTo>
                    <a:pt x="817147" y="0"/>
                  </a:lnTo>
                </a:path>
                <a:path w="822959" h="386714">
                  <a:moveTo>
                    <a:pt x="323850" y="386567"/>
                  </a:moveTo>
                  <a:lnTo>
                    <a:pt x="734598" y="0"/>
                  </a:lnTo>
                </a:path>
                <a:path w="822959" h="386714">
                  <a:moveTo>
                    <a:pt x="240113" y="386567"/>
                  </a:moveTo>
                  <a:lnTo>
                    <a:pt x="650870" y="0"/>
                  </a:lnTo>
                </a:path>
                <a:path w="822959" h="386714">
                  <a:moveTo>
                    <a:pt x="157636" y="386567"/>
                  </a:moveTo>
                  <a:lnTo>
                    <a:pt x="568335" y="0"/>
                  </a:lnTo>
                </a:path>
                <a:path w="822959" h="386714">
                  <a:moveTo>
                    <a:pt x="75107" y="386567"/>
                  </a:moveTo>
                  <a:lnTo>
                    <a:pt x="485897" y="0"/>
                  </a:lnTo>
                </a:path>
                <a:path w="822959" h="386714">
                  <a:moveTo>
                    <a:pt x="0" y="378438"/>
                  </a:moveTo>
                  <a:lnTo>
                    <a:pt x="402032" y="0"/>
                  </a:lnTo>
                </a:path>
                <a:path w="822959" h="386714">
                  <a:moveTo>
                    <a:pt x="0" y="302007"/>
                  </a:moveTo>
                  <a:lnTo>
                    <a:pt x="320161" y="0"/>
                  </a:lnTo>
                </a:path>
                <a:path w="822959" h="386714">
                  <a:moveTo>
                    <a:pt x="0" y="223256"/>
                  </a:moveTo>
                  <a:lnTo>
                    <a:pt x="237181" y="0"/>
                  </a:lnTo>
                </a:path>
                <a:path w="822959" h="386714">
                  <a:moveTo>
                    <a:pt x="0" y="144501"/>
                  </a:moveTo>
                  <a:lnTo>
                    <a:pt x="153915" y="0"/>
                  </a:lnTo>
                </a:path>
                <a:path w="822959" h="386714">
                  <a:moveTo>
                    <a:pt x="0" y="67622"/>
                  </a:moveTo>
                  <a:lnTo>
                    <a:pt x="71683" y="0"/>
                  </a:lnTo>
                </a:path>
                <a:path w="822959" h="386714">
                  <a:moveTo>
                    <a:pt x="820510" y="386567"/>
                  </a:moveTo>
                  <a:lnTo>
                    <a:pt x="822907" y="384306"/>
                  </a:lnTo>
                </a:path>
                <a:path w="822959" h="386714">
                  <a:moveTo>
                    <a:pt x="737587" y="386567"/>
                  </a:moveTo>
                  <a:lnTo>
                    <a:pt x="822907" y="306270"/>
                  </a:lnTo>
                </a:path>
                <a:path w="822959" h="386714">
                  <a:moveTo>
                    <a:pt x="654462" y="386567"/>
                  </a:moveTo>
                  <a:lnTo>
                    <a:pt x="822907" y="228408"/>
                  </a:lnTo>
                </a:path>
                <a:path w="822959" h="386714">
                  <a:moveTo>
                    <a:pt x="572711" y="386567"/>
                  </a:moveTo>
                  <a:lnTo>
                    <a:pt x="822907" y="151113"/>
                  </a:lnTo>
                </a:path>
                <a:path w="822959" h="386714">
                  <a:moveTo>
                    <a:pt x="488747" y="386567"/>
                  </a:moveTo>
                  <a:lnTo>
                    <a:pt x="822907" y="72089"/>
                  </a:lnTo>
                </a:path>
                <a:path w="822959" h="386714">
                  <a:moveTo>
                    <a:pt x="405429" y="386567"/>
                  </a:moveTo>
                  <a:lnTo>
                    <a:pt x="817147" y="0"/>
                  </a:lnTo>
                </a:path>
                <a:path w="822959" h="386714">
                  <a:moveTo>
                    <a:pt x="323850" y="386567"/>
                  </a:moveTo>
                  <a:lnTo>
                    <a:pt x="734598" y="0"/>
                  </a:lnTo>
                </a:path>
                <a:path w="822959" h="386714">
                  <a:moveTo>
                    <a:pt x="240113" y="386567"/>
                  </a:moveTo>
                  <a:lnTo>
                    <a:pt x="650870" y="0"/>
                  </a:lnTo>
                </a:path>
                <a:path w="822959" h="386714">
                  <a:moveTo>
                    <a:pt x="157636" y="386567"/>
                  </a:moveTo>
                  <a:lnTo>
                    <a:pt x="568335" y="0"/>
                  </a:lnTo>
                </a:path>
                <a:path w="822959" h="386714">
                  <a:moveTo>
                    <a:pt x="75107" y="386567"/>
                  </a:moveTo>
                  <a:lnTo>
                    <a:pt x="485897" y="0"/>
                  </a:lnTo>
                </a:path>
                <a:path w="822959" h="386714">
                  <a:moveTo>
                    <a:pt x="0" y="378438"/>
                  </a:moveTo>
                  <a:lnTo>
                    <a:pt x="402032" y="0"/>
                  </a:lnTo>
                </a:path>
                <a:path w="822959" h="386714">
                  <a:moveTo>
                    <a:pt x="0" y="302007"/>
                  </a:moveTo>
                  <a:lnTo>
                    <a:pt x="320161" y="0"/>
                  </a:lnTo>
                </a:path>
                <a:path w="822959" h="386714">
                  <a:moveTo>
                    <a:pt x="0" y="223256"/>
                  </a:moveTo>
                  <a:lnTo>
                    <a:pt x="237181" y="0"/>
                  </a:lnTo>
                </a:path>
                <a:path w="822959" h="386714">
                  <a:moveTo>
                    <a:pt x="0" y="144501"/>
                  </a:moveTo>
                  <a:lnTo>
                    <a:pt x="153915" y="0"/>
                  </a:lnTo>
                </a:path>
                <a:path w="822959" h="386714">
                  <a:moveTo>
                    <a:pt x="0" y="67622"/>
                  </a:moveTo>
                  <a:lnTo>
                    <a:pt x="71683" y="0"/>
                  </a:lnTo>
                </a:path>
              </a:pathLst>
            </a:custGeom>
            <a:ln w="9810">
              <a:solidFill>
                <a:srgbClr val="009F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71073" y="5689298"/>
              <a:ext cx="820419" cy="386715"/>
            </a:xfrm>
            <a:custGeom>
              <a:avLst/>
              <a:gdLst/>
              <a:ahLst/>
              <a:cxnLst/>
              <a:rect l="l" t="t" r="r" b="b"/>
              <a:pathLst>
                <a:path w="820420" h="386714">
                  <a:moveTo>
                    <a:pt x="0" y="0"/>
                  </a:moveTo>
                  <a:lnTo>
                    <a:pt x="820070" y="0"/>
                  </a:lnTo>
                  <a:lnTo>
                    <a:pt x="820070" y="386553"/>
                  </a:lnTo>
                  <a:lnTo>
                    <a:pt x="0" y="386553"/>
                  </a:lnTo>
                  <a:lnTo>
                    <a:pt x="0" y="0"/>
                  </a:lnTo>
                  <a:close/>
                </a:path>
              </a:pathLst>
            </a:custGeom>
            <a:ln w="19240">
              <a:solidFill>
                <a:srgbClr val="009F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71072" y="4513298"/>
              <a:ext cx="946150" cy="1562735"/>
            </a:xfrm>
            <a:custGeom>
              <a:avLst/>
              <a:gdLst/>
              <a:ahLst/>
              <a:cxnLst/>
              <a:rect l="l" t="t" r="r" b="b"/>
              <a:pathLst>
                <a:path w="946150" h="1562735">
                  <a:moveTo>
                    <a:pt x="828728" y="129306"/>
                  </a:moveTo>
                  <a:lnTo>
                    <a:pt x="945832" y="129306"/>
                  </a:lnTo>
                </a:path>
                <a:path w="946150" h="1562735">
                  <a:moveTo>
                    <a:pt x="828728" y="404209"/>
                  </a:moveTo>
                  <a:lnTo>
                    <a:pt x="945832" y="404209"/>
                  </a:lnTo>
                </a:path>
                <a:path w="946150" h="1562735">
                  <a:moveTo>
                    <a:pt x="828728" y="661488"/>
                  </a:moveTo>
                  <a:lnTo>
                    <a:pt x="945832" y="661488"/>
                  </a:lnTo>
                </a:path>
                <a:path w="946150" h="1562735">
                  <a:moveTo>
                    <a:pt x="828728" y="1433233"/>
                  </a:moveTo>
                  <a:lnTo>
                    <a:pt x="945832" y="1433233"/>
                  </a:lnTo>
                </a:path>
                <a:path w="946150" h="1562735">
                  <a:moveTo>
                    <a:pt x="828728" y="1176000"/>
                  </a:moveTo>
                  <a:lnTo>
                    <a:pt x="945832" y="1176000"/>
                  </a:lnTo>
                </a:path>
                <a:path w="946150" h="1562735">
                  <a:moveTo>
                    <a:pt x="828728" y="918721"/>
                  </a:moveTo>
                  <a:lnTo>
                    <a:pt x="945832" y="918721"/>
                  </a:lnTo>
                </a:path>
                <a:path w="946150" h="1562735">
                  <a:moveTo>
                    <a:pt x="0" y="0"/>
                  </a:moveTo>
                  <a:lnTo>
                    <a:pt x="820070" y="0"/>
                  </a:lnTo>
                  <a:lnTo>
                    <a:pt x="820070" y="1562553"/>
                  </a:lnTo>
                  <a:lnTo>
                    <a:pt x="0" y="1562553"/>
                  </a:lnTo>
                  <a:lnTo>
                    <a:pt x="0" y="0"/>
                  </a:lnTo>
                  <a:close/>
                </a:path>
              </a:pathLst>
            </a:custGeom>
            <a:ln w="19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59480" y="4433035"/>
            <a:ext cx="243204" cy="16122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150" spc="-25" dirty="0">
                <a:latin typeface="Arial MT"/>
                <a:cs typeface="Arial MT"/>
              </a:rPr>
              <a:t>5.0</a:t>
            </a: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150" spc="-25" dirty="0">
                <a:latin typeface="Arial MT"/>
                <a:cs typeface="Arial MT"/>
              </a:rPr>
              <a:t>4.0</a:t>
            </a: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150" spc="-25" dirty="0">
                <a:latin typeface="Arial MT"/>
                <a:cs typeface="Arial MT"/>
              </a:rPr>
              <a:t>3.0</a:t>
            </a: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50" spc="-25" dirty="0">
                <a:latin typeface="Arial MT"/>
                <a:cs typeface="Arial MT"/>
              </a:rPr>
              <a:t>2.0</a:t>
            </a: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50" spc="-25" dirty="0">
                <a:latin typeface="Arial MT"/>
                <a:cs typeface="Arial MT"/>
              </a:rPr>
              <a:t>1.0</a:t>
            </a: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50" spc="-25" dirty="0">
                <a:latin typeface="Arial MT"/>
                <a:cs typeface="Arial MT"/>
              </a:rPr>
              <a:t>0.0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58027" y="5433367"/>
            <a:ext cx="842010" cy="645795"/>
          </a:xfrm>
          <a:custGeom>
            <a:avLst/>
            <a:gdLst/>
            <a:ahLst/>
            <a:cxnLst/>
            <a:rect l="l" t="t" r="r" b="b"/>
            <a:pathLst>
              <a:path w="842009" h="645795">
                <a:moveTo>
                  <a:pt x="757831" y="645198"/>
                </a:moveTo>
                <a:lnTo>
                  <a:pt x="841691" y="566290"/>
                </a:lnTo>
              </a:path>
              <a:path w="842009" h="645795">
                <a:moveTo>
                  <a:pt x="674655" y="645198"/>
                </a:moveTo>
                <a:lnTo>
                  <a:pt x="841691" y="488288"/>
                </a:lnTo>
              </a:path>
              <a:path w="842009" h="645795">
                <a:moveTo>
                  <a:pt x="592381" y="645198"/>
                </a:moveTo>
                <a:lnTo>
                  <a:pt x="841691" y="410132"/>
                </a:lnTo>
              </a:path>
              <a:path w="842009" h="645795">
                <a:moveTo>
                  <a:pt x="509115" y="645198"/>
                </a:moveTo>
                <a:lnTo>
                  <a:pt x="841691" y="332112"/>
                </a:lnTo>
              </a:path>
              <a:path w="842009" h="645795">
                <a:moveTo>
                  <a:pt x="425610" y="645198"/>
                </a:moveTo>
                <a:lnTo>
                  <a:pt x="841690" y="254397"/>
                </a:lnTo>
              </a:path>
              <a:path w="842009" h="645795">
                <a:moveTo>
                  <a:pt x="343845" y="645198"/>
                </a:moveTo>
                <a:lnTo>
                  <a:pt x="841690" y="175743"/>
                </a:lnTo>
              </a:path>
              <a:path w="842009" h="645795">
                <a:moveTo>
                  <a:pt x="260309" y="645198"/>
                </a:moveTo>
                <a:lnTo>
                  <a:pt x="841690" y="98107"/>
                </a:lnTo>
              </a:path>
              <a:path w="842009" h="645795">
                <a:moveTo>
                  <a:pt x="177851" y="645198"/>
                </a:moveTo>
                <a:lnTo>
                  <a:pt x="841690" y="20421"/>
                </a:lnTo>
              </a:path>
              <a:path w="842009" h="645795">
                <a:moveTo>
                  <a:pt x="95364" y="645198"/>
                </a:moveTo>
                <a:lnTo>
                  <a:pt x="779573" y="0"/>
                </a:lnTo>
              </a:path>
              <a:path w="842009" h="645795">
                <a:moveTo>
                  <a:pt x="11557" y="645198"/>
                </a:moveTo>
                <a:lnTo>
                  <a:pt x="698399" y="0"/>
                </a:lnTo>
              </a:path>
              <a:path w="842009" h="645795">
                <a:moveTo>
                  <a:pt x="0" y="578523"/>
                </a:moveTo>
                <a:lnTo>
                  <a:pt x="614665" y="0"/>
                </a:lnTo>
              </a:path>
              <a:path w="842009" h="645795">
                <a:moveTo>
                  <a:pt x="0" y="500811"/>
                </a:moveTo>
                <a:lnTo>
                  <a:pt x="531200" y="0"/>
                </a:lnTo>
              </a:path>
              <a:path w="842009" h="645795">
                <a:moveTo>
                  <a:pt x="0" y="422207"/>
                </a:moveTo>
                <a:lnTo>
                  <a:pt x="449441" y="0"/>
                </a:lnTo>
              </a:path>
              <a:path w="842009" h="645795">
                <a:moveTo>
                  <a:pt x="0" y="344289"/>
                </a:moveTo>
                <a:lnTo>
                  <a:pt x="365885" y="0"/>
                </a:lnTo>
              </a:path>
              <a:path w="842009" h="645795">
                <a:moveTo>
                  <a:pt x="0" y="266843"/>
                </a:moveTo>
                <a:lnTo>
                  <a:pt x="283527" y="0"/>
                </a:lnTo>
              </a:path>
              <a:path w="842009" h="645795">
                <a:moveTo>
                  <a:pt x="0" y="188224"/>
                </a:moveTo>
                <a:lnTo>
                  <a:pt x="200390" y="0"/>
                </a:lnTo>
              </a:path>
              <a:path w="842009" h="645795">
                <a:moveTo>
                  <a:pt x="0" y="111172"/>
                </a:moveTo>
                <a:lnTo>
                  <a:pt x="117895" y="0"/>
                </a:lnTo>
              </a:path>
              <a:path w="842009" h="645795">
                <a:moveTo>
                  <a:pt x="0" y="32651"/>
                </a:moveTo>
                <a:lnTo>
                  <a:pt x="34697" y="0"/>
                </a:lnTo>
              </a:path>
              <a:path w="842009" h="645795">
                <a:moveTo>
                  <a:pt x="757831" y="645198"/>
                </a:moveTo>
                <a:lnTo>
                  <a:pt x="841691" y="566290"/>
                </a:lnTo>
              </a:path>
              <a:path w="842009" h="645795">
                <a:moveTo>
                  <a:pt x="674655" y="645198"/>
                </a:moveTo>
                <a:lnTo>
                  <a:pt x="841691" y="488288"/>
                </a:lnTo>
              </a:path>
              <a:path w="842009" h="645795">
                <a:moveTo>
                  <a:pt x="592381" y="645198"/>
                </a:moveTo>
                <a:lnTo>
                  <a:pt x="841691" y="410132"/>
                </a:lnTo>
              </a:path>
              <a:path w="842009" h="645795">
                <a:moveTo>
                  <a:pt x="509115" y="645198"/>
                </a:moveTo>
                <a:lnTo>
                  <a:pt x="841691" y="332112"/>
                </a:lnTo>
              </a:path>
              <a:path w="842009" h="645795">
                <a:moveTo>
                  <a:pt x="425610" y="645198"/>
                </a:moveTo>
                <a:lnTo>
                  <a:pt x="841690" y="254397"/>
                </a:lnTo>
              </a:path>
              <a:path w="842009" h="645795">
                <a:moveTo>
                  <a:pt x="343845" y="645198"/>
                </a:moveTo>
                <a:lnTo>
                  <a:pt x="841690" y="175743"/>
                </a:lnTo>
              </a:path>
              <a:path w="842009" h="645795">
                <a:moveTo>
                  <a:pt x="260309" y="645198"/>
                </a:moveTo>
                <a:lnTo>
                  <a:pt x="841690" y="98107"/>
                </a:lnTo>
              </a:path>
              <a:path w="842009" h="645795">
                <a:moveTo>
                  <a:pt x="177851" y="645198"/>
                </a:moveTo>
                <a:lnTo>
                  <a:pt x="841690" y="20421"/>
                </a:lnTo>
              </a:path>
              <a:path w="842009" h="645795">
                <a:moveTo>
                  <a:pt x="95364" y="645198"/>
                </a:moveTo>
                <a:lnTo>
                  <a:pt x="779573" y="0"/>
                </a:lnTo>
              </a:path>
              <a:path w="842009" h="645795">
                <a:moveTo>
                  <a:pt x="11557" y="645198"/>
                </a:moveTo>
                <a:lnTo>
                  <a:pt x="698399" y="0"/>
                </a:lnTo>
              </a:path>
              <a:path w="842009" h="645795">
                <a:moveTo>
                  <a:pt x="0" y="578523"/>
                </a:moveTo>
                <a:lnTo>
                  <a:pt x="614665" y="0"/>
                </a:lnTo>
              </a:path>
              <a:path w="842009" h="645795">
                <a:moveTo>
                  <a:pt x="0" y="500811"/>
                </a:moveTo>
                <a:lnTo>
                  <a:pt x="531200" y="0"/>
                </a:lnTo>
              </a:path>
              <a:path w="842009" h="645795">
                <a:moveTo>
                  <a:pt x="0" y="422207"/>
                </a:moveTo>
                <a:lnTo>
                  <a:pt x="449441" y="0"/>
                </a:lnTo>
              </a:path>
              <a:path w="842009" h="645795">
                <a:moveTo>
                  <a:pt x="0" y="344289"/>
                </a:moveTo>
                <a:lnTo>
                  <a:pt x="365885" y="0"/>
                </a:lnTo>
              </a:path>
              <a:path w="842009" h="645795">
                <a:moveTo>
                  <a:pt x="0" y="266843"/>
                </a:moveTo>
                <a:lnTo>
                  <a:pt x="283527" y="0"/>
                </a:lnTo>
              </a:path>
              <a:path w="842009" h="645795">
                <a:moveTo>
                  <a:pt x="0" y="188224"/>
                </a:moveTo>
                <a:lnTo>
                  <a:pt x="200390" y="0"/>
                </a:lnTo>
              </a:path>
              <a:path w="842009" h="645795">
                <a:moveTo>
                  <a:pt x="0" y="111172"/>
                </a:moveTo>
                <a:lnTo>
                  <a:pt x="117895" y="0"/>
                </a:lnTo>
              </a:path>
              <a:path w="842009" h="645795">
                <a:moveTo>
                  <a:pt x="0" y="32651"/>
                </a:moveTo>
                <a:lnTo>
                  <a:pt x="34697" y="0"/>
                </a:lnTo>
              </a:path>
            </a:pathLst>
          </a:custGeom>
          <a:ln w="9810">
            <a:solidFill>
              <a:srgbClr val="009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813470" y="4503309"/>
          <a:ext cx="975995" cy="1560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90"/>
                <a:gridCol w="840105"/>
              </a:tblGrid>
              <a:tr h="128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9FC5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9FC5"/>
                      </a:solidFill>
                      <a:prstDash val="soli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9FC5"/>
                      </a:solidFill>
                      <a:prstDash val="soli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9FC5"/>
                      </a:solidFill>
                      <a:prstDash val="solid"/>
                    </a:lnT>
                    <a:lnB w="28575">
                      <a:solidFill>
                        <a:srgbClr val="009FC5"/>
                      </a:solidFill>
                      <a:prstDash val="soli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9FC5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9FC5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9FC5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492759" y="6057942"/>
            <a:ext cx="37274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latin typeface="Arial MT"/>
                <a:cs typeface="Arial MT"/>
              </a:rPr>
              <a:t>Volts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7694" y="4688764"/>
            <a:ext cx="416559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009FC5"/>
                </a:solidFill>
                <a:latin typeface="Arial MT"/>
                <a:cs typeface="Arial MT"/>
              </a:rPr>
              <a:t>HIGH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16420" y="5702165"/>
            <a:ext cx="38163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25" dirty="0">
                <a:solidFill>
                  <a:srgbClr val="009FC5"/>
                </a:solidFill>
                <a:latin typeface="Arial MT"/>
                <a:cs typeface="Arial MT"/>
              </a:rPr>
              <a:t>LOW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45422" y="4688764"/>
            <a:ext cx="416559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009FC5"/>
                </a:solidFill>
                <a:latin typeface="Arial MT"/>
                <a:cs typeface="Arial MT"/>
              </a:rPr>
              <a:t>HIGH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48406" y="5702165"/>
            <a:ext cx="38163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25" dirty="0">
                <a:solidFill>
                  <a:srgbClr val="009FC5"/>
                </a:solidFill>
                <a:latin typeface="Arial MT"/>
                <a:cs typeface="Arial MT"/>
              </a:rPr>
              <a:t>LOW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58026" y="4516013"/>
            <a:ext cx="842010" cy="657860"/>
          </a:xfrm>
          <a:custGeom>
            <a:avLst/>
            <a:gdLst/>
            <a:ahLst/>
            <a:cxnLst/>
            <a:rect l="l" t="t" r="r" b="b"/>
            <a:pathLst>
              <a:path w="842009" h="657860">
                <a:moveTo>
                  <a:pt x="0" y="578928"/>
                </a:moveTo>
                <a:lnTo>
                  <a:pt x="83213" y="657393"/>
                </a:lnTo>
              </a:path>
              <a:path w="842009" h="657860">
                <a:moveTo>
                  <a:pt x="0" y="501732"/>
                </a:moveTo>
                <a:lnTo>
                  <a:pt x="165729" y="657393"/>
                </a:lnTo>
              </a:path>
              <a:path w="842009" h="657860">
                <a:moveTo>
                  <a:pt x="0" y="422890"/>
                </a:moveTo>
                <a:lnTo>
                  <a:pt x="249656" y="657393"/>
                </a:lnTo>
              </a:path>
              <a:path w="842009" h="657860">
                <a:moveTo>
                  <a:pt x="0" y="344600"/>
                </a:moveTo>
                <a:lnTo>
                  <a:pt x="331657" y="657393"/>
                </a:lnTo>
              </a:path>
              <a:path w="842009" h="657860">
                <a:moveTo>
                  <a:pt x="0" y="266801"/>
                </a:moveTo>
                <a:lnTo>
                  <a:pt x="415067" y="657393"/>
                </a:lnTo>
              </a:path>
              <a:path w="842009" h="657860">
                <a:moveTo>
                  <a:pt x="0" y="189125"/>
                </a:moveTo>
                <a:lnTo>
                  <a:pt x="497547" y="657393"/>
                </a:lnTo>
              </a:path>
              <a:path w="842009" h="657860">
                <a:moveTo>
                  <a:pt x="0" y="110379"/>
                </a:moveTo>
                <a:lnTo>
                  <a:pt x="580223" y="657393"/>
                </a:lnTo>
              </a:path>
              <a:path w="842009" h="657860">
                <a:moveTo>
                  <a:pt x="0" y="33888"/>
                </a:moveTo>
                <a:lnTo>
                  <a:pt x="663667" y="657393"/>
                </a:lnTo>
              </a:path>
              <a:path w="842009" h="657860">
                <a:moveTo>
                  <a:pt x="47780" y="0"/>
                </a:moveTo>
                <a:lnTo>
                  <a:pt x="746323" y="657393"/>
                </a:lnTo>
              </a:path>
              <a:path w="842009" h="657860">
                <a:moveTo>
                  <a:pt x="130232" y="0"/>
                </a:moveTo>
                <a:lnTo>
                  <a:pt x="828731" y="657393"/>
                </a:lnTo>
              </a:path>
              <a:path w="842009" h="657860">
                <a:moveTo>
                  <a:pt x="212906" y="0"/>
                </a:moveTo>
                <a:lnTo>
                  <a:pt x="841691" y="590583"/>
                </a:lnTo>
              </a:path>
              <a:path w="842009" h="657860">
                <a:moveTo>
                  <a:pt x="296262" y="0"/>
                </a:moveTo>
                <a:lnTo>
                  <a:pt x="841691" y="514341"/>
                </a:lnTo>
              </a:path>
              <a:path w="842009" h="657860">
                <a:moveTo>
                  <a:pt x="378986" y="0"/>
                </a:moveTo>
                <a:lnTo>
                  <a:pt x="841691" y="435420"/>
                </a:lnTo>
              </a:path>
              <a:path w="842009" h="657860">
                <a:moveTo>
                  <a:pt x="461829" y="0"/>
                </a:moveTo>
                <a:lnTo>
                  <a:pt x="841691" y="356873"/>
                </a:lnTo>
              </a:path>
              <a:path w="842009" h="657860">
                <a:moveTo>
                  <a:pt x="544733" y="0"/>
                </a:moveTo>
                <a:lnTo>
                  <a:pt x="841691" y="279996"/>
                </a:lnTo>
              </a:path>
              <a:path w="842009" h="657860">
                <a:moveTo>
                  <a:pt x="627760" y="0"/>
                </a:moveTo>
                <a:lnTo>
                  <a:pt x="841690" y="201328"/>
                </a:lnTo>
              </a:path>
              <a:path w="842009" h="657860">
                <a:moveTo>
                  <a:pt x="710144" y="0"/>
                </a:moveTo>
                <a:lnTo>
                  <a:pt x="841690" y="123804"/>
                </a:lnTo>
              </a:path>
              <a:path w="842009" h="657860">
                <a:moveTo>
                  <a:pt x="793334" y="0"/>
                </a:moveTo>
                <a:lnTo>
                  <a:pt x="841690" y="45589"/>
                </a:lnTo>
              </a:path>
              <a:path w="842009" h="657860">
                <a:moveTo>
                  <a:pt x="0" y="578928"/>
                </a:moveTo>
                <a:lnTo>
                  <a:pt x="83213" y="657393"/>
                </a:lnTo>
              </a:path>
              <a:path w="842009" h="657860">
                <a:moveTo>
                  <a:pt x="0" y="501732"/>
                </a:moveTo>
                <a:lnTo>
                  <a:pt x="165729" y="657393"/>
                </a:lnTo>
              </a:path>
              <a:path w="842009" h="657860">
                <a:moveTo>
                  <a:pt x="0" y="422890"/>
                </a:moveTo>
                <a:lnTo>
                  <a:pt x="249656" y="657393"/>
                </a:lnTo>
              </a:path>
              <a:path w="842009" h="657860">
                <a:moveTo>
                  <a:pt x="0" y="344600"/>
                </a:moveTo>
                <a:lnTo>
                  <a:pt x="331657" y="657393"/>
                </a:lnTo>
              </a:path>
              <a:path w="842009" h="657860">
                <a:moveTo>
                  <a:pt x="0" y="266801"/>
                </a:moveTo>
                <a:lnTo>
                  <a:pt x="415067" y="657393"/>
                </a:lnTo>
              </a:path>
              <a:path w="842009" h="657860">
                <a:moveTo>
                  <a:pt x="0" y="189125"/>
                </a:moveTo>
                <a:lnTo>
                  <a:pt x="497547" y="657393"/>
                </a:lnTo>
              </a:path>
              <a:path w="842009" h="657860">
                <a:moveTo>
                  <a:pt x="0" y="110379"/>
                </a:moveTo>
                <a:lnTo>
                  <a:pt x="580223" y="657393"/>
                </a:lnTo>
              </a:path>
              <a:path w="842009" h="657860">
                <a:moveTo>
                  <a:pt x="0" y="33888"/>
                </a:moveTo>
                <a:lnTo>
                  <a:pt x="663667" y="657393"/>
                </a:lnTo>
              </a:path>
              <a:path w="842009" h="657860">
                <a:moveTo>
                  <a:pt x="47780" y="0"/>
                </a:moveTo>
                <a:lnTo>
                  <a:pt x="746323" y="657393"/>
                </a:lnTo>
              </a:path>
              <a:path w="842009" h="657860">
                <a:moveTo>
                  <a:pt x="130232" y="0"/>
                </a:moveTo>
                <a:lnTo>
                  <a:pt x="828731" y="657393"/>
                </a:lnTo>
              </a:path>
              <a:path w="842009" h="657860">
                <a:moveTo>
                  <a:pt x="212906" y="0"/>
                </a:moveTo>
                <a:lnTo>
                  <a:pt x="841691" y="590583"/>
                </a:lnTo>
              </a:path>
              <a:path w="842009" h="657860">
                <a:moveTo>
                  <a:pt x="296262" y="0"/>
                </a:moveTo>
                <a:lnTo>
                  <a:pt x="841691" y="514341"/>
                </a:lnTo>
              </a:path>
              <a:path w="842009" h="657860">
                <a:moveTo>
                  <a:pt x="378986" y="0"/>
                </a:moveTo>
                <a:lnTo>
                  <a:pt x="841691" y="435420"/>
                </a:lnTo>
              </a:path>
              <a:path w="842009" h="657860">
                <a:moveTo>
                  <a:pt x="461829" y="0"/>
                </a:moveTo>
                <a:lnTo>
                  <a:pt x="841691" y="356873"/>
                </a:lnTo>
              </a:path>
              <a:path w="842009" h="657860">
                <a:moveTo>
                  <a:pt x="544733" y="0"/>
                </a:moveTo>
                <a:lnTo>
                  <a:pt x="841691" y="279996"/>
                </a:lnTo>
              </a:path>
              <a:path w="842009" h="657860">
                <a:moveTo>
                  <a:pt x="627760" y="0"/>
                </a:moveTo>
                <a:lnTo>
                  <a:pt x="841690" y="201328"/>
                </a:lnTo>
              </a:path>
              <a:path w="842009" h="657860">
                <a:moveTo>
                  <a:pt x="710144" y="0"/>
                </a:moveTo>
                <a:lnTo>
                  <a:pt x="841690" y="123804"/>
                </a:lnTo>
              </a:path>
              <a:path w="842009" h="657860">
                <a:moveTo>
                  <a:pt x="793334" y="0"/>
                </a:moveTo>
                <a:lnTo>
                  <a:pt x="841690" y="45589"/>
                </a:lnTo>
              </a:path>
            </a:pathLst>
          </a:custGeom>
          <a:ln w="9810">
            <a:solidFill>
              <a:srgbClr val="009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21327" y="4288742"/>
            <a:ext cx="198310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140" algn="l"/>
              </a:tabLst>
            </a:pPr>
            <a:r>
              <a:rPr sz="1150" spc="45" dirty="0">
                <a:latin typeface="Arial MT"/>
                <a:cs typeface="Arial MT"/>
              </a:rPr>
              <a:t>OUTPUT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spc="-10" dirty="0">
                <a:latin typeface="Arial MT"/>
                <a:cs typeface="Arial MT"/>
              </a:rPr>
              <a:t>INPUT</a:t>
            </a:r>
            <a:endParaRPr sz="1150">
              <a:latin typeface="Arial MT"/>
              <a:cs typeface="Arial MT"/>
            </a:endParaRPr>
          </a:p>
        </p:txBody>
      </p:sp>
      <p:pic>
        <p:nvPicPr>
          <p:cNvPr id="21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</a:t>
            </a:fld>
            <a:endParaRPr lang="en-IN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912" y="2354960"/>
            <a:ext cx="6721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4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F(x,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y,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z)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y’</a:t>
            </a:r>
            <a:r>
              <a:rPr sz="2400" b="1" spc="-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z’</a:t>
            </a:r>
            <a:r>
              <a:rPr sz="2400" b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x’</a:t>
            </a:r>
            <a:r>
              <a:rPr sz="2400" b="1" spc="-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912" y="3340684"/>
            <a:ext cx="9486265" cy="247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F’</a:t>
            </a:r>
            <a:r>
              <a:rPr sz="2400" b="1" spc="-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(xy’z’</a:t>
            </a:r>
            <a:r>
              <a:rPr sz="24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x’yz)’</a:t>
            </a:r>
            <a:endParaRPr sz="24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  <a:spcBef>
                <a:spcPts val="5"/>
              </a:spcBef>
              <a:tabLst>
                <a:tab pos="3670300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(xy’z’)’</a:t>
            </a:r>
            <a:r>
              <a:rPr sz="2400" b="1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•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(x’yz)’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b="1" i="1" spc="-10" dirty="0">
                <a:solidFill>
                  <a:srgbClr val="FFC90C"/>
                </a:solidFill>
                <a:latin typeface="Times New Roman"/>
                <a:cs typeface="Times New Roman"/>
              </a:rPr>
              <a:t>DeMorgan</a:t>
            </a:r>
            <a:endParaRPr sz="2400">
              <a:latin typeface="Times New Roman"/>
              <a:cs typeface="Times New Roman"/>
            </a:endParaRPr>
          </a:p>
          <a:p>
            <a:pPr marL="1308100">
              <a:lnSpc>
                <a:spcPct val="100000"/>
              </a:lnSpc>
              <a:tabLst>
                <a:tab pos="4251325" algn="l"/>
              </a:tabLst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(x’+y+z)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•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(x+y’+z’)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b="1" i="1" dirty="0">
                <a:solidFill>
                  <a:srgbClr val="FFC90C"/>
                </a:solidFill>
                <a:latin typeface="Times New Roman"/>
                <a:cs typeface="Times New Roman"/>
              </a:rPr>
              <a:t>DeMorgan</a:t>
            </a:r>
            <a:r>
              <a:rPr sz="2400" b="1" i="1" spc="-100" dirty="0">
                <a:solidFill>
                  <a:srgbClr val="FFC90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again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Note:</a:t>
            </a:r>
            <a:r>
              <a:rPr sz="24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derived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finding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function’s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dual,</a:t>
            </a:r>
            <a:r>
              <a:rPr sz="2400" b="1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complementing</a:t>
            </a:r>
            <a:r>
              <a:rPr sz="24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literals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120</a:t>
            </a:fld>
            <a:endParaRPr lang="en-IN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928" y="2039111"/>
              <a:ext cx="677418" cy="7871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407" y="2039111"/>
              <a:ext cx="651509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9888" y="2039111"/>
              <a:ext cx="657605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5395" y="2039111"/>
              <a:ext cx="681990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30383" y="2272296"/>
              <a:ext cx="432053" cy="5387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6416" y="2039111"/>
              <a:ext cx="681990" cy="787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1404" y="2272296"/>
              <a:ext cx="470141" cy="5387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60964" y="2039111"/>
              <a:ext cx="681990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45952" y="2272296"/>
              <a:ext cx="470141" cy="5387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6928" y="2557272"/>
              <a:ext cx="683514" cy="7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8407" y="2557272"/>
              <a:ext cx="683514" cy="7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09888" y="2557272"/>
              <a:ext cx="683514" cy="787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5395" y="2557272"/>
              <a:ext cx="683514" cy="787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86416" y="2557272"/>
              <a:ext cx="627126" cy="7871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60964" y="2557272"/>
              <a:ext cx="627126" cy="787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6928" y="3075432"/>
              <a:ext cx="683514" cy="7871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8407" y="3075432"/>
              <a:ext cx="683514" cy="7871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9888" y="3075432"/>
              <a:ext cx="627126" cy="7871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5395" y="3075432"/>
              <a:ext cx="683514" cy="787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86416" y="3075432"/>
              <a:ext cx="683514" cy="7871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60964" y="3075432"/>
              <a:ext cx="627126" cy="7871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6928" y="3593591"/>
              <a:ext cx="683514" cy="7871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98407" y="3593591"/>
              <a:ext cx="627126" cy="7871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09888" y="3593591"/>
              <a:ext cx="683514" cy="7871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5395" y="3593591"/>
              <a:ext cx="683514" cy="7871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86416" y="3593591"/>
              <a:ext cx="683514" cy="78714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60964" y="3593591"/>
              <a:ext cx="627126" cy="78714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6928" y="4111752"/>
              <a:ext cx="683514" cy="7871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98407" y="4111752"/>
              <a:ext cx="627126" cy="7871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9888" y="4111752"/>
              <a:ext cx="627126" cy="78714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5395" y="4111752"/>
              <a:ext cx="683514" cy="78714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86416" y="4111752"/>
              <a:ext cx="627126" cy="7871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60964" y="4111752"/>
              <a:ext cx="627126" cy="7871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86928" y="4629911"/>
              <a:ext cx="627126" cy="7871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8407" y="4629911"/>
              <a:ext cx="683514" cy="78714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09888" y="4629911"/>
              <a:ext cx="683514" cy="78714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5395" y="4629911"/>
              <a:ext cx="683514" cy="78714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86416" y="4629911"/>
              <a:ext cx="627126" cy="78714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60964" y="4629911"/>
              <a:ext cx="683514" cy="78714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86928" y="5148071"/>
              <a:ext cx="627126" cy="78714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8407" y="5148071"/>
              <a:ext cx="683514" cy="78714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9888" y="5148071"/>
              <a:ext cx="627126" cy="7871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5395" y="5148071"/>
              <a:ext cx="683514" cy="78714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86416" y="5148071"/>
              <a:ext cx="627126" cy="7871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60964" y="5148071"/>
              <a:ext cx="683514" cy="78714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86928" y="5666232"/>
              <a:ext cx="627126" cy="78714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98407" y="5666232"/>
              <a:ext cx="627126" cy="78714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09888" y="5666232"/>
              <a:ext cx="683514" cy="78714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5395" y="5666232"/>
              <a:ext cx="683514" cy="78714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86416" y="5666232"/>
              <a:ext cx="683514" cy="78714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60964" y="5666232"/>
              <a:ext cx="683514" cy="78714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86928" y="6184395"/>
              <a:ext cx="627126" cy="6736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98407" y="6184395"/>
              <a:ext cx="627126" cy="6736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09888" y="6184395"/>
              <a:ext cx="627126" cy="67360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45395" y="6184395"/>
              <a:ext cx="627126" cy="6736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86416" y="6184395"/>
              <a:ext cx="683514" cy="6736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760964" y="6184395"/>
              <a:ext cx="627126" cy="673604"/>
            </a:xfrm>
            <a:prstGeom prst="rect">
              <a:avLst/>
            </a:prstGeom>
          </p:spPr>
        </p:pic>
      </p:grp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862685" y="908050"/>
            <a:ext cx="240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Truth</a:t>
            </a:r>
            <a:r>
              <a:rPr spc="-229" dirty="0"/>
              <a:t> </a:t>
            </a:r>
            <a:r>
              <a:rPr spc="-30" dirty="0"/>
              <a:t>Table</a:t>
            </a: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8302434" y="2093150"/>
          <a:ext cx="3255010" cy="466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845"/>
                <a:gridCol w="410845"/>
                <a:gridCol w="426720"/>
                <a:gridCol w="208280"/>
                <a:gridCol w="541655"/>
                <a:gridCol w="574675"/>
                <a:gridCol w="575944"/>
              </a:tblGrid>
              <a:tr h="518159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x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y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z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25" dirty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sz="2775" spc="-37" baseline="-21021" dirty="0">
                          <a:latin typeface="Comic Sans MS"/>
                          <a:cs typeface="Comic Sans MS"/>
                        </a:rPr>
                        <a:t>1</a:t>
                      </a:r>
                      <a:endParaRPr sz="2775" baseline="-21021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25" dirty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sz="2775" spc="-37" baseline="-21021" dirty="0">
                          <a:latin typeface="Comic Sans MS"/>
                          <a:cs typeface="Comic Sans MS"/>
                        </a:rPr>
                        <a:t>2</a:t>
                      </a:r>
                      <a:endParaRPr sz="2775" baseline="-21021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25" dirty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sz="2775" spc="-37" baseline="-21021" dirty="0">
                          <a:latin typeface="Comic Sans MS"/>
                          <a:cs typeface="Comic Sans MS"/>
                        </a:rPr>
                        <a:t>3</a:t>
                      </a:r>
                      <a:endParaRPr sz="2775" baseline="-21021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2" name="object 62"/>
          <p:cNvSpPr txBox="1"/>
          <p:nvPr/>
        </p:nvSpPr>
        <p:spPr>
          <a:xfrm>
            <a:off x="372872" y="2241296"/>
            <a:ext cx="7687945" cy="444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980" marR="359410" indent="-343535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Enumerates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combinations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endParaRPr sz="2400">
              <a:latin typeface="Times New Roman"/>
              <a:cs typeface="Times New Roman"/>
            </a:endParaRPr>
          </a:p>
          <a:p>
            <a:pPr marL="132080" algn="just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7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tables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arbitrary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474980" algn="just">
              <a:lnSpc>
                <a:spcPct val="100000"/>
              </a:lnSpc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(x,y,z),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(x,y,z),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(x,y,z)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right.</a:t>
            </a:r>
            <a:endParaRPr sz="24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  <a:spcBef>
                <a:spcPts val="84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table: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unique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  <a:p>
            <a:pPr marL="88900" algn="just">
              <a:lnSpc>
                <a:spcPts val="2735"/>
              </a:lnSpc>
              <a:spcBef>
                <a:spcPts val="7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identical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tables,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functions</a:t>
            </a:r>
            <a:endParaRPr sz="2400">
              <a:latin typeface="Times New Roman"/>
              <a:cs typeface="Times New Roman"/>
            </a:endParaRPr>
          </a:p>
          <a:p>
            <a:pPr marL="431800" algn="just">
              <a:lnSpc>
                <a:spcPts val="2735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 equivalent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vice-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versa).</a:t>
            </a:r>
            <a:endParaRPr sz="24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  <a:spcBef>
                <a:spcPts val="72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prove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equality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theorems.</a:t>
            </a:r>
            <a:endParaRPr sz="2400">
              <a:latin typeface="Times New Roman"/>
              <a:cs typeface="Times New Roman"/>
            </a:endParaRPr>
          </a:p>
          <a:p>
            <a:pPr marL="431800" marR="17780" indent="-342900" algn="just">
              <a:lnSpc>
                <a:spcPct val="90000"/>
              </a:lnSpc>
              <a:spcBef>
                <a:spcPts val="10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7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However,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grows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exponentially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involved.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motivates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Algebra.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121</a:t>
            </a:fld>
            <a:endParaRPr lang="en-IN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1229" y="3300476"/>
            <a:ext cx="41675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3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SOP</a:t>
            </a:r>
            <a:r>
              <a:rPr sz="3200" b="1" spc="-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3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POS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122</a:t>
            </a:fld>
            <a:endParaRPr lang="en-IN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028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744" rIns="0" bIns="0" rtlCol="0">
            <a:spAutoFit/>
          </a:bodyPr>
          <a:lstStyle/>
          <a:p>
            <a:pPr marL="2102485">
              <a:lnSpc>
                <a:spcPct val="100000"/>
              </a:lnSpc>
              <a:spcBef>
                <a:spcPts val="1110"/>
              </a:spcBef>
            </a:pPr>
            <a:r>
              <a:rPr sz="2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50" spc="-2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3100" spc="-10" dirty="0">
                <a:solidFill>
                  <a:srgbClr val="000000"/>
                </a:solidFill>
              </a:rPr>
              <a:t>Introduction</a:t>
            </a:r>
            <a:endParaRPr sz="3100">
              <a:latin typeface="Lucida Sans Unicode"/>
              <a:cs typeface="Lucida Sans Unicode"/>
            </a:endParaRPr>
          </a:p>
          <a:p>
            <a:pPr marL="2102485">
              <a:lnSpc>
                <a:spcPct val="100000"/>
              </a:lnSpc>
              <a:spcBef>
                <a:spcPts val="1010"/>
              </a:spcBef>
            </a:pPr>
            <a:r>
              <a:rPr sz="2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50" spc="-2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00000"/>
                </a:solidFill>
              </a:rPr>
              <a:t>SOP</a:t>
            </a:r>
            <a:r>
              <a:rPr sz="3100" spc="-170" dirty="0">
                <a:solidFill>
                  <a:srgbClr val="000000"/>
                </a:solidFill>
              </a:rPr>
              <a:t> </a:t>
            </a:r>
            <a:r>
              <a:rPr sz="3100" dirty="0">
                <a:solidFill>
                  <a:srgbClr val="000000"/>
                </a:solidFill>
              </a:rPr>
              <a:t>and</a:t>
            </a:r>
            <a:r>
              <a:rPr sz="3100" spc="-45" dirty="0">
                <a:solidFill>
                  <a:srgbClr val="000000"/>
                </a:solidFill>
              </a:rPr>
              <a:t> </a:t>
            </a:r>
            <a:r>
              <a:rPr sz="3100" spc="-25" dirty="0">
                <a:solidFill>
                  <a:srgbClr val="000000"/>
                </a:solidFill>
              </a:rPr>
              <a:t>POS</a:t>
            </a:r>
            <a:endParaRPr sz="3100">
              <a:latin typeface="Lucida Sans Unicode"/>
              <a:cs typeface="Lucida Sans Unicode"/>
            </a:endParaRPr>
          </a:p>
          <a:p>
            <a:pPr marL="2102485">
              <a:lnSpc>
                <a:spcPct val="100000"/>
              </a:lnSpc>
              <a:spcBef>
                <a:spcPts val="1000"/>
              </a:spcBef>
            </a:pPr>
            <a:r>
              <a:rPr sz="2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50" spc="-2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00000"/>
                </a:solidFill>
              </a:rPr>
              <a:t>Minterms</a:t>
            </a:r>
            <a:r>
              <a:rPr sz="3100" spc="-80" dirty="0">
                <a:solidFill>
                  <a:srgbClr val="000000"/>
                </a:solidFill>
              </a:rPr>
              <a:t> </a:t>
            </a:r>
            <a:r>
              <a:rPr sz="3100" dirty="0">
                <a:solidFill>
                  <a:srgbClr val="000000"/>
                </a:solidFill>
              </a:rPr>
              <a:t>and</a:t>
            </a:r>
            <a:r>
              <a:rPr sz="3100" spc="-65" dirty="0">
                <a:solidFill>
                  <a:srgbClr val="000000"/>
                </a:solidFill>
              </a:rPr>
              <a:t> </a:t>
            </a:r>
            <a:r>
              <a:rPr sz="3100" spc="-10" dirty="0">
                <a:solidFill>
                  <a:srgbClr val="000000"/>
                </a:solidFill>
              </a:rPr>
              <a:t>Maxterms</a:t>
            </a:r>
            <a:endParaRPr sz="3100">
              <a:latin typeface="Lucida Sans Unicode"/>
              <a:cs typeface="Lucida Sans Unicode"/>
            </a:endParaRPr>
          </a:p>
          <a:p>
            <a:pPr marL="2102485">
              <a:lnSpc>
                <a:spcPct val="100000"/>
              </a:lnSpc>
              <a:spcBef>
                <a:spcPts val="994"/>
              </a:spcBef>
            </a:pPr>
            <a:r>
              <a:rPr sz="2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50" spc="-2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00000"/>
                </a:solidFill>
              </a:rPr>
              <a:t>Canonical</a:t>
            </a:r>
            <a:r>
              <a:rPr sz="3100" spc="-135" dirty="0">
                <a:solidFill>
                  <a:srgbClr val="000000"/>
                </a:solidFill>
              </a:rPr>
              <a:t> </a:t>
            </a:r>
            <a:r>
              <a:rPr sz="3100" spc="-10" dirty="0">
                <a:solidFill>
                  <a:srgbClr val="000000"/>
                </a:solidFill>
              </a:rPr>
              <a:t>Forms</a:t>
            </a:r>
            <a:endParaRPr sz="3100">
              <a:latin typeface="Lucida Sans Unicode"/>
              <a:cs typeface="Lucida Sans Unicode"/>
            </a:endParaRPr>
          </a:p>
          <a:p>
            <a:pPr marL="2102485">
              <a:lnSpc>
                <a:spcPct val="100000"/>
              </a:lnSpc>
              <a:spcBef>
                <a:spcPts val="1010"/>
              </a:spcBef>
            </a:pPr>
            <a:r>
              <a:rPr sz="2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50" spc="-2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00000"/>
                </a:solidFill>
              </a:rPr>
              <a:t>Conversion</a:t>
            </a:r>
            <a:r>
              <a:rPr sz="3100" spc="-155" dirty="0">
                <a:solidFill>
                  <a:srgbClr val="000000"/>
                </a:solidFill>
              </a:rPr>
              <a:t> </a:t>
            </a:r>
            <a:r>
              <a:rPr sz="3100" dirty="0">
                <a:solidFill>
                  <a:srgbClr val="000000"/>
                </a:solidFill>
              </a:rPr>
              <a:t>Between</a:t>
            </a:r>
            <a:r>
              <a:rPr sz="3100" spc="-105" dirty="0">
                <a:solidFill>
                  <a:srgbClr val="000000"/>
                </a:solidFill>
              </a:rPr>
              <a:t> </a:t>
            </a:r>
            <a:r>
              <a:rPr sz="3100" dirty="0">
                <a:solidFill>
                  <a:srgbClr val="000000"/>
                </a:solidFill>
              </a:rPr>
              <a:t>Canonical</a:t>
            </a:r>
            <a:r>
              <a:rPr sz="3100" spc="-110" dirty="0">
                <a:solidFill>
                  <a:srgbClr val="000000"/>
                </a:solidFill>
              </a:rPr>
              <a:t> </a:t>
            </a:r>
            <a:r>
              <a:rPr sz="3100" spc="-10" dirty="0">
                <a:solidFill>
                  <a:srgbClr val="000000"/>
                </a:solidFill>
              </a:rPr>
              <a:t>Forms</a:t>
            </a:r>
            <a:endParaRPr sz="3100">
              <a:latin typeface="Lucida Sans Unicode"/>
              <a:cs typeface="Lucida Sans Unicode"/>
            </a:endParaRPr>
          </a:p>
          <a:p>
            <a:pPr marL="2102485">
              <a:lnSpc>
                <a:spcPct val="100000"/>
              </a:lnSpc>
              <a:spcBef>
                <a:spcPts val="994"/>
              </a:spcBef>
            </a:pPr>
            <a:r>
              <a:rPr sz="2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50" spc="-2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00000"/>
                </a:solidFill>
              </a:rPr>
              <a:t>Standard</a:t>
            </a:r>
            <a:r>
              <a:rPr sz="3100" spc="-114" dirty="0">
                <a:solidFill>
                  <a:srgbClr val="000000"/>
                </a:solidFill>
              </a:rPr>
              <a:t> </a:t>
            </a:r>
            <a:r>
              <a:rPr sz="3100" spc="-10" dirty="0">
                <a:solidFill>
                  <a:srgbClr val="000000"/>
                </a:solidFill>
              </a:rPr>
              <a:t>Forms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123</a:t>
            </a:fld>
            <a:endParaRPr lang="en-IN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2536062"/>
            <a:ext cx="9272905" cy="3393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429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exercises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simplifying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expressions,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see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numerous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ways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stating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 expression.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010"/>
              </a:spcBef>
            </a:pPr>
            <a:r>
              <a:rPr sz="225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800" spc="75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“synonymous”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forms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logically</a:t>
            </a:r>
            <a:r>
              <a:rPr sz="2800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equivalent.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994"/>
              </a:spcBef>
            </a:pPr>
            <a:r>
              <a:rPr sz="22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Logically</a:t>
            </a:r>
            <a:r>
              <a:rPr sz="2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equivalent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expressions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identical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tables.</a:t>
            </a:r>
            <a:endParaRPr sz="2800">
              <a:latin typeface="Times New Roman"/>
              <a:cs typeface="Times New Roman"/>
            </a:endParaRPr>
          </a:p>
          <a:p>
            <a:pPr marL="354965" marR="93980" indent="-342900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order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eliminate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much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confusion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possible,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designers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express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standardized</a:t>
            </a:r>
            <a:r>
              <a:rPr sz="28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8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124</a:t>
            </a:fld>
            <a:endParaRPr lang="en-IN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2712" y="2392171"/>
            <a:ext cx="9418955" cy="32448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forms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expressions: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Sum-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(SOP)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Product-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Sums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(POS).</a:t>
            </a:r>
            <a:endParaRPr sz="2400">
              <a:latin typeface="Times New Roman"/>
              <a:cs typeface="Times New Roman"/>
            </a:endParaRPr>
          </a:p>
          <a:p>
            <a:pPr marL="756285" marR="22860" indent="-287020">
              <a:lnSpc>
                <a:spcPts val="2590"/>
              </a:lnSpc>
              <a:spcBef>
                <a:spcPts val="29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Recall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sum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45"/>
              </a:lnSpc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Sum-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Products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form,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ANDed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together.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Product-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Sums form,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together: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49040" y="4198620"/>
            <a:ext cx="5558155" cy="1675130"/>
            <a:chOff x="3749040" y="4198620"/>
            <a:chExt cx="5558155" cy="1675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7996" y="4198620"/>
              <a:ext cx="4515611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0" y="5305044"/>
              <a:ext cx="5558027" cy="5684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0072" y="897128"/>
            <a:ext cx="2974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SOP</a:t>
            </a:r>
            <a:r>
              <a:rPr spc="-265" dirty="0"/>
              <a:t> </a:t>
            </a:r>
            <a:r>
              <a:rPr spc="130" dirty="0"/>
              <a:t>and</a:t>
            </a:r>
            <a:r>
              <a:rPr spc="-260" dirty="0"/>
              <a:t> </a:t>
            </a:r>
            <a:r>
              <a:rPr spc="-100" dirty="0"/>
              <a:t>POS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125</a:t>
            </a:fld>
            <a:endParaRPr lang="en-IN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952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Definitions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7268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0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Literal:</a:t>
            </a:r>
            <a:r>
              <a:rPr sz="2800" i="1" spc="-165" dirty="0">
                <a:latin typeface="Times New Roman"/>
                <a:cs typeface="Times New Roman"/>
              </a:rPr>
              <a:t> </a:t>
            </a:r>
            <a:r>
              <a:rPr sz="2800" spc="-30" dirty="0"/>
              <a:t>A</a:t>
            </a:r>
            <a:r>
              <a:rPr sz="2800" spc="-155" dirty="0"/>
              <a:t> </a:t>
            </a:r>
            <a:r>
              <a:rPr sz="2800" dirty="0"/>
              <a:t>variable</a:t>
            </a:r>
            <a:r>
              <a:rPr sz="2800" spc="-20" dirty="0"/>
              <a:t> </a:t>
            </a:r>
            <a:r>
              <a:rPr sz="2800" dirty="0"/>
              <a:t>or</a:t>
            </a:r>
            <a:r>
              <a:rPr sz="2800" spc="-20" dirty="0"/>
              <a:t> </a:t>
            </a:r>
            <a:r>
              <a:rPr sz="2800" dirty="0"/>
              <a:t>its</a:t>
            </a:r>
            <a:r>
              <a:rPr sz="2800" spc="-25" dirty="0"/>
              <a:t> </a:t>
            </a:r>
            <a:r>
              <a:rPr sz="2800" spc="-10" dirty="0"/>
              <a:t>complement</a:t>
            </a:r>
            <a:endParaRPr sz="280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Product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term:</a:t>
            </a:r>
            <a:r>
              <a:rPr sz="2800" i="1" spc="-50" dirty="0">
                <a:latin typeface="Times New Roman"/>
                <a:cs typeface="Times New Roman"/>
              </a:rPr>
              <a:t> </a:t>
            </a:r>
            <a:r>
              <a:rPr sz="2800" dirty="0"/>
              <a:t>literals</a:t>
            </a:r>
            <a:r>
              <a:rPr sz="2800" spc="-65" dirty="0"/>
              <a:t> </a:t>
            </a:r>
            <a:r>
              <a:rPr sz="2800" dirty="0"/>
              <a:t>connected</a:t>
            </a:r>
            <a:r>
              <a:rPr sz="2800" spc="-70" dirty="0"/>
              <a:t> </a:t>
            </a:r>
            <a:r>
              <a:rPr sz="2800" dirty="0"/>
              <a:t>by</a:t>
            </a:r>
            <a:r>
              <a:rPr sz="2800" spc="-50" dirty="0"/>
              <a:t> •</a:t>
            </a:r>
            <a:endParaRPr sz="280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Sum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term: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dirty="0"/>
              <a:t>literals</a:t>
            </a:r>
            <a:r>
              <a:rPr sz="2800" spc="-40" dirty="0"/>
              <a:t> </a:t>
            </a:r>
            <a:r>
              <a:rPr sz="2800" dirty="0"/>
              <a:t>connected</a:t>
            </a:r>
            <a:r>
              <a:rPr sz="2800" spc="-45" dirty="0"/>
              <a:t> </a:t>
            </a:r>
            <a:r>
              <a:rPr sz="2800" dirty="0"/>
              <a:t>by</a:t>
            </a:r>
            <a:r>
              <a:rPr sz="2800" spc="-40" dirty="0"/>
              <a:t> </a:t>
            </a:r>
            <a:r>
              <a:rPr sz="2800" spc="-50" dirty="0"/>
              <a:t>+</a:t>
            </a:r>
            <a:endParaRPr sz="2800">
              <a:latin typeface="Times New Roman"/>
              <a:cs typeface="Times New Roman"/>
            </a:endParaRPr>
          </a:p>
          <a:p>
            <a:pPr marL="385445" marR="5080" indent="-342900">
              <a:lnSpc>
                <a:spcPct val="100000"/>
              </a:lnSpc>
              <a:spcBef>
                <a:spcPts val="994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Minterm: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dirty="0"/>
              <a:t>a</a:t>
            </a:r>
            <a:r>
              <a:rPr sz="2800" spc="-35" dirty="0"/>
              <a:t> </a:t>
            </a:r>
            <a:r>
              <a:rPr sz="2800" dirty="0"/>
              <a:t>product</a:t>
            </a:r>
            <a:r>
              <a:rPr sz="2800" spc="-40" dirty="0"/>
              <a:t> </a:t>
            </a:r>
            <a:r>
              <a:rPr sz="2800" dirty="0"/>
              <a:t>term</a:t>
            </a:r>
            <a:r>
              <a:rPr sz="2800" spc="-45" dirty="0"/>
              <a:t> </a:t>
            </a:r>
            <a:r>
              <a:rPr sz="2800" dirty="0"/>
              <a:t>in</a:t>
            </a:r>
            <a:r>
              <a:rPr sz="2800" spc="-25" dirty="0"/>
              <a:t> </a:t>
            </a:r>
            <a:r>
              <a:rPr sz="2800" dirty="0"/>
              <a:t>which</a:t>
            </a:r>
            <a:r>
              <a:rPr sz="2800" spc="-35" dirty="0"/>
              <a:t> </a:t>
            </a:r>
            <a:r>
              <a:rPr sz="2800" dirty="0"/>
              <a:t>all</a:t>
            </a:r>
            <a:r>
              <a:rPr sz="2800" spc="-2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variables</a:t>
            </a:r>
            <a:r>
              <a:rPr sz="2800" spc="-35" dirty="0"/>
              <a:t> </a:t>
            </a:r>
            <a:r>
              <a:rPr sz="2800" dirty="0"/>
              <a:t>appear</a:t>
            </a:r>
            <a:r>
              <a:rPr sz="2800" spc="-35" dirty="0"/>
              <a:t> </a:t>
            </a:r>
            <a:r>
              <a:rPr sz="2800" spc="-10" dirty="0"/>
              <a:t>exactly </a:t>
            </a:r>
            <a:r>
              <a:rPr sz="2800" dirty="0"/>
              <a:t>once,</a:t>
            </a:r>
            <a:r>
              <a:rPr sz="2800" spc="-50" dirty="0"/>
              <a:t> </a:t>
            </a:r>
            <a:r>
              <a:rPr sz="2800" dirty="0"/>
              <a:t>either</a:t>
            </a:r>
            <a:r>
              <a:rPr sz="2800" spc="-45" dirty="0"/>
              <a:t> </a:t>
            </a:r>
            <a:r>
              <a:rPr sz="2800" dirty="0"/>
              <a:t>complemented</a:t>
            </a:r>
            <a:r>
              <a:rPr sz="2800" spc="-35" dirty="0"/>
              <a:t> </a:t>
            </a:r>
            <a:r>
              <a:rPr sz="2800" dirty="0"/>
              <a:t>or</a:t>
            </a:r>
            <a:r>
              <a:rPr sz="2800" spc="-35" dirty="0"/>
              <a:t> </a:t>
            </a:r>
            <a:r>
              <a:rPr sz="2800" spc="-10" dirty="0"/>
              <a:t>un-complemented</a:t>
            </a:r>
            <a:endParaRPr sz="2800">
              <a:latin typeface="Times New Roman"/>
              <a:cs typeface="Times New Roman"/>
            </a:endParaRPr>
          </a:p>
          <a:p>
            <a:pPr marL="385445" marR="452755" indent="-342900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Maxterm: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dirty="0"/>
              <a:t>a</a:t>
            </a:r>
            <a:r>
              <a:rPr sz="2800" spc="-35" dirty="0"/>
              <a:t> </a:t>
            </a:r>
            <a:r>
              <a:rPr sz="2800" dirty="0"/>
              <a:t>sum</a:t>
            </a:r>
            <a:r>
              <a:rPr sz="2800" spc="-55" dirty="0"/>
              <a:t> </a:t>
            </a:r>
            <a:r>
              <a:rPr sz="2800" dirty="0"/>
              <a:t>term</a:t>
            </a:r>
            <a:r>
              <a:rPr sz="2800" spc="-30" dirty="0"/>
              <a:t> </a:t>
            </a:r>
            <a:r>
              <a:rPr sz="2800" dirty="0"/>
              <a:t>in</a:t>
            </a:r>
            <a:r>
              <a:rPr sz="2800" spc="-40" dirty="0"/>
              <a:t> </a:t>
            </a:r>
            <a:r>
              <a:rPr sz="2800" dirty="0"/>
              <a:t>which</a:t>
            </a:r>
            <a:r>
              <a:rPr sz="2800" spc="-15" dirty="0"/>
              <a:t> </a:t>
            </a:r>
            <a:r>
              <a:rPr sz="2800" dirty="0"/>
              <a:t>all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40" dirty="0"/>
              <a:t> </a:t>
            </a:r>
            <a:r>
              <a:rPr sz="2800" dirty="0"/>
              <a:t>variables</a:t>
            </a:r>
            <a:r>
              <a:rPr sz="2800" spc="-45" dirty="0"/>
              <a:t> </a:t>
            </a:r>
            <a:r>
              <a:rPr sz="2800" dirty="0"/>
              <a:t>appear</a:t>
            </a:r>
            <a:r>
              <a:rPr sz="2800" spc="-30" dirty="0"/>
              <a:t> </a:t>
            </a:r>
            <a:r>
              <a:rPr sz="2800" spc="-10" dirty="0"/>
              <a:t>exactly </a:t>
            </a:r>
            <a:r>
              <a:rPr sz="2800" dirty="0"/>
              <a:t>once,</a:t>
            </a:r>
            <a:r>
              <a:rPr sz="2800" spc="-50" dirty="0"/>
              <a:t> </a:t>
            </a:r>
            <a:r>
              <a:rPr sz="2800" dirty="0"/>
              <a:t>either</a:t>
            </a:r>
            <a:r>
              <a:rPr sz="2800" spc="-45" dirty="0"/>
              <a:t> </a:t>
            </a:r>
            <a:r>
              <a:rPr sz="2800" dirty="0"/>
              <a:t>complemented</a:t>
            </a:r>
            <a:r>
              <a:rPr sz="2800" spc="-35" dirty="0"/>
              <a:t> </a:t>
            </a:r>
            <a:r>
              <a:rPr sz="2800" dirty="0"/>
              <a:t>or</a:t>
            </a:r>
            <a:r>
              <a:rPr sz="2800" spc="-35" dirty="0"/>
              <a:t> </a:t>
            </a:r>
            <a:r>
              <a:rPr sz="2800" spc="-10" dirty="0"/>
              <a:t>un-complemented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126</a:t>
            </a:fld>
            <a:endParaRPr lang="en-IN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312" y="918209"/>
            <a:ext cx="9360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85" dirty="0"/>
              <a:t>Truth</a:t>
            </a:r>
            <a:r>
              <a:rPr sz="3200" spc="-225" dirty="0"/>
              <a:t> </a:t>
            </a:r>
            <a:r>
              <a:rPr sz="3200" spc="-55" dirty="0"/>
              <a:t>Table</a:t>
            </a:r>
            <a:r>
              <a:rPr sz="3200" spc="-235" dirty="0"/>
              <a:t> </a:t>
            </a:r>
            <a:r>
              <a:rPr sz="3200" spc="-20" dirty="0"/>
              <a:t>notation</a:t>
            </a:r>
            <a:r>
              <a:rPr sz="3200" spc="-220" dirty="0"/>
              <a:t> </a:t>
            </a:r>
            <a:r>
              <a:rPr sz="3200" spc="-140" dirty="0"/>
              <a:t>for</a:t>
            </a:r>
            <a:r>
              <a:rPr sz="3200" spc="-215" dirty="0"/>
              <a:t> </a:t>
            </a:r>
            <a:r>
              <a:rPr sz="3200" spc="-145" dirty="0"/>
              <a:t>Minterms</a:t>
            </a:r>
            <a:r>
              <a:rPr sz="3200" spc="-245" dirty="0"/>
              <a:t> </a:t>
            </a:r>
            <a:r>
              <a:rPr sz="3200" spc="114" dirty="0"/>
              <a:t>and</a:t>
            </a:r>
            <a:r>
              <a:rPr sz="3200" spc="-240" dirty="0"/>
              <a:t> </a:t>
            </a:r>
            <a:r>
              <a:rPr sz="3200" spc="-60" dirty="0"/>
              <a:t>Maxterms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310884" y="2368283"/>
            <a:ext cx="4687570" cy="4289425"/>
            <a:chOff x="6310884" y="2368283"/>
            <a:chExt cx="4687570" cy="4289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0884" y="2368283"/>
              <a:ext cx="489978" cy="5677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412" y="2368283"/>
              <a:ext cx="471690" cy="5677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416" y="2368283"/>
              <a:ext cx="476262" cy="5677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0208" y="2368283"/>
              <a:ext cx="1346453" cy="5677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0972" y="2368283"/>
              <a:ext cx="1422653" cy="5677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0884" y="2810256"/>
              <a:ext cx="494550" cy="567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5412" y="2810256"/>
              <a:ext cx="494550" cy="5676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8416" y="2810256"/>
              <a:ext cx="494550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60208" y="2810256"/>
              <a:ext cx="851153" cy="567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72272" y="2810256"/>
              <a:ext cx="863346" cy="5676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48344" y="2979407"/>
              <a:ext cx="340614" cy="3893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00972" y="2810256"/>
              <a:ext cx="1003553" cy="567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38588" y="2810256"/>
              <a:ext cx="770381" cy="567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20172" y="2979407"/>
              <a:ext cx="340614" cy="3893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10884" y="3279648"/>
              <a:ext cx="494550" cy="567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5412" y="3279648"/>
              <a:ext cx="494550" cy="567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38416" y="3279648"/>
              <a:ext cx="453402" cy="5676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60208" y="3279648"/>
              <a:ext cx="851153" cy="5676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45424" y="3279648"/>
              <a:ext cx="744474" cy="5676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02624" y="3447275"/>
              <a:ext cx="313181" cy="3893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00972" y="3279648"/>
              <a:ext cx="1553718" cy="5676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65892" y="3447275"/>
              <a:ext cx="313181" cy="3893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10884" y="3747516"/>
              <a:ext cx="494550" cy="5676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25412" y="3747516"/>
              <a:ext cx="453402" cy="5676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38416" y="3747516"/>
              <a:ext cx="494550" cy="5676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60208" y="3747516"/>
              <a:ext cx="805433" cy="5676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26552" y="3747516"/>
              <a:ext cx="863346" cy="5676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02624" y="3916692"/>
              <a:ext cx="340614" cy="3878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00972" y="3747516"/>
              <a:ext cx="1553718" cy="5676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565892" y="3916692"/>
              <a:ext cx="340614" cy="38784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10884" y="4216908"/>
              <a:ext cx="494550" cy="5676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25412" y="4216908"/>
              <a:ext cx="453402" cy="5676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38416" y="4216908"/>
              <a:ext cx="453402" cy="567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60208" y="4216908"/>
              <a:ext cx="805433" cy="5676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99704" y="4216908"/>
              <a:ext cx="744474" cy="5676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756904" y="4386059"/>
              <a:ext cx="340614" cy="38939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00972" y="4216908"/>
              <a:ext cx="1049274" cy="5676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11155" y="4216908"/>
              <a:ext cx="813053" cy="5676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535412" y="4386059"/>
              <a:ext cx="340614" cy="38939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10884" y="4683252"/>
              <a:ext cx="453402" cy="56769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25412" y="4683252"/>
              <a:ext cx="494550" cy="5676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138416" y="4683252"/>
              <a:ext cx="494550" cy="56769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60208" y="4683252"/>
              <a:ext cx="805433" cy="56769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26552" y="4683252"/>
              <a:ext cx="863346" cy="56769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802624" y="4852403"/>
              <a:ext cx="340614" cy="3893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300972" y="4683252"/>
              <a:ext cx="1553718" cy="56769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565892" y="4852403"/>
              <a:ext cx="340614" cy="3893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10884" y="5154167"/>
              <a:ext cx="453402" cy="56769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725412" y="5154167"/>
              <a:ext cx="494550" cy="56769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138416" y="5154167"/>
              <a:ext cx="453402" cy="56769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760208" y="5154167"/>
              <a:ext cx="805433" cy="56769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299704" y="5154167"/>
              <a:ext cx="744474" cy="56769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756904" y="5323332"/>
              <a:ext cx="340614" cy="38784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300972" y="5154167"/>
              <a:ext cx="1599437" cy="56769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611612" y="5323332"/>
              <a:ext cx="340614" cy="38784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10884" y="5622035"/>
              <a:ext cx="453402" cy="56769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25412" y="5622035"/>
              <a:ext cx="453402" cy="56769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138416" y="5622035"/>
              <a:ext cx="494550" cy="56769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760208" y="5622035"/>
              <a:ext cx="1283970" cy="56769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756904" y="5791200"/>
              <a:ext cx="340614" cy="38939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300972" y="5622035"/>
              <a:ext cx="1599437" cy="56769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611612" y="5791200"/>
              <a:ext cx="340614" cy="38939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10884" y="6089903"/>
              <a:ext cx="453402" cy="5676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725412" y="6089903"/>
              <a:ext cx="453402" cy="56769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38416" y="6089903"/>
              <a:ext cx="453402" cy="56769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60208" y="6089903"/>
              <a:ext cx="1236726" cy="56769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709660" y="6259067"/>
              <a:ext cx="340614" cy="38939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300972" y="6089903"/>
              <a:ext cx="1094994" cy="56769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056876" y="6089903"/>
              <a:ext cx="889253" cy="56769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657332" y="6259067"/>
              <a:ext cx="340614" cy="389394"/>
            </a:xfrm>
            <a:prstGeom prst="rect">
              <a:avLst/>
            </a:prstGeom>
          </p:spPr>
        </p:pic>
      </p:grp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6364795" y="2391473"/>
          <a:ext cx="4915535" cy="4189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"/>
                <a:gridCol w="412749"/>
                <a:gridCol w="414655"/>
                <a:gridCol w="208280"/>
                <a:gridCol w="1539875"/>
                <a:gridCol w="1820545"/>
              </a:tblGrid>
              <a:tr h="4425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x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y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z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Minterm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Maxterm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x’y’z’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0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x+y+z</a:t>
                      </a:r>
                      <a:r>
                        <a:rPr sz="20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0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x’y’z</a:t>
                      </a:r>
                      <a:r>
                        <a:rPr sz="20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1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x+y+z’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1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x’yz’</a:t>
                      </a:r>
                      <a:r>
                        <a:rPr sz="20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2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x+y’+z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2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x’yz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3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x+y’+z’=</a:t>
                      </a:r>
                      <a:r>
                        <a:rPr sz="20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3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xy’z’</a:t>
                      </a:r>
                      <a:r>
                        <a:rPr sz="20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4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x’+y+z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4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xy’z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5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x’+y+z’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5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xyz’</a:t>
                      </a:r>
                      <a:r>
                        <a:rPr sz="20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6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x’+y’+z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 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6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xyz</a:t>
                      </a:r>
                      <a:r>
                        <a:rPr sz="20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7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x’+y’+z’</a:t>
                      </a:r>
                      <a:r>
                        <a:rPr sz="20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dirty="0">
                          <a:latin typeface="Comic Sans MS"/>
                          <a:cs typeface="Comic Sans MS"/>
                        </a:rPr>
                        <a:t>=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950" spc="-37" baseline="-21367" dirty="0">
                          <a:latin typeface="Comic Sans MS"/>
                          <a:cs typeface="Comic Sans MS"/>
                        </a:rPr>
                        <a:t>7</a:t>
                      </a:r>
                      <a:endParaRPr sz="1950" baseline="-21367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5" name="object 75"/>
          <p:cNvSpPr txBox="1"/>
          <p:nvPr/>
        </p:nvSpPr>
        <p:spPr>
          <a:xfrm>
            <a:off x="503326" y="2193797"/>
            <a:ext cx="5547360" cy="445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ts val="2395"/>
              </a:lnSpc>
              <a:spcBef>
                <a:spcPts val="100"/>
              </a:spcBef>
              <a:tabLst>
                <a:tab pos="36639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Minterms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Maxterms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easy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denote</a:t>
            </a:r>
            <a:endParaRPr sz="2100">
              <a:latin typeface="Times New Roman"/>
              <a:cs typeface="Times New Roman"/>
            </a:endParaRPr>
          </a:p>
          <a:p>
            <a:pPr marL="366395">
              <a:lnSpc>
                <a:spcPts val="2395"/>
              </a:lnSpc>
            </a:pP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1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table.</a:t>
            </a:r>
            <a:endParaRPr sz="2100">
              <a:latin typeface="Times New Roman"/>
              <a:cs typeface="Times New Roman"/>
            </a:endParaRPr>
          </a:p>
          <a:p>
            <a:pPr marL="23495">
              <a:lnSpc>
                <a:spcPts val="2395"/>
              </a:lnSpc>
              <a:spcBef>
                <a:spcPts val="745"/>
              </a:spcBef>
              <a:tabLst>
                <a:tab pos="36639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endParaRPr sz="2100">
              <a:latin typeface="Times New Roman"/>
              <a:cs typeface="Times New Roman"/>
            </a:endParaRPr>
          </a:p>
          <a:p>
            <a:pPr marL="366395">
              <a:lnSpc>
                <a:spcPts val="2395"/>
              </a:lnSpc>
            </a:pP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Assume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x,y,z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(order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fixed)</a:t>
            </a:r>
            <a:endParaRPr sz="21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270"/>
              </a:lnSpc>
              <a:spcBef>
                <a:spcPts val="1175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F(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expressed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100" i="1" dirty="0">
                <a:solidFill>
                  <a:srgbClr val="404040"/>
                </a:solidFill>
                <a:latin typeface="Times New Roman"/>
                <a:cs typeface="Times New Roman"/>
              </a:rPr>
              <a:t>unique</a:t>
            </a:r>
            <a:r>
              <a:rPr sz="21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1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imes New Roman"/>
                <a:cs typeface="Times New Roman"/>
              </a:rPr>
              <a:t>min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unique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imes New Roman"/>
                <a:cs typeface="Times New Roman"/>
              </a:rPr>
              <a:t>max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(under</a:t>
            </a:r>
            <a:r>
              <a:rPr sz="21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1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ordering).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395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words,</a:t>
            </a:r>
            <a:r>
              <a:rPr sz="21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21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F()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endParaRPr sz="2100">
              <a:latin typeface="Times New Roman"/>
              <a:cs typeface="Times New Roman"/>
            </a:endParaRPr>
          </a:p>
          <a:p>
            <a:pPr marL="355600">
              <a:lnSpc>
                <a:spcPts val="2395"/>
              </a:lnSpc>
            </a:pP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1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forms:</a:t>
            </a:r>
            <a:endParaRPr sz="2100">
              <a:latin typeface="Times New Roman"/>
              <a:cs typeface="Times New Roman"/>
            </a:endParaRPr>
          </a:p>
          <a:p>
            <a:pPr marL="756285" marR="862330" indent="-287020">
              <a:lnSpc>
                <a:spcPts val="2270"/>
              </a:lnSpc>
              <a:spcBef>
                <a:spcPts val="1040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Sum-Of-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Products</a:t>
            </a:r>
            <a:r>
              <a:rPr sz="21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(sum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minterms)</a:t>
            </a:r>
            <a:endParaRPr sz="2100">
              <a:latin typeface="Times New Roman"/>
              <a:cs typeface="Times New Roman"/>
            </a:endParaRPr>
          </a:p>
          <a:p>
            <a:pPr marL="756285" marR="487045" indent="-287020">
              <a:lnSpc>
                <a:spcPts val="2270"/>
              </a:lnSpc>
              <a:spcBef>
                <a:spcPts val="994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Product-Of-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Sums (product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maxterms)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127</a:t>
            </a:fld>
            <a:endParaRPr lang="en-IN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669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Canonical</a:t>
            </a:r>
            <a:r>
              <a:rPr spc="-204" dirty="0"/>
              <a:t> </a:t>
            </a:r>
            <a:r>
              <a:rPr spc="-275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353" y="2356485"/>
            <a:ext cx="10534015" cy="402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  <a:tabLst>
                <a:tab pos="3917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Canonical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Sum-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Products:</a:t>
            </a:r>
            <a:endParaRPr sz="20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minterms included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those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1950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950" i="1" spc="277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F(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row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F(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).</a:t>
            </a:r>
            <a:endParaRPr sz="20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995"/>
              </a:spcBef>
              <a:tabLst>
                <a:tab pos="3917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Product-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Of-Sums:</a:t>
            </a:r>
            <a:endParaRPr sz="20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maxterms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included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those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1950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950" i="1" spc="262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F(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 row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F(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).</a:t>
            </a:r>
            <a:endParaRPr sz="2000">
              <a:latin typeface="Times New Roman"/>
              <a:cs typeface="Times New Roman"/>
            </a:endParaRPr>
          </a:p>
          <a:p>
            <a:pPr marL="381000" marR="30480" indent="-343535">
              <a:lnSpc>
                <a:spcPct val="100000"/>
              </a:lnSpc>
              <a:spcBef>
                <a:spcPts val="1625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8100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∑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m(1,2,4,6),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∑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sum-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products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form,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m(1,2,4,6)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minterms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included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3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81000" marR="34925" indent="-34353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8100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∏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M(0,3,5,7),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∏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product-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form,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M(0,3,5,7)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maxterms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included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3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79166"/>
              <a:buFont typeface="Arial MT"/>
              <a:buChar char="•"/>
              <a:tabLst>
                <a:tab pos="381000" algn="l"/>
                <a:tab pos="231013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Since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spc="3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3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’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∑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m(1,2,4,6)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∏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M(0,3,5,7)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128</a:t>
            </a:fld>
            <a:endParaRPr lang="en-IN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676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Conversion</a:t>
            </a:r>
            <a:r>
              <a:rPr spc="-210" dirty="0"/>
              <a:t> </a:t>
            </a:r>
            <a:r>
              <a:rPr spc="-20" dirty="0"/>
              <a:t>Between</a:t>
            </a:r>
            <a:r>
              <a:rPr spc="-250" dirty="0"/>
              <a:t> </a:t>
            </a:r>
            <a:r>
              <a:rPr spc="85" dirty="0"/>
              <a:t>Canonical</a:t>
            </a:r>
            <a:r>
              <a:rPr spc="-235" dirty="0"/>
              <a:t> </a:t>
            </a:r>
            <a:r>
              <a:rPr spc="-270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312" y="2485085"/>
            <a:ext cx="9063355" cy="307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Replace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∑ with ∏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(or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vice</a:t>
            </a:r>
            <a:r>
              <a:rPr sz="24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versa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replace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those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j’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appeared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original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 with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those that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not.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endParaRPr sz="2400">
              <a:latin typeface="Times New Roman"/>
              <a:cs typeface="Times New Roman"/>
            </a:endParaRPr>
          </a:p>
          <a:p>
            <a:pPr marL="380365">
              <a:lnSpc>
                <a:spcPct val="100000"/>
              </a:lnSpc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r>
              <a:rPr sz="2400" spc="-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a’b’c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a’bc’</a:t>
            </a:r>
            <a:r>
              <a:rPr sz="24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ab’c’</a:t>
            </a:r>
            <a:r>
              <a:rPr sz="2400" spc="-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abc’</a:t>
            </a:r>
            <a:endParaRPr sz="2400">
              <a:latin typeface="Times New Roman"/>
              <a:cs typeface="Times New Roman"/>
            </a:endParaRPr>
          </a:p>
          <a:p>
            <a:pPr marL="9525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3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3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400" spc="3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3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endParaRPr sz="2400" baseline="-20833">
              <a:latin typeface="Times New Roman"/>
              <a:cs typeface="Times New Roman"/>
            </a:endParaRPr>
          </a:p>
          <a:p>
            <a:pPr marL="9525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∑(</a:t>
            </a:r>
            <a:r>
              <a:rPr sz="2400" spc="-10" dirty="0">
                <a:solidFill>
                  <a:srgbClr val="AC66BA"/>
                </a:solidFill>
                <a:latin typeface="Times New Roman"/>
                <a:cs typeface="Times New Roman"/>
              </a:rPr>
              <a:t>1,2,4,6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9525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∏(</a:t>
            </a:r>
            <a:r>
              <a:rPr sz="2400" spc="-10" dirty="0">
                <a:solidFill>
                  <a:srgbClr val="AC66BA"/>
                </a:solidFill>
                <a:latin typeface="Times New Roman"/>
                <a:cs typeface="Times New Roman"/>
              </a:rPr>
              <a:t>0,3,5,7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573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(a+b+c)•(a+b’+c’)•(a’+b+c’)•(a’+b’+c’)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129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2679" y="3535679"/>
              <a:ext cx="4925568" cy="20375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863" y="4165091"/>
              <a:ext cx="3857244" cy="1752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Combinational</a:t>
            </a:r>
            <a:r>
              <a:rPr spc="-35" dirty="0"/>
              <a:t> </a:t>
            </a:r>
            <a:r>
              <a:rPr dirty="0"/>
              <a:t>Logic</a:t>
            </a:r>
            <a:r>
              <a:rPr spc="-85" dirty="0"/>
              <a:t> </a:t>
            </a:r>
            <a:r>
              <a:rPr spc="-40" dirty="0"/>
              <a:t>Circuit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0403" y="2637790"/>
            <a:ext cx="46577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Combinational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Circuits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their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“0”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“1”,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any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instant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Picture 2" descr="C:\Users\user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</a:t>
            </a:fld>
            <a:endParaRPr lang="en-IN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3112" y="2549590"/>
            <a:ext cx="1839595" cy="0"/>
          </a:xfrm>
          <a:custGeom>
            <a:avLst/>
            <a:gdLst/>
            <a:ahLst/>
            <a:cxnLst/>
            <a:rect l="l" t="t" r="r" b="b"/>
            <a:pathLst>
              <a:path w="1839595">
                <a:moveTo>
                  <a:pt x="0" y="0"/>
                </a:moveTo>
                <a:lnTo>
                  <a:pt x="160914" y="0"/>
                </a:lnTo>
              </a:path>
              <a:path w="1839595">
                <a:moveTo>
                  <a:pt x="177425" y="0"/>
                </a:moveTo>
                <a:lnTo>
                  <a:pt x="317682" y="0"/>
                </a:lnTo>
              </a:path>
              <a:path w="1839595">
                <a:moveTo>
                  <a:pt x="319343" y="0"/>
                </a:moveTo>
                <a:lnTo>
                  <a:pt x="467883" y="0"/>
                </a:lnTo>
              </a:path>
              <a:path w="1839595">
                <a:moveTo>
                  <a:pt x="769880" y="0"/>
                </a:moveTo>
                <a:lnTo>
                  <a:pt x="930773" y="0"/>
                </a:lnTo>
              </a:path>
              <a:path w="1839595">
                <a:moveTo>
                  <a:pt x="1071063" y="0"/>
                </a:moveTo>
                <a:lnTo>
                  <a:pt x="1219570" y="0"/>
                </a:lnTo>
              </a:path>
              <a:path w="1839595">
                <a:moveTo>
                  <a:pt x="1698992" y="0"/>
                </a:moveTo>
                <a:lnTo>
                  <a:pt x="1839260" y="0"/>
                </a:lnTo>
              </a:path>
            </a:pathLst>
          </a:custGeom>
          <a:ln w="13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0152" y="2290754"/>
            <a:ext cx="743267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050" i="1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05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XYZ</a:t>
            </a:r>
            <a:r>
              <a:rPr sz="2050" i="1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XYZ</a:t>
            </a:r>
            <a:r>
              <a:rPr sz="2050" i="1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XYZ</a:t>
            </a:r>
            <a:r>
              <a:rPr sz="2050" i="1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XYZ</a:t>
            </a:r>
            <a:r>
              <a:rPr sz="2050" i="1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05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875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875" spc="457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5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875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75" spc="457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5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875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875" spc="434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5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i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875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1875" spc="735" baseline="-222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05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625" spc="75" baseline="-10370" dirty="0">
                <a:solidFill>
                  <a:srgbClr val="000000"/>
                </a:solidFill>
                <a:latin typeface="Symbol"/>
                <a:cs typeface="Symbol"/>
              </a:rPr>
              <a:t></a:t>
            </a:r>
            <a:r>
              <a:rPr sz="205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050" spc="50" dirty="0">
                <a:solidFill>
                  <a:srgbClr val="000000"/>
                </a:solidFill>
                <a:latin typeface="Times New Roman"/>
                <a:cs typeface="Times New Roman"/>
              </a:rPr>
              <a:t>(0,</a:t>
            </a:r>
            <a:r>
              <a:rPr sz="205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Times New Roman"/>
                <a:cs typeface="Times New Roman"/>
              </a:rPr>
              <a:t>2,</a:t>
            </a:r>
            <a:r>
              <a:rPr sz="205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Times New Roman"/>
                <a:cs typeface="Times New Roman"/>
              </a:rPr>
              <a:t>5,</a:t>
            </a:r>
            <a:r>
              <a:rPr sz="205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spc="-25" dirty="0">
                <a:solidFill>
                  <a:srgbClr val="000000"/>
                </a:solidFill>
                <a:latin typeface="Times New Roman"/>
                <a:cs typeface="Times New Roman"/>
              </a:rPr>
              <a:t>7)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8301" y="3137022"/>
            <a:ext cx="6896734" cy="1648460"/>
            <a:chOff x="2058301" y="3137022"/>
            <a:chExt cx="6896734" cy="1648460"/>
          </a:xfrm>
        </p:grpSpPr>
        <p:sp>
          <p:nvSpPr>
            <p:cNvPr id="5" name="object 5"/>
            <p:cNvSpPr/>
            <p:nvPr/>
          </p:nvSpPr>
          <p:spPr>
            <a:xfrm>
              <a:off x="2143208" y="3143690"/>
              <a:ext cx="3211830" cy="0"/>
            </a:xfrm>
            <a:custGeom>
              <a:avLst/>
              <a:gdLst/>
              <a:ahLst/>
              <a:cxnLst/>
              <a:rect l="l" t="t" r="r" b="b"/>
              <a:pathLst>
                <a:path w="3211829">
                  <a:moveTo>
                    <a:pt x="0" y="0"/>
                  </a:moveTo>
                  <a:lnTo>
                    <a:pt x="160901" y="0"/>
                  </a:lnTo>
                </a:path>
                <a:path w="3211829">
                  <a:moveTo>
                    <a:pt x="498371" y="0"/>
                  </a:moveTo>
                  <a:lnTo>
                    <a:pt x="659272" y="0"/>
                  </a:lnTo>
                </a:path>
                <a:path w="3211829">
                  <a:moveTo>
                    <a:pt x="675774" y="0"/>
                  </a:moveTo>
                  <a:lnTo>
                    <a:pt x="816038" y="0"/>
                  </a:lnTo>
                </a:path>
                <a:path w="3211829">
                  <a:moveTo>
                    <a:pt x="1254178" y="0"/>
                  </a:moveTo>
                  <a:lnTo>
                    <a:pt x="1415091" y="0"/>
                  </a:lnTo>
                </a:path>
                <a:path w="3211829">
                  <a:moveTo>
                    <a:pt x="2169248" y="0"/>
                  </a:moveTo>
                  <a:lnTo>
                    <a:pt x="2309501" y="0"/>
                  </a:lnTo>
                </a:path>
                <a:path w="3211829">
                  <a:moveTo>
                    <a:pt x="2311162" y="0"/>
                  </a:moveTo>
                  <a:lnTo>
                    <a:pt x="2459665" y="0"/>
                  </a:lnTo>
                </a:path>
                <a:path w="3211829">
                  <a:moveTo>
                    <a:pt x="3062833" y="0"/>
                  </a:moveTo>
                  <a:lnTo>
                    <a:pt x="3211369" y="0"/>
                  </a:lnTo>
                </a:path>
              </a:pathLst>
            </a:custGeom>
            <a:ln w="13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5286" y="3828969"/>
              <a:ext cx="6882765" cy="949325"/>
            </a:xfrm>
            <a:custGeom>
              <a:avLst/>
              <a:gdLst/>
              <a:ahLst/>
              <a:cxnLst/>
              <a:rect l="l" t="t" r="r" b="b"/>
              <a:pathLst>
                <a:path w="6882765" h="949325">
                  <a:moveTo>
                    <a:pt x="0" y="0"/>
                  </a:moveTo>
                  <a:lnTo>
                    <a:pt x="166760" y="0"/>
                  </a:lnTo>
                </a:path>
                <a:path w="6882765" h="949325">
                  <a:moveTo>
                    <a:pt x="507987" y="452811"/>
                  </a:moveTo>
                  <a:lnTo>
                    <a:pt x="2464665" y="452811"/>
                  </a:lnTo>
                </a:path>
                <a:path w="6882765" h="949325">
                  <a:moveTo>
                    <a:pt x="2765713" y="452811"/>
                  </a:moveTo>
                  <a:lnTo>
                    <a:pt x="3036798" y="452811"/>
                  </a:lnTo>
                </a:path>
                <a:path w="6882765" h="949325">
                  <a:moveTo>
                    <a:pt x="3189888" y="452811"/>
                  </a:moveTo>
                  <a:lnTo>
                    <a:pt x="3481495" y="452811"/>
                  </a:lnTo>
                </a:path>
                <a:path w="6882765" h="949325">
                  <a:moveTo>
                    <a:pt x="3634574" y="452811"/>
                  </a:moveTo>
                  <a:lnTo>
                    <a:pt x="3936454" y="452811"/>
                  </a:lnTo>
                </a:path>
                <a:path w="6882765" h="949325">
                  <a:moveTo>
                    <a:pt x="4089532" y="452811"/>
                  </a:moveTo>
                  <a:lnTo>
                    <a:pt x="4388871" y="452811"/>
                  </a:lnTo>
                </a:path>
                <a:path w="6882765" h="949325">
                  <a:moveTo>
                    <a:pt x="3735501" y="949206"/>
                  </a:moveTo>
                  <a:lnTo>
                    <a:pt x="3889434" y="949206"/>
                  </a:lnTo>
                </a:path>
                <a:path w="6882765" h="949325">
                  <a:moveTo>
                    <a:pt x="4604384" y="949206"/>
                  </a:moveTo>
                  <a:lnTo>
                    <a:pt x="4749743" y="949206"/>
                  </a:lnTo>
                </a:path>
                <a:path w="6882765" h="949325">
                  <a:moveTo>
                    <a:pt x="5439051" y="949206"/>
                  </a:moveTo>
                  <a:lnTo>
                    <a:pt x="5605822" y="949206"/>
                  </a:lnTo>
                </a:path>
                <a:path w="6882765" h="949325">
                  <a:moveTo>
                    <a:pt x="6715873" y="949206"/>
                  </a:moveTo>
                  <a:lnTo>
                    <a:pt x="6882633" y="949206"/>
                  </a:lnTo>
                </a:path>
              </a:pathLst>
            </a:custGeom>
            <a:ln w="13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03079" y="4730116"/>
            <a:ext cx="8244840" cy="88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2345"/>
              </a:lnSpc>
              <a:spcBef>
                <a:spcPts val="105"/>
              </a:spcBef>
            </a:pPr>
            <a:r>
              <a:rPr sz="2150" dirty="0">
                <a:latin typeface="Symbol"/>
                <a:cs typeface="Symbol"/>
              </a:rPr>
              <a:t></a:t>
            </a:r>
            <a:r>
              <a:rPr sz="2150" spc="5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F</a:t>
            </a:r>
            <a:r>
              <a:rPr sz="2150" i="1" spc="2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i="1" spc="70" dirty="0">
                <a:latin typeface="Times New Roman"/>
                <a:cs typeface="Times New Roman"/>
              </a:rPr>
              <a:t>M</a:t>
            </a:r>
            <a:r>
              <a:rPr sz="1950" spc="104" baseline="-23504" dirty="0">
                <a:latin typeface="Times New Roman"/>
                <a:cs typeface="Times New Roman"/>
              </a:rPr>
              <a:t>1</a:t>
            </a:r>
            <a:r>
              <a:rPr sz="1950" spc="15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</a:t>
            </a:r>
            <a:r>
              <a:rPr sz="2150" spc="-22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2150" i="1" spc="-285" dirty="0">
                <a:latin typeface="Times New Roman"/>
                <a:cs typeface="Times New Roman"/>
              </a:rPr>
              <a:t> </a:t>
            </a:r>
            <a:r>
              <a:rPr sz="1950" baseline="-23504" dirty="0">
                <a:latin typeface="Times New Roman"/>
                <a:cs typeface="Times New Roman"/>
              </a:rPr>
              <a:t>3</a:t>
            </a:r>
            <a:r>
              <a:rPr sz="1950" spc="24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</a:t>
            </a:r>
            <a:r>
              <a:rPr sz="2150" spc="-22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2150" i="1" spc="-245" dirty="0">
                <a:latin typeface="Times New Roman"/>
                <a:cs typeface="Times New Roman"/>
              </a:rPr>
              <a:t> </a:t>
            </a:r>
            <a:r>
              <a:rPr sz="1950" baseline="-23504" dirty="0">
                <a:latin typeface="Times New Roman"/>
                <a:cs typeface="Times New Roman"/>
              </a:rPr>
              <a:t>4</a:t>
            </a:r>
            <a:r>
              <a:rPr sz="1950" spc="30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</a:t>
            </a:r>
            <a:r>
              <a:rPr sz="2150" spc="-22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2150" i="1" spc="-265" dirty="0">
                <a:latin typeface="Times New Roman"/>
                <a:cs typeface="Times New Roman"/>
              </a:rPr>
              <a:t> </a:t>
            </a:r>
            <a:r>
              <a:rPr sz="1950" baseline="-23504" dirty="0">
                <a:latin typeface="Times New Roman"/>
                <a:cs typeface="Times New Roman"/>
              </a:rPr>
              <a:t>6</a:t>
            </a:r>
            <a:r>
              <a:rPr sz="1950" spc="69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</a:t>
            </a:r>
            <a:r>
              <a:rPr sz="2150" spc="-31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X</a:t>
            </a:r>
            <a:r>
              <a:rPr sz="2150" i="1" spc="1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27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Y</a:t>
            </a:r>
            <a:r>
              <a:rPr sz="2150" i="1" spc="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00" dirty="0">
                <a:latin typeface="Times New Roman"/>
                <a:cs typeface="Times New Roman"/>
              </a:rPr>
              <a:t> </a:t>
            </a:r>
            <a:r>
              <a:rPr sz="2150" i="1" spc="-20" dirty="0">
                <a:latin typeface="Times New Roman"/>
                <a:cs typeface="Times New Roman"/>
              </a:rPr>
              <a:t>Z</a:t>
            </a:r>
            <a:r>
              <a:rPr sz="2150" i="1" spc="-1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)(</a:t>
            </a:r>
            <a:r>
              <a:rPr sz="2150" spc="-33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X</a:t>
            </a:r>
            <a:r>
              <a:rPr sz="2150" i="1" spc="1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26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Y</a:t>
            </a:r>
            <a:r>
              <a:rPr sz="2150" i="1" spc="2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00" dirty="0">
                <a:latin typeface="Times New Roman"/>
                <a:cs typeface="Times New Roman"/>
              </a:rPr>
              <a:t> </a:t>
            </a:r>
            <a:r>
              <a:rPr sz="2150" i="1" spc="-20" dirty="0">
                <a:latin typeface="Times New Roman"/>
                <a:cs typeface="Times New Roman"/>
              </a:rPr>
              <a:t>Z</a:t>
            </a:r>
            <a:r>
              <a:rPr sz="2150" i="1" spc="-2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)(</a:t>
            </a:r>
            <a:r>
              <a:rPr sz="2150" spc="-33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X</a:t>
            </a:r>
            <a:r>
              <a:rPr sz="2150" i="1" spc="1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27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Y</a:t>
            </a:r>
            <a:r>
              <a:rPr sz="2150" i="1" spc="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95" dirty="0">
                <a:latin typeface="Times New Roman"/>
                <a:cs typeface="Times New Roman"/>
              </a:rPr>
              <a:t> </a:t>
            </a:r>
            <a:r>
              <a:rPr sz="2150" i="1" spc="-20" dirty="0">
                <a:latin typeface="Times New Roman"/>
                <a:cs typeface="Times New Roman"/>
              </a:rPr>
              <a:t>Z</a:t>
            </a:r>
            <a:r>
              <a:rPr sz="2150" i="1" spc="-2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)(</a:t>
            </a:r>
            <a:r>
              <a:rPr sz="2150" spc="-33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X</a:t>
            </a:r>
            <a:r>
              <a:rPr sz="2150" i="1" spc="1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27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Y</a:t>
            </a:r>
            <a:r>
              <a:rPr sz="2150" i="1" spc="11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00" dirty="0">
                <a:latin typeface="Times New Roman"/>
                <a:cs typeface="Times New Roman"/>
              </a:rPr>
              <a:t> </a:t>
            </a:r>
            <a:r>
              <a:rPr sz="2150" i="1" spc="-20" dirty="0">
                <a:latin typeface="Times New Roman"/>
                <a:cs typeface="Times New Roman"/>
              </a:rPr>
              <a:t>Z</a:t>
            </a:r>
            <a:r>
              <a:rPr sz="2150" i="1" spc="-290" dirty="0">
                <a:latin typeface="Times New Roman"/>
                <a:cs typeface="Times New Roman"/>
              </a:rPr>
              <a:t> </a:t>
            </a:r>
            <a:r>
              <a:rPr sz="2150" spc="-5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600710">
              <a:lnSpc>
                <a:spcPts val="4385"/>
              </a:lnSpc>
            </a:pPr>
            <a:r>
              <a:rPr sz="2150" dirty="0">
                <a:latin typeface="Symbol"/>
                <a:cs typeface="Symbol"/>
              </a:rPr>
              <a:t></a:t>
            </a:r>
            <a:r>
              <a:rPr sz="2150" spc="-135" dirty="0">
                <a:latin typeface="Times New Roman"/>
                <a:cs typeface="Times New Roman"/>
              </a:rPr>
              <a:t> </a:t>
            </a:r>
            <a:r>
              <a:rPr sz="5775" spc="217" baseline="-10822" dirty="0">
                <a:latin typeface="Symbol"/>
                <a:cs typeface="Symbol"/>
              </a:rPr>
              <a:t></a:t>
            </a:r>
            <a:r>
              <a:rPr sz="2150" i="1" spc="145" dirty="0">
                <a:latin typeface="Times New Roman"/>
                <a:cs typeface="Times New Roman"/>
              </a:rPr>
              <a:t>M</a:t>
            </a:r>
            <a:r>
              <a:rPr sz="2150" i="1" spc="-180" dirty="0">
                <a:latin typeface="Times New Roman"/>
                <a:cs typeface="Times New Roman"/>
              </a:rPr>
              <a:t> </a:t>
            </a:r>
            <a:r>
              <a:rPr sz="2150" spc="-135" dirty="0">
                <a:latin typeface="Times New Roman"/>
                <a:cs typeface="Times New Roman"/>
              </a:rPr>
              <a:t>(1,</a:t>
            </a:r>
            <a:r>
              <a:rPr sz="2150" spc="-9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3,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4,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imes New Roman"/>
                <a:cs typeface="Times New Roman"/>
              </a:rPr>
              <a:t>6)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3078" y="4259374"/>
            <a:ext cx="476631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50" dirty="0">
                <a:latin typeface="Symbol"/>
                <a:cs typeface="Symbol"/>
              </a:rPr>
              <a:t></a:t>
            </a:r>
            <a:r>
              <a:rPr sz="2150" spc="-1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F</a:t>
            </a:r>
            <a:r>
              <a:rPr sz="2150" i="1" spc="1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1</a:t>
            </a:r>
            <a:r>
              <a:rPr sz="1950" spc="27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3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3</a:t>
            </a:r>
            <a:r>
              <a:rPr sz="1950" spc="36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3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4</a:t>
            </a:r>
            <a:r>
              <a:rPr sz="1950" spc="42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3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6</a:t>
            </a:r>
            <a:r>
              <a:rPr sz="1950" spc="660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1</a:t>
            </a:r>
            <a:r>
              <a:rPr sz="1950" spc="135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</a:t>
            </a:r>
            <a:r>
              <a:rPr sz="2150" spc="-26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3</a:t>
            </a:r>
            <a:r>
              <a:rPr sz="1950" spc="225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</a:t>
            </a:r>
            <a:r>
              <a:rPr sz="2150" spc="-26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4</a:t>
            </a:r>
            <a:r>
              <a:rPr sz="1950" spc="27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</a:t>
            </a:r>
            <a:r>
              <a:rPr sz="2150" spc="-260" dirty="0">
                <a:latin typeface="Times New Roman"/>
                <a:cs typeface="Times New Roman"/>
              </a:rPr>
              <a:t> </a:t>
            </a:r>
            <a:r>
              <a:rPr sz="2150" i="1" spc="-25" dirty="0">
                <a:latin typeface="Times New Roman"/>
                <a:cs typeface="Times New Roman"/>
              </a:rPr>
              <a:t>m</a:t>
            </a:r>
            <a:r>
              <a:rPr sz="1950" spc="-37" baseline="-23504" dirty="0">
                <a:latin typeface="Times New Roman"/>
                <a:cs typeface="Times New Roman"/>
              </a:rPr>
              <a:t>6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4556" y="2885601"/>
            <a:ext cx="7463155" cy="1249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0"/>
              </a:spcBef>
            </a:pPr>
            <a:r>
              <a:rPr sz="2050" i="1" dirty="0">
                <a:latin typeface="Times New Roman"/>
                <a:cs typeface="Times New Roman"/>
              </a:rPr>
              <a:t>F</a:t>
            </a:r>
            <a:r>
              <a:rPr sz="2050" i="1" spc="30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180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XYZ</a:t>
            </a:r>
            <a:r>
              <a:rPr sz="2050" i="1" spc="6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50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XYZ</a:t>
            </a:r>
            <a:r>
              <a:rPr sz="2050" i="1" spc="2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50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XYZ</a:t>
            </a:r>
            <a:r>
              <a:rPr sz="2050" i="1" spc="18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50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XYZ</a:t>
            </a:r>
            <a:r>
              <a:rPr sz="2050" i="1" spc="33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10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m</a:t>
            </a:r>
            <a:r>
              <a:rPr sz="1875" baseline="-22222" dirty="0">
                <a:latin typeface="Times New Roman"/>
                <a:cs typeface="Times New Roman"/>
              </a:rPr>
              <a:t>1</a:t>
            </a:r>
            <a:r>
              <a:rPr sz="1875" spc="300" baseline="-22222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-114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m</a:t>
            </a:r>
            <a:r>
              <a:rPr sz="1875" baseline="-22222" dirty="0">
                <a:latin typeface="Times New Roman"/>
                <a:cs typeface="Times New Roman"/>
              </a:rPr>
              <a:t>3</a:t>
            </a:r>
            <a:r>
              <a:rPr sz="1875" spc="390" baseline="-22222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-114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m</a:t>
            </a:r>
            <a:r>
              <a:rPr sz="1875" baseline="-22222" dirty="0">
                <a:latin typeface="Times New Roman"/>
                <a:cs typeface="Times New Roman"/>
              </a:rPr>
              <a:t>4</a:t>
            </a:r>
            <a:r>
              <a:rPr sz="1875" spc="450" baseline="-22222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-114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m</a:t>
            </a:r>
            <a:r>
              <a:rPr sz="1875" baseline="-22222" dirty="0">
                <a:latin typeface="Times New Roman"/>
                <a:cs typeface="Times New Roman"/>
              </a:rPr>
              <a:t>6</a:t>
            </a:r>
            <a:r>
              <a:rPr sz="1875" spc="690" baseline="-22222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-15" dirty="0">
                <a:latin typeface="Times New Roman"/>
                <a:cs typeface="Times New Roman"/>
              </a:rPr>
              <a:t> </a:t>
            </a:r>
            <a:r>
              <a:rPr sz="5625" spc="-30" baseline="-10370" dirty="0">
                <a:latin typeface="Symbol"/>
                <a:cs typeface="Symbol"/>
              </a:rPr>
              <a:t></a:t>
            </a:r>
            <a:r>
              <a:rPr sz="2050" i="1" spc="-20" dirty="0">
                <a:latin typeface="Times New Roman"/>
                <a:cs typeface="Times New Roman"/>
              </a:rPr>
              <a:t>m</a:t>
            </a:r>
            <a:r>
              <a:rPr sz="2050" spc="-20" dirty="0">
                <a:latin typeface="Times New Roman"/>
                <a:cs typeface="Times New Roman"/>
              </a:rPr>
              <a:t>(1,</a:t>
            </a:r>
            <a:r>
              <a:rPr sz="2050" spc="-8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3,</a:t>
            </a:r>
            <a:r>
              <a:rPr sz="2050" spc="-1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4,</a:t>
            </a:r>
            <a:r>
              <a:rPr sz="2050" spc="-50" dirty="0">
                <a:latin typeface="Times New Roman"/>
                <a:cs typeface="Times New Roman"/>
              </a:rPr>
              <a:t> </a:t>
            </a:r>
            <a:r>
              <a:rPr sz="2050" spc="-25" dirty="0">
                <a:latin typeface="Times New Roman"/>
                <a:cs typeface="Times New Roman"/>
              </a:rPr>
              <a:t>6)</a:t>
            </a: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0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F</a:t>
            </a:r>
            <a:r>
              <a:rPr sz="2150" i="1" spc="2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1</a:t>
            </a:r>
            <a:r>
              <a:rPr sz="1950" spc="284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3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3</a:t>
            </a:r>
            <a:r>
              <a:rPr sz="1950" spc="367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3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m</a:t>
            </a:r>
            <a:r>
              <a:rPr sz="1950" baseline="-23504" dirty="0">
                <a:latin typeface="Times New Roman"/>
                <a:cs typeface="Times New Roman"/>
              </a:rPr>
              <a:t>4</a:t>
            </a:r>
            <a:r>
              <a:rPr sz="1950" spc="419" baseline="-2350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-130" dirty="0">
                <a:latin typeface="Times New Roman"/>
                <a:cs typeface="Times New Roman"/>
              </a:rPr>
              <a:t> </a:t>
            </a:r>
            <a:r>
              <a:rPr sz="2150" i="1" spc="-25" dirty="0">
                <a:latin typeface="Times New Roman"/>
                <a:cs typeface="Times New Roman"/>
              </a:rPr>
              <a:t>m</a:t>
            </a:r>
            <a:r>
              <a:rPr sz="1950" spc="-37" baseline="-23504" dirty="0">
                <a:latin typeface="Times New Roman"/>
                <a:cs typeface="Times New Roman"/>
              </a:rPr>
              <a:t>6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6506" y="4488343"/>
            <a:ext cx="13779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spc="-1205" dirty="0">
                <a:latin typeface="Lucida Sans Unicode"/>
                <a:cs typeface="Lucida Sans Unicode"/>
              </a:rPr>
              <a:t>→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21652" y="4736591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9525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130</a:t>
            </a:fld>
            <a:endParaRPr lang="en-IN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346" rIns="0" bIns="0" rtlCol="0">
            <a:spAutoFit/>
          </a:bodyPr>
          <a:lstStyle/>
          <a:p>
            <a:pPr marL="63055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8882" y="2570810"/>
            <a:ext cx="9155430" cy="3694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 algn="just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SzPct val="80357"/>
              <a:buFont typeface="Arial MT"/>
              <a:buChar char="•"/>
              <a:tabLst>
                <a:tab pos="38100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forms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“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like”</a:t>
            </a:r>
            <a:r>
              <a:rPr sz="28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forms,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except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all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appear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individual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product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(SOP)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sum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(POS)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terms.</a:t>
            </a:r>
            <a:endParaRPr sz="2800">
              <a:latin typeface="Times New Roman"/>
              <a:cs typeface="Times New Roman"/>
            </a:endParaRPr>
          </a:p>
          <a:p>
            <a:pPr marL="380365" indent="-342265" algn="just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357"/>
              <a:buFont typeface="Arial MT"/>
              <a:buChar char="•"/>
              <a:tabLst>
                <a:tab pos="380365" algn="l"/>
              </a:tabLst>
            </a:pP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endParaRPr sz="2800">
              <a:latin typeface="Times New Roman"/>
              <a:cs typeface="Times New Roman"/>
            </a:endParaRPr>
          </a:p>
          <a:p>
            <a:pPr marL="381000" algn="just">
              <a:lnSpc>
                <a:spcPct val="100000"/>
              </a:lnSpc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775" baseline="-2102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a’b’c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bc’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ac’</a:t>
            </a:r>
            <a:endParaRPr sz="2800">
              <a:latin typeface="Times New Roman"/>
              <a:cs typeface="Times New Roman"/>
            </a:endParaRPr>
          </a:p>
          <a:p>
            <a:pPr marL="3810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8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sum-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products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endParaRPr sz="2800">
              <a:latin typeface="Times New Roman"/>
              <a:cs typeface="Times New Roman"/>
            </a:endParaRPr>
          </a:p>
          <a:p>
            <a:pPr marL="381000" marR="3636010" indent="-342900" algn="just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357"/>
              <a:buFont typeface="Arial MT"/>
              <a:buChar char="•"/>
              <a:tabLst>
                <a:tab pos="38100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775" baseline="-2102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(a+b+c)•(b’+c’)•(a’+c’)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8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product-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of-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sums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131</a:t>
            </a:fld>
            <a:endParaRPr lang="en-IN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754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sz="3200" spc="-60" dirty="0"/>
              <a:t>Conversion</a:t>
            </a:r>
            <a:r>
              <a:rPr sz="3200" spc="-250" dirty="0"/>
              <a:t> </a:t>
            </a:r>
            <a:r>
              <a:rPr sz="3200" dirty="0"/>
              <a:t>of</a:t>
            </a:r>
            <a:r>
              <a:rPr sz="3200" spc="-215" dirty="0"/>
              <a:t> </a:t>
            </a:r>
            <a:r>
              <a:rPr sz="3200" spc="-140" dirty="0"/>
              <a:t>SOP</a:t>
            </a:r>
            <a:r>
              <a:rPr sz="3200" spc="-215" dirty="0"/>
              <a:t> </a:t>
            </a:r>
            <a:r>
              <a:rPr sz="3200" spc="-140" dirty="0"/>
              <a:t>from</a:t>
            </a:r>
            <a:r>
              <a:rPr sz="3200" spc="-210" dirty="0"/>
              <a:t> </a:t>
            </a:r>
            <a:r>
              <a:rPr sz="3200" spc="-30" dirty="0"/>
              <a:t>standard</a:t>
            </a:r>
            <a:r>
              <a:rPr sz="3200" spc="-240" dirty="0"/>
              <a:t> </a:t>
            </a:r>
            <a:r>
              <a:rPr sz="3200" dirty="0"/>
              <a:t>to</a:t>
            </a:r>
            <a:r>
              <a:rPr sz="3200" spc="-215" dirty="0"/>
              <a:t> </a:t>
            </a:r>
            <a:r>
              <a:rPr sz="3200" spc="85" dirty="0"/>
              <a:t>canonical</a:t>
            </a:r>
            <a:r>
              <a:rPr sz="3200" spc="-235" dirty="0"/>
              <a:t> </a:t>
            </a:r>
            <a:r>
              <a:rPr sz="3200" spc="-20" dirty="0"/>
              <a:t>form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01521" y="2424811"/>
            <a:ext cx="8883650" cy="369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3535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Expand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non-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canonical</a:t>
            </a:r>
            <a:r>
              <a:rPr sz="28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inserting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equivalent</a:t>
            </a:r>
            <a:r>
              <a:rPr sz="2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missing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x: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(x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x’)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Remove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duplicate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minterms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775" baseline="-2102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= a’b’c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bc’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ac’</a:t>
            </a:r>
            <a:endParaRPr sz="28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a’b’c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800" spc="-10" dirty="0">
                <a:solidFill>
                  <a:srgbClr val="B83C68"/>
                </a:solidFill>
                <a:latin typeface="Times New Roman"/>
                <a:cs typeface="Times New Roman"/>
              </a:rPr>
              <a:t>(a+a’)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bc’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B83C68"/>
                </a:solidFill>
                <a:latin typeface="Times New Roman"/>
                <a:cs typeface="Times New Roman"/>
              </a:rPr>
              <a:t>(b+b’)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c’</a:t>
            </a:r>
            <a:endParaRPr sz="28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a’b’c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B83C68"/>
                </a:solidFill>
                <a:latin typeface="Times New Roman"/>
                <a:cs typeface="Times New Roman"/>
              </a:rPr>
              <a:t>abc’</a:t>
            </a:r>
            <a:r>
              <a:rPr sz="2800" spc="-200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a’bc’</a:t>
            </a:r>
            <a:r>
              <a:rPr sz="2800" spc="-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B83C68"/>
                </a:solidFill>
                <a:latin typeface="Times New Roman"/>
                <a:cs typeface="Times New Roman"/>
              </a:rPr>
              <a:t>abc’</a:t>
            </a:r>
            <a:r>
              <a:rPr sz="2800" spc="-200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ab’c’</a:t>
            </a:r>
            <a:endParaRPr sz="28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a’b’c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abc’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a’bc’</a:t>
            </a:r>
            <a:r>
              <a:rPr sz="2800" spc="-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ab’c’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132</a:t>
            </a:fld>
            <a:endParaRPr lang="en-IN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5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/>
              <a:t>Conversion</a:t>
            </a:r>
            <a:r>
              <a:rPr sz="3200" spc="-250" dirty="0"/>
              <a:t> </a:t>
            </a:r>
            <a:r>
              <a:rPr sz="3200" dirty="0"/>
              <a:t>of</a:t>
            </a:r>
            <a:r>
              <a:rPr sz="3200" spc="-215" dirty="0"/>
              <a:t> </a:t>
            </a:r>
            <a:r>
              <a:rPr sz="3200" spc="-145" dirty="0"/>
              <a:t>POS</a:t>
            </a:r>
            <a:r>
              <a:rPr sz="3200" spc="-215" dirty="0"/>
              <a:t> </a:t>
            </a:r>
            <a:r>
              <a:rPr sz="3200" spc="-140" dirty="0"/>
              <a:t>from</a:t>
            </a:r>
            <a:r>
              <a:rPr sz="3200" spc="-220" dirty="0"/>
              <a:t> </a:t>
            </a:r>
            <a:r>
              <a:rPr sz="3200" spc="-30" dirty="0"/>
              <a:t>standard</a:t>
            </a:r>
            <a:r>
              <a:rPr sz="3200" spc="-240" dirty="0"/>
              <a:t> </a:t>
            </a:r>
            <a:r>
              <a:rPr sz="3200" dirty="0"/>
              <a:t>to</a:t>
            </a:r>
            <a:r>
              <a:rPr sz="3200" spc="-215" dirty="0"/>
              <a:t> </a:t>
            </a:r>
            <a:r>
              <a:rPr sz="3200" spc="85" dirty="0"/>
              <a:t>canonical</a:t>
            </a:r>
            <a:r>
              <a:rPr sz="3200" spc="-245" dirty="0"/>
              <a:t> </a:t>
            </a:r>
            <a:r>
              <a:rPr sz="3200" spc="-20" dirty="0"/>
              <a:t>form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5010" rIns="0" bIns="0" rtlCol="0">
            <a:spAutoFit/>
          </a:bodyPr>
          <a:lstStyle/>
          <a:p>
            <a:pPr marL="690245" marR="28448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/>
              <a:t>Expand</a:t>
            </a:r>
            <a:r>
              <a:rPr sz="2800" spc="-30" dirty="0"/>
              <a:t> </a:t>
            </a:r>
            <a:r>
              <a:rPr sz="2800" spc="-10" dirty="0"/>
              <a:t>non-</a:t>
            </a:r>
            <a:r>
              <a:rPr sz="2800" dirty="0"/>
              <a:t>canonical</a:t>
            </a:r>
            <a:r>
              <a:rPr sz="2800" spc="-70" dirty="0"/>
              <a:t> </a:t>
            </a:r>
            <a:r>
              <a:rPr sz="2800" dirty="0"/>
              <a:t>terms</a:t>
            </a:r>
            <a:r>
              <a:rPr sz="2800" spc="-30" dirty="0"/>
              <a:t> </a:t>
            </a:r>
            <a:r>
              <a:rPr sz="2800" dirty="0"/>
              <a:t>by</a:t>
            </a:r>
            <a:r>
              <a:rPr sz="2800" spc="-40" dirty="0"/>
              <a:t> </a:t>
            </a:r>
            <a:r>
              <a:rPr sz="2800" dirty="0"/>
              <a:t>adding</a:t>
            </a:r>
            <a:r>
              <a:rPr sz="2800" spc="-60" dirty="0"/>
              <a:t> </a:t>
            </a:r>
            <a:r>
              <a:rPr sz="2800" dirty="0"/>
              <a:t>0</a:t>
            </a:r>
            <a:r>
              <a:rPr sz="2800" spc="-50" dirty="0"/>
              <a:t> </a:t>
            </a:r>
            <a:r>
              <a:rPr sz="2800" dirty="0"/>
              <a:t>in</a:t>
            </a:r>
            <a:r>
              <a:rPr sz="2800" spc="-35" dirty="0"/>
              <a:t> </a:t>
            </a:r>
            <a:r>
              <a:rPr sz="2800" dirty="0"/>
              <a:t>terms</a:t>
            </a:r>
            <a:r>
              <a:rPr sz="2800" spc="-30" dirty="0"/>
              <a:t> </a:t>
            </a:r>
            <a:r>
              <a:rPr sz="2800" dirty="0"/>
              <a:t>of</a:t>
            </a:r>
            <a:r>
              <a:rPr sz="2800" spc="-35" dirty="0"/>
              <a:t> </a:t>
            </a:r>
            <a:r>
              <a:rPr sz="2800" spc="-10" dirty="0"/>
              <a:t>missing </a:t>
            </a:r>
            <a:r>
              <a:rPr sz="2800" dirty="0"/>
              <a:t>variables</a:t>
            </a:r>
            <a:r>
              <a:rPr sz="2800" spc="-60" dirty="0"/>
              <a:t> </a:t>
            </a:r>
            <a:r>
              <a:rPr sz="2800" dirty="0"/>
              <a:t>(</a:t>
            </a:r>
            <a:r>
              <a:rPr sz="2800" i="1" dirty="0">
                <a:latin typeface="Times New Roman"/>
                <a:cs typeface="Times New Roman"/>
              </a:rPr>
              <a:t>e.g.</a:t>
            </a:r>
            <a:r>
              <a:rPr sz="2800" dirty="0"/>
              <a:t>,</a:t>
            </a:r>
            <a:r>
              <a:rPr sz="2800" spc="-30" dirty="0"/>
              <a:t> </a:t>
            </a:r>
            <a:r>
              <a:rPr sz="2800" spc="-20" dirty="0"/>
              <a:t>xx’</a:t>
            </a:r>
            <a:r>
              <a:rPr sz="2800" spc="-195" dirty="0"/>
              <a:t> </a:t>
            </a:r>
            <a:r>
              <a:rPr sz="2800" dirty="0"/>
              <a:t>=</a:t>
            </a:r>
            <a:r>
              <a:rPr sz="2800" spc="-45" dirty="0"/>
              <a:t> </a:t>
            </a:r>
            <a:r>
              <a:rPr sz="2800" dirty="0"/>
              <a:t>0)</a:t>
            </a:r>
            <a:r>
              <a:rPr sz="2800" spc="-20" dirty="0"/>
              <a:t> </a:t>
            </a:r>
            <a:r>
              <a:rPr sz="2800" dirty="0"/>
              <a:t>and</a:t>
            </a:r>
            <a:r>
              <a:rPr sz="2800" spc="-20" dirty="0"/>
              <a:t> </a:t>
            </a:r>
            <a:r>
              <a:rPr sz="2800" dirty="0"/>
              <a:t>using</a:t>
            </a:r>
            <a:r>
              <a:rPr sz="2800" spc="-35" dirty="0"/>
              <a:t> </a:t>
            </a:r>
            <a:r>
              <a:rPr sz="2800" dirty="0"/>
              <a:t>the</a:t>
            </a:r>
            <a:r>
              <a:rPr sz="2800" spc="-50" dirty="0"/>
              <a:t> </a:t>
            </a:r>
            <a:r>
              <a:rPr sz="2800" dirty="0"/>
              <a:t>distributive</a:t>
            </a:r>
            <a:r>
              <a:rPr sz="2800" spc="-75" dirty="0"/>
              <a:t> </a:t>
            </a:r>
            <a:r>
              <a:rPr sz="2800" spc="-25" dirty="0"/>
              <a:t>law</a:t>
            </a:r>
            <a:endParaRPr sz="28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/>
              <a:t>Remove</a:t>
            </a:r>
            <a:r>
              <a:rPr sz="2800" spc="-35" dirty="0"/>
              <a:t> </a:t>
            </a:r>
            <a:r>
              <a:rPr sz="2800" dirty="0"/>
              <a:t>duplicate</a:t>
            </a:r>
            <a:r>
              <a:rPr sz="2800" spc="-45" dirty="0"/>
              <a:t> </a:t>
            </a:r>
            <a:r>
              <a:rPr sz="2800" spc="-10" dirty="0"/>
              <a:t>maxterms</a:t>
            </a:r>
            <a:endParaRPr sz="2800">
              <a:latin typeface="Lucida Sans Unicode"/>
              <a:cs typeface="Lucida Sans Unicode"/>
            </a:endParaRPr>
          </a:p>
          <a:p>
            <a:pPr marL="347345">
              <a:lnSpc>
                <a:spcPct val="100000"/>
              </a:lnSpc>
              <a:spcBef>
                <a:spcPts val="994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/>
              <a:t>f</a:t>
            </a:r>
            <a:r>
              <a:rPr sz="2775" baseline="-21021" dirty="0"/>
              <a:t>1</a:t>
            </a:r>
            <a:r>
              <a:rPr sz="2800" dirty="0"/>
              <a:t>(a,b,c)</a:t>
            </a:r>
            <a:r>
              <a:rPr sz="2800" spc="5" dirty="0"/>
              <a:t> </a:t>
            </a:r>
            <a:r>
              <a:rPr sz="2800" dirty="0"/>
              <a:t>=</a:t>
            </a:r>
            <a:r>
              <a:rPr sz="2800" spc="-10" dirty="0"/>
              <a:t> (a+b+c)•(b’+c’)•(a’+c’)</a:t>
            </a:r>
            <a:endParaRPr sz="2800">
              <a:latin typeface="Lucida Sans Unicode"/>
              <a:cs typeface="Lucida Sans Unicode"/>
            </a:endParaRPr>
          </a:p>
          <a:p>
            <a:pPr marL="1973580">
              <a:lnSpc>
                <a:spcPct val="100000"/>
              </a:lnSpc>
            </a:pPr>
            <a:r>
              <a:rPr sz="2800" dirty="0"/>
              <a:t>=</a:t>
            </a:r>
            <a:r>
              <a:rPr sz="2800" spc="-15" dirty="0"/>
              <a:t> </a:t>
            </a:r>
            <a:r>
              <a:rPr sz="2800" spc="-10" dirty="0"/>
              <a:t>(a+b+c)•(</a:t>
            </a:r>
            <a:r>
              <a:rPr sz="2800" spc="-10" dirty="0">
                <a:solidFill>
                  <a:srgbClr val="AC66BA"/>
                </a:solidFill>
              </a:rPr>
              <a:t>aa’</a:t>
            </a:r>
            <a:r>
              <a:rPr sz="2800" spc="-10" dirty="0"/>
              <a:t>+b’+c’)•(a’+</a:t>
            </a:r>
            <a:r>
              <a:rPr sz="2800" spc="-10" dirty="0">
                <a:solidFill>
                  <a:srgbClr val="AC66BA"/>
                </a:solidFill>
              </a:rPr>
              <a:t>bb’</a:t>
            </a:r>
            <a:r>
              <a:rPr sz="2800" spc="-10" dirty="0"/>
              <a:t>+c’)</a:t>
            </a:r>
            <a:endParaRPr sz="2800"/>
          </a:p>
          <a:p>
            <a:pPr marL="1973580">
              <a:lnSpc>
                <a:spcPct val="100000"/>
              </a:lnSpc>
            </a:pPr>
            <a:r>
              <a:rPr sz="2800" dirty="0"/>
              <a:t>=</a:t>
            </a:r>
            <a:r>
              <a:rPr sz="2800" spc="-15" dirty="0"/>
              <a:t> </a:t>
            </a:r>
            <a:r>
              <a:rPr sz="2800" spc="-10" dirty="0"/>
              <a:t>(a+b+c)•(a+b’+c’)•</a:t>
            </a:r>
            <a:r>
              <a:rPr sz="2800" spc="-10" dirty="0">
                <a:solidFill>
                  <a:srgbClr val="B83C68"/>
                </a:solidFill>
              </a:rPr>
              <a:t>(a’+b’+c’)</a:t>
            </a:r>
            <a:r>
              <a:rPr sz="2800" spc="-10" dirty="0"/>
              <a:t>•(a’+b+c’)•</a:t>
            </a:r>
            <a:r>
              <a:rPr sz="2800" spc="-10" dirty="0">
                <a:solidFill>
                  <a:srgbClr val="B83C68"/>
                </a:solidFill>
              </a:rPr>
              <a:t>(a’+b’+c’)</a:t>
            </a:r>
            <a:endParaRPr sz="2800"/>
          </a:p>
          <a:p>
            <a:pPr marL="1973580">
              <a:lnSpc>
                <a:spcPct val="100000"/>
              </a:lnSpc>
              <a:spcBef>
                <a:spcPts val="5"/>
              </a:spcBef>
            </a:pPr>
            <a:r>
              <a:rPr sz="2800" dirty="0"/>
              <a:t>=</a:t>
            </a:r>
            <a:r>
              <a:rPr sz="2800" spc="-5" dirty="0"/>
              <a:t> </a:t>
            </a:r>
            <a:r>
              <a:rPr sz="2800" spc="-10" dirty="0"/>
              <a:t>(a+b+c)•(a+b’+c’)•(a’+b’+c’)•(a’+b+c’)</a:t>
            </a:r>
            <a:endParaRPr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133</a:t>
            </a:fld>
            <a:endParaRPr lang="en-IN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2229" y="3300476"/>
            <a:ext cx="4416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Minimization</a:t>
            </a:r>
            <a:r>
              <a:rPr sz="3200" b="1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Techniques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134</a:t>
            </a:fld>
            <a:endParaRPr lang="en-IN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667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3177" y="2314842"/>
            <a:ext cx="5483860" cy="41319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Introduction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Karnaugh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(K-</a:t>
            </a:r>
            <a:r>
              <a:rPr sz="2400" spc="-20" dirty="0">
                <a:latin typeface="Times New Roman"/>
                <a:cs typeface="Times New Roman"/>
              </a:rPr>
              <a:t>Map)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Simplification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K-</a:t>
            </a:r>
            <a:r>
              <a:rPr sz="2400" dirty="0">
                <a:latin typeface="Times New Roman"/>
                <a:cs typeface="Times New Roman"/>
              </a:rPr>
              <a:t>Map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Simplification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Two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K-</a:t>
            </a:r>
            <a:r>
              <a:rPr sz="2400" dirty="0">
                <a:latin typeface="Times New Roman"/>
                <a:cs typeface="Times New Roman"/>
              </a:rPr>
              <a:t>Map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Simplification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K-</a:t>
            </a:r>
            <a:r>
              <a:rPr sz="2400" dirty="0">
                <a:latin typeface="Times New Roman"/>
                <a:cs typeface="Times New Roman"/>
              </a:rPr>
              <a:t>Map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Simplification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Four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Don’t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Redundancy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Design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Combinational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Circuits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135</a:t>
            </a:fld>
            <a:endParaRPr lang="en-IN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085594" y="2490977"/>
              <a:ext cx="4632960" cy="817244"/>
            </a:xfrm>
            <a:custGeom>
              <a:avLst/>
              <a:gdLst/>
              <a:ahLst/>
              <a:cxnLst/>
              <a:rect l="l" t="t" r="r" b="b"/>
              <a:pathLst>
                <a:path w="4632959" h="817245">
                  <a:moveTo>
                    <a:pt x="0" y="407670"/>
                  </a:moveTo>
                  <a:lnTo>
                    <a:pt x="9872" y="346496"/>
                  </a:lnTo>
                  <a:lnTo>
                    <a:pt x="38453" y="288462"/>
                  </a:lnTo>
                  <a:lnTo>
                    <a:pt x="84192" y="234345"/>
                  </a:lnTo>
                  <a:lnTo>
                    <a:pt x="113010" y="208998"/>
                  </a:lnTo>
                  <a:lnTo>
                    <a:pt x="145535" y="184922"/>
                  </a:lnTo>
                  <a:lnTo>
                    <a:pt x="181574" y="162213"/>
                  </a:lnTo>
                  <a:lnTo>
                    <a:pt x="220932" y="140969"/>
                  </a:lnTo>
                  <a:lnTo>
                    <a:pt x="263415" y="121288"/>
                  </a:lnTo>
                  <a:lnTo>
                    <a:pt x="308829" y="103266"/>
                  </a:lnTo>
                  <a:lnTo>
                    <a:pt x="356980" y="87000"/>
                  </a:lnTo>
                  <a:lnTo>
                    <a:pt x="407674" y="72588"/>
                  </a:lnTo>
                  <a:lnTo>
                    <a:pt x="460718" y="60126"/>
                  </a:lnTo>
                  <a:lnTo>
                    <a:pt x="515916" y="49712"/>
                  </a:lnTo>
                  <a:lnTo>
                    <a:pt x="573076" y="41444"/>
                  </a:lnTo>
                  <a:lnTo>
                    <a:pt x="632002" y="35417"/>
                  </a:lnTo>
                  <a:lnTo>
                    <a:pt x="692501" y="31730"/>
                  </a:lnTo>
                  <a:lnTo>
                    <a:pt x="754380" y="30480"/>
                  </a:lnTo>
                  <a:lnTo>
                    <a:pt x="816258" y="31730"/>
                  </a:lnTo>
                  <a:lnTo>
                    <a:pt x="876757" y="35417"/>
                  </a:lnTo>
                  <a:lnTo>
                    <a:pt x="935683" y="41444"/>
                  </a:lnTo>
                  <a:lnTo>
                    <a:pt x="992843" y="49712"/>
                  </a:lnTo>
                  <a:lnTo>
                    <a:pt x="1048041" y="60126"/>
                  </a:lnTo>
                  <a:lnTo>
                    <a:pt x="1101085" y="72588"/>
                  </a:lnTo>
                  <a:lnTo>
                    <a:pt x="1151779" y="87000"/>
                  </a:lnTo>
                  <a:lnTo>
                    <a:pt x="1199930" y="103266"/>
                  </a:lnTo>
                  <a:lnTo>
                    <a:pt x="1245344" y="121288"/>
                  </a:lnTo>
                  <a:lnTo>
                    <a:pt x="1287827" y="140970"/>
                  </a:lnTo>
                  <a:lnTo>
                    <a:pt x="1327185" y="162213"/>
                  </a:lnTo>
                  <a:lnTo>
                    <a:pt x="1363224" y="184922"/>
                  </a:lnTo>
                  <a:lnTo>
                    <a:pt x="1395749" y="208998"/>
                  </a:lnTo>
                  <a:lnTo>
                    <a:pt x="1424567" y="234345"/>
                  </a:lnTo>
                  <a:lnTo>
                    <a:pt x="1470306" y="288462"/>
                  </a:lnTo>
                  <a:lnTo>
                    <a:pt x="1498887" y="346496"/>
                  </a:lnTo>
                  <a:lnTo>
                    <a:pt x="1508759" y="407670"/>
                  </a:lnTo>
                  <a:lnTo>
                    <a:pt x="1506259" y="438600"/>
                  </a:lnTo>
                  <a:lnTo>
                    <a:pt x="1486838" y="498301"/>
                  </a:lnTo>
                  <a:lnTo>
                    <a:pt x="1449484" y="554474"/>
                  </a:lnTo>
                  <a:lnTo>
                    <a:pt x="1395749" y="606341"/>
                  </a:lnTo>
                  <a:lnTo>
                    <a:pt x="1363224" y="630417"/>
                  </a:lnTo>
                  <a:lnTo>
                    <a:pt x="1327185" y="653126"/>
                  </a:lnTo>
                  <a:lnTo>
                    <a:pt x="1287827" y="674370"/>
                  </a:lnTo>
                  <a:lnTo>
                    <a:pt x="1245344" y="694051"/>
                  </a:lnTo>
                  <a:lnTo>
                    <a:pt x="1199930" y="712073"/>
                  </a:lnTo>
                  <a:lnTo>
                    <a:pt x="1151779" y="728339"/>
                  </a:lnTo>
                  <a:lnTo>
                    <a:pt x="1101085" y="742751"/>
                  </a:lnTo>
                  <a:lnTo>
                    <a:pt x="1048041" y="755213"/>
                  </a:lnTo>
                  <a:lnTo>
                    <a:pt x="992843" y="765627"/>
                  </a:lnTo>
                  <a:lnTo>
                    <a:pt x="935683" y="773895"/>
                  </a:lnTo>
                  <a:lnTo>
                    <a:pt x="876757" y="779922"/>
                  </a:lnTo>
                  <a:lnTo>
                    <a:pt x="816258" y="783609"/>
                  </a:lnTo>
                  <a:lnTo>
                    <a:pt x="754380" y="784860"/>
                  </a:lnTo>
                  <a:lnTo>
                    <a:pt x="692501" y="783609"/>
                  </a:lnTo>
                  <a:lnTo>
                    <a:pt x="632002" y="779922"/>
                  </a:lnTo>
                  <a:lnTo>
                    <a:pt x="573076" y="773895"/>
                  </a:lnTo>
                  <a:lnTo>
                    <a:pt x="515916" y="765627"/>
                  </a:lnTo>
                  <a:lnTo>
                    <a:pt x="460718" y="755213"/>
                  </a:lnTo>
                  <a:lnTo>
                    <a:pt x="407674" y="742751"/>
                  </a:lnTo>
                  <a:lnTo>
                    <a:pt x="356980" y="728339"/>
                  </a:lnTo>
                  <a:lnTo>
                    <a:pt x="308829" y="712073"/>
                  </a:lnTo>
                  <a:lnTo>
                    <a:pt x="263415" y="694051"/>
                  </a:lnTo>
                  <a:lnTo>
                    <a:pt x="220932" y="674369"/>
                  </a:lnTo>
                  <a:lnTo>
                    <a:pt x="181574" y="653126"/>
                  </a:lnTo>
                  <a:lnTo>
                    <a:pt x="145535" y="630417"/>
                  </a:lnTo>
                  <a:lnTo>
                    <a:pt x="113010" y="606341"/>
                  </a:lnTo>
                  <a:lnTo>
                    <a:pt x="84192" y="580994"/>
                  </a:lnTo>
                  <a:lnTo>
                    <a:pt x="38453" y="526877"/>
                  </a:lnTo>
                  <a:lnTo>
                    <a:pt x="9872" y="468843"/>
                  </a:lnTo>
                  <a:lnTo>
                    <a:pt x="0" y="407670"/>
                  </a:lnTo>
                  <a:close/>
                </a:path>
                <a:path w="4632959" h="817245">
                  <a:moveTo>
                    <a:pt x="3087623" y="408432"/>
                  </a:moveTo>
                  <a:lnTo>
                    <a:pt x="3096808" y="345270"/>
                  </a:lnTo>
                  <a:lnTo>
                    <a:pt x="3123445" y="285158"/>
                  </a:lnTo>
                  <a:lnTo>
                    <a:pt x="3166161" y="228822"/>
                  </a:lnTo>
                  <a:lnTo>
                    <a:pt x="3223580" y="176988"/>
                  </a:lnTo>
                  <a:lnTo>
                    <a:pt x="3257374" y="152986"/>
                  </a:lnTo>
                  <a:lnTo>
                    <a:pt x="3294329" y="130383"/>
                  </a:lnTo>
                  <a:lnTo>
                    <a:pt x="3334272" y="109268"/>
                  </a:lnTo>
                  <a:lnTo>
                    <a:pt x="3377032" y="89733"/>
                  </a:lnTo>
                  <a:lnTo>
                    <a:pt x="3422438" y="71869"/>
                  </a:lnTo>
                  <a:lnTo>
                    <a:pt x="3470317" y="55767"/>
                  </a:lnTo>
                  <a:lnTo>
                    <a:pt x="3520497" y="41516"/>
                  </a:lnTo>
                  <a:lnTo>
                    <a:pt x="3572807" y="29209"/>
                  </a:lnTo>
                  <a:lnTo>
                    <a:pt x="3627076" y="18936"/>
                  </a:lnTo>
                  <a:lnTo>
                    <a:pt x="3683130" y="10787"/>
                  </a:lnTo>
                  <a:lnTo>
                    <a:pt x="3740798" y="4855"/>
                  </a:lnTo>
                  <a:lnTo>
                    <a:pt x="3799910" y="1228"/>
                  </a:lnTo>
                  <a:lnTo>
                    <a:pt x="3860292" y="0"/>
                  </a:lnTo>
                  <a:lnTo>
                    <a:pt x="3920673" y="1228"/>
                  </a:lnTo>
                  <a:lnTo>
                    <a:pt x="3979785" y="4855"/>
                  </a:lnTo>
                  <a:lnTo>
                    <a:pt x="4037453" y="10787"/>
                  </a:lnTo>
                  <a:lnTo>
                    <a:pt x="4093507" y="18936"/>
                  </a:lnTo>
                  <a:lnTo>
                    <a:pt x="4147776" y="29209"/>
                  </a:lnTo>
                  <a:lnTo>
                    <a:pt x="4200086" y="41516"/>
                  </a:lnTo>
                  <a:lnTo>
                    <a:pt x="4250266" y="55767"/>
                  </a:lnTo>
                  <a:lnTo>
                    <a:pt x="4298145" y="71869"/>
                  </a:lnTo>
                  <a:lnTo>
                    <a:pt x="4343551" y="89733"/>
                  </a:lnTo>
                  <a:lnTo>
                    <a:pt x="4386311" y="109268"/>
                  </a:lnTo>
                  <a:lnTo>
                    <a:pt x="4426254" y="130383"/>
                  </a:lnTo>
                  <a:lnTo>
                    <a:pt x="4463209" y="152986"/>
                  </a:lnTo>
                  <a:lnTo>
                    <a:pt x="4497003" y="176988"/>
                  </a:lnTo>
                  <a:lnTo>
                    <a:pt x="4527465" y="202296"/>
                  </a:lnTo>
                  <a:lnTo>
                    <a:pt x="4577704" y="256473"/>
                  </a:lnTo>
                  <a:lnTo>
                    <a:pt x="4612552" y="314788"/>
                  </a:lnTo>
                  <a:lnTo>
                    <a:pt x="4630635" y="376515"/>
                  </a:lnTo>
                  <a:lnTo>
                    <a:pt x="4632959" y="408432"/>
                  </a:lnTo>
                  <a:lnTo>
                    <a:pt x="4630635" y="440348"/>
                  </a:lnTo>
                  <a:lnTo>
                    <a:pt x="4612552" y="502075"/>
                  </a:lnTo>
                  <a:lnTo>
                    <a:pt x="4577704" y="560390"/>
                  </a:lnTo>
                  <a:lnTo>
                    <a:pt x="4527465" y="614567"/>
                  </a:lnTo>
                  <a:lnTo>
                    <a:pt x="4497003" y="639875"/>
                  </a:lnTo>
                  <a:lnTo>
                    <a:pt x="4463209" y="663877"/>
                  </a:lnTo>
                  <a:lnTo>
                    <a:pt x="4426254" y="686480"/>
                  </a:lnTo>
                  <a:lnTo>
                    <a:pt x="4386311" y="707595"/>
                  </a:lnTo>
                  <a:lnTo>
                    <a:pt x="4343551" y="727130"/>
                  </a:lnTo>
                  <a:lnTo>
                    <a:pt x="4298145" y="744994"/>
                  </a:lnTo>
                  <a:lnTo>
                    <a:pt x="4250266" y="761096"/>
                  </a:lnTo>
                  <a:lnTo>
                    <a:pt x="4200086" y="775347"/>
                  </a:lnTo>
                  <a:lnTo>
                    <a:pt x="4147776" y="787654"/>
                  </a:lnTo>
                  <a:lnTo>
                    <a:pt x="4093507" y="797927"/>
                  </a:lnTo>
                  <a:lnTo>
                    <a:pt x="4037453" y="806076"/>
                  </a:lnTo>
                  <a:lnTo>
                    <a:pt x="3979785" y="812008"/>
                  </a:lnTo>
                  <a:lnTo>
                    <a:pt x="3920673" y="815635"/>
                  </a:lnTo>
                  <a:lnTo>
                    <a:pt x="3860292" y="816863"/>
                  </a:lnTo>
                  <a:lnTo>
                    <a:pt x="3799910" y="815635"/>
                  </a:lnTo>
                  <a:lnTo>
                    <a:pt x="3740798" y="812008"/>
                  </a:lnTo>
                  <a:lnTo>
                    <a:pt x="3683130" y="806076"/>
                  </a:lnTo>
                  <a:lnTo>
                    <a:pt x="3627076" y="797927"/>
                  </a:lnTo>
                  <a:lnTo>
                    <a:pt x="3572807" y="787654"/>
                  </a:lnTo>
                  <a:lnTo>
                    <a:pt x="3520497" y="775347"/>
                  </a:lnTo>
                  <a:lnTo>
                    <a:pt x="3470317" y="761096"/>
                  </a:lnTo>
                  <a:lnTo>
                    <a:pt x="3422438" y="744994"/>
                  </a:lnTo>
                  <a:lnTo>
                    <a:pt x="3377032" y="727130"/>
                  </a:lnTo>
                  <a:lnTo>
                    <a:pt x="3334272" y="707595"/>
                  </a:lnTo>
                  <a:lnTo>
                    <a:pt x="3294329" y="686480"/>
                  </a:lnTo>
                  <a:lnTo>
                    <a:pt x="3257374" y="663877"/>
                  </a:lnTo>
                  <a:lnTo>
                    <a:pt x="3223580" y="639875"/>
                  </a:lnTo>
                  <a:lnTo>
                    <a:pt x="3193118" y="614567"/>
                  </a:lnTo>
                  <a:lnTo>
                    <a:pt x="3142879" y="560390"/>
                  </a:lnTo>
                  <a:lnTo>
                    <a:pt x="3108031" y="502075"/>
                  </a:lnTo>
                  <a:lnTo>
                    <a:pt x="3089948" y="440348"/>
                  </a:lnTo>
                  <a:lnTo>
                    <a:pt x="3087623" y="40843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02202" y="2899410"/>
              <a:ext cx="996950" cy="76200"/>
            </a:xfrm>
            <a:custGeom>
              <a:avLst/>
              <a:gdLst/>
              <a:ahLst/>
              <a:cxnLst/>
              <a:rect l="l" t="t" r="r" b="b"/>
              <a:pathLst>
                <a:path w="996950" h="76200">
                  <a:moveTo>
                    <a:pt x="920496" y="0"/>
                  </a:moveTo>
                  <a:lnTo>
                    <a:pt x="920496" y="76200"/>
                  </a:lnTo>
                  <a:lnTo>
                    <a:pt x="971296" y="50800"/>
                  </a:lnTo>
                  <a:lnTo>
                    <a:pt x="933196" y="50800"/>
                  </a:lnTo>
                  <a:lnTo>
                    <a:pt x="933196" y="25400"/>
                  </a:lnTo>
                  <a:lnTo>
                    <a:pt x="971296" y="25400"/>
                  </a:lnTo>
                  <a:lnTo>
                    <a:pt x="920496" y="0"/>
                  </a:lnTo>
                  <a:close/>
                </a:path>
                <a:path w="996950" h="76200">
                  <a:moveTo>
                    <a:pt x="920496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920496" y="50800"/>
                  </a:lnTo>
                  <a:lnTo>
                    <a:pt x="920496" y="25400"/>
                  </a:lnTo>
                  <a:close/>
                </a:path>
                <a:path w="996950" h="76200">
                  <a:moveTo>
                    <a:pt x="971296" y="25400"/>
                  </a:moveTo>
                  <a:lnTo>
                    <a:pt x="933196" y="25400"/>
                  </a:lnTo>
                  <a:lnTo>
                    <a:pt x="933196" y="50800"/>
                  </a:lnTo>
                  <a:lnTo>
                    <a:pt x="971296" y="50800"/>
                  </a:lnTo>
                  <a:lnTo>
                    <a:pt x="996696" y="38100"/>
                  </a:lnTo>
                  <a:lnTo>
                    <a:pt x="971296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8400" y="1008126"/>
            <a:ext cx="2713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Introduction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4767" y="3999941"/>
            <a:ext cx="927163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Simplification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Boolean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Times New Roman"/>
              <a:cs typeface="Times New Roman"/>
            </a:endParaRPr>
          </a:p>
          <a:p>
            <a:pPr marL="799465" indent="-177165">
              <a:lnSpc>
                <a:spcPct val="100000"/>
              </a:lnSpc>
              <a:buChar char="-"/>
              <a:tabLst>
                <a:tab pos="799465" algn="l"/>
              </a:tabLst>
            </a:pPr>
            <a:r>
              <a:rPr sz="2400" dirty="0">
                <a:latin typeface="Times New Roman"/>
                <a:cs typeface="Times New Roman"/>
              </a:rPr>
              <a:t>Finding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equivalent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least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expensive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implement</a:t>
            </a:r>
            <a:endParaRPr sz="2400">
              <a:latin typeface="Times New Roman"/>
              <a:cs typeface="Times New Roman"/>
            </a:endParaRPr>
          </a:p>
          <a:p>
            <a:pPr marL="799465" marR="120014" indent="-177165">
              <a:lnSpc>
                <a:spcPct val="100000"/>
              </a:lnSpc>
              <a:buChar char="-"/>
              <a:tabLst>
                <a:tab pos="927100" algn="l"/>
                <a:tab pos="1536700" algn="l"/>
              </a:tabLst>
            </a:pP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simple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possible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obtain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simple expression</a:t>
            </a:r>
            <a:r>
              <a:rPr sz="2400" spc="-25" dirty="0">
                <a:latin typeface="Times New Roman"/>
                <a:cs typeface="Times New Roman"/>
              </a:rPr>
              <a:t> for 	low</a:t>
            </a:r>
            <a:r>
              <a:rPr sz="2400" dirty="0">
                <a:latin typeface="Times New Roman"/>
                <a:cs typeface="Times New Roman"/>
              </a:rPr>
              <a:t>	cost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implementation</a:t>
            </a:r>
            <a:endParaRPr sz="2400">
              <a:latin typeface="Times New Roman"/>
              <a:cs typeface="Times New Roman"/>
            </a:endParaRPr>
          </a:p>
          <a:p>
            <a:pPr marL="799465" indent="-177165">
              <a:lnSpc>
                <a:spcPct val="100000"/>
              </a:lnSpc>
              <a:buChar char="-"/>
              <a:tabLst>
                <a:tab pos="799465" algn="l"/>
              </a:tabLst>
            </a:pPr>
            <a:r>
              <a:rPr sz="2400" dirty="0">
                <a:latin typeface="Times New Roman"/>
                <a:cs typeface="Times New Roman"/>
              </a:rPr>
              <a:t>But,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complex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functions,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difficult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implementation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0685" y="2598801"/>
            <a:ext cx="79819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marR="17780" indent="42545" algn="r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Tahoma"/>
                <a:cs typeface="Tahoma"/>
              </a:rPr>
              <a:t>Truth </a:t>
            </a:r>
            <a:r>
              <a:rPr sz="1800" b="1" spc="-55" dirty="0">
                <a:latin typeface="Tahoma"/>
                <a:cs typeface="Tahoma"/>
              </a:rPr>
              <a:t>Table</a:t>
            </a:r>
            <a:endParaRPr sz="18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1814"/>
              </a:spcBef>
            </a:pPr>
            <a:r>
              <a:rPr sz="1800" b="1" spc="-45" dirty="0">
                <a:latin typeface="Tahoma"/>
                <a:cs typeface="Tahoma"/>
              </a:rPr>
              <a:t>Unique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7933" y="2578353"/>
            <a:ext cx="352869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2630" marR="1859914" indent="120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ahoma"/>
                <a:cs typeface="Tahoma"/>
              </a:rPr>
              <a:t>Boolean </a:t>
            </a:r>
            <a:r>
              <a:rPr sz="1800" b="1" spc="-70" dirty="0">
                <a:latin typeface="Tahoma"/>
                <a:cs typeface="Tahoma"/>
              </a:rPr>
              <a:t>Function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1800" b="1" dirty="0">
                <a:latin typeface="Tahoma"/>
                <a:cs typeface="Tahoma"/>
              </a:rPr>
              <a:t>Many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different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expressions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exist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136</a:t>
            </a:fld>
            <a:endParaRPr lang="en-IN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4838" y="4078985"/>
            <a:ext cx="5878195" cy="1971039"/>
          </a:xfrm>
          <a:custGeom>
            <a:avLst/>
            <a:gdLst/>
            <a:ahLst/>
            <a:cxnLst/>
            <a:rect l="l" t="t" r="r" b="b"/>
            <a:pathLst>
              <a:path w="5878195" h="1971039">
                <a:moveTo>
                  <a:pt x="44195" y="405383"/>
                </a:moveTo>
                <a:lnTo>
                  <a:pt x="54601" y="336250"/>
                </a:lnTo>
                <a:lnTo>
                  <a:pt x="84669" y="270910"/>
                </a:lnTo>
                <a:lnTo>
                  <a:pt x="132673" y="210336"/>
                </a:lnTo>
                <a:lnTo>
                  <a:pt x="162862" y="182141"/>
                </a:lnTo>
                <a:lnTo>
                  <a:pt x="196888" y="155502"/>
                </a:lnTo>
                <a:lnTo>
                  <a:pt x="234536" y="130542"/>
                </a:lnTo>
                <a:lnTo>
                  <a:pt x="275590" y="107381"/>
                </a:lnTo>
                <a:lnTo>
                  <a:pt x="319834" y="86142"/>
                </a:lnTo>
                <a:lnTo>
                  <a:pt x="367052" y="66946"/>
                </a:lnTo>
                <a:lnTo>
                  <a:pt x="417030" y="49914"/>
                </a:lnTo>
                <a:lnTo>
                  <a:pt x="469551" y="35169"/>
                </a:lnTo>
                <a:lnTo>
                  <a:pt x="524400" y="22833"/>
                </a:lnTo>
                <a:lnTo>
                  <a:pt x="581362" y="13026"/>
                </a:lnTo>
                <a:lnTo>
                  <a:pt x="640219" y="5870"/>
                </a:lnTo>
                <a:lnTo>
                  <a:pt x="700758" y="1487"/>
                </a:lnTo>
                <a:lnTo>
                  <a:pt x="762762" y="0"/>
                </a:lnTo>
                <a:lnTo>
                  <a:pt x="824765" y="1487"/>
                </a:lnTo>
                <a:lnTo>
                  <a:pt x="885304" y="5870"/>
                </a:lnTo>
                <a:lnTo>
                  <a:pt x="944161" y="13026"/>
                </a:lnTo>
                <a:lnTo>
                  <a:pt x="1001123" y="22833"/>
                </a:lnTo>
                <a:lnTo>
                  <a:pt x="1055972" y="35169"/>
                </a:lnTo>
                <a:lnTo>
                  <a:pt x="1108493" y="49914"/>
                </a:lnTo>
                <a:lnTo>
                  <a:pt x="1158471" y="66946"/>
                </a:lnTo>
                <a:lnTo>
                  <a:pt x="1205689" y="86142"/>
                </a:lnTo>
                <a:lnTo>
                  <a:pt x="1249933" y="107381"/>
                </a:lnTo>
                <a:lnTo>
                  <a:pt x="1290987" y="130542"/>
                </a:lnTo>
                <a:lnTo>
                  <a:pt x="1328635" y="155502"/>
                </a:lnTo>
                <a:lnTo>
                  <a:pt x="1362661" y="182141"/>
                </a:lnTo>
                <a:lnTo>
                  <a:pt x="1392850" y="210336"/>
                </a:lnTo>
                <a:lnTo>
                  <a:pt x="1418987" y="239967"/>
                </a:lnTo>
                <a:lnTo>
                  <a:pt x="1458238" y="303045"/>
                </a:lnTo>
                <a:lnTo>
                  <a:pt x="1478690" y="370403"/>
                </a:lnTo>
                <a:lnTo>
                  <a:pt x="1481327" y="405383"/>
                </a:lnTo>
                <a:lnTo>
                  <a:pt x="1478690" y="440364"/>
                </a:lnTo>
                <a:lnTo>
                  <a:pt x="1458238" y="507722"/>
                </a:lnTo>
                <a:lnTo>
                  <a:pt x="1418987" y="570800"/>
                </a:lnTo>
                <a:lnTo>
                  <a:pt x="1392850" y="600431"/>
                </a:lnTo>
                <a:lnTo>
                  <a:pt x="1362661" y="628626"/>
                </a:lnTo>
                <a:lnTo>
                  <a:pt x="1328635" y="655265"/>
                </a:lnTo>
                <a:lnTo>
                  <a:pt x="1290987" y="680225"/>
                </a:lnTo>
                <a:lnTo>
                  <a:pt x="1249933" y="703386"/>
                </a:lnTo>
                <a:lnTo>
                  <a:pt x="1205689" y="724625"/>
                </a:lnTo>
                <a:lnTo>
                  <a:pt x="1158471" y="743821"/>
                </a:lnTo>
                <a:lnTo>
                  <a:pt x="1108493" y="760853"/>
                </a:lnTo>
                <a:lnTo>
                  <a:pt x="1055972" y="775598"/>
                </a:lnTo>
                <a:lnTo>
                  <a:pt x="1001123" y="787934"/>
                </a:lnTo>
                <a:lnTo>
                  <a:pt x="944161" y="797741"/>
                </a:lnTo>
                <a:lnTo>
                  <a:pt x="885304" y="804897"/>
                </a:lnTo>
                <a:lnTo>
                  <a:pt x="824765" y="809280"/>
                </a:lnTo>
                <a:lnTo>
                  <a:pt x="762762" y="810768"/>
                </a:lnTo>
                <a:lnTo>
                  <a:pt x="700758" y="809280"/>
                </a:lnTo>
                <a:lnTo>
                  <a:pt x="640219" y="804897"/>
                </a:lnTo>
                <a:lnTo>
                  <a:pt x="581362" y="797741"/>
                </a:lnTo>
                <a:lnTo>
                  <a:pt x="524400" y="787934"/>
                </a:lnTo>
                <a:lnTo>
                  <a:pt x="469551" y="775598"/>
                </a:lnTo>
                <a:lnTo>
                  <a:pt x="417030" y="760853"/>
                </a:lnTo>
                <a:lnTo>
                  <a:pt x="367052" y="743821"/>
                </a:lnTo>
                <a:lnTo>
                  <a:pt x="319834" y="724625"/>
                </a:lnTo>
                <a:lnTo>
                  <a:pt x="275590" y="703386"/>
                </a:lnTo>
                <a:lnTo>
                  <a:pt x="234536" y="680225"/>
                </a:lnTo>
                <a:lnTo>
                  <a:pt x="196888" y="655265"/>
                </a:lnTo>
                <a:lnTo>
                  <a:pt x="162862" y="628626"/>
                </a:lnTo>
                <a:lnTo>
                  <a:pt x="132673" y="600431"/>
                </a:lnTo>
                <a:lnTo>
                  <a:pt x="106536" y="570800"/>
                </a:lnTo>
                <a:lnTo>
                  <a:pt x="67285" y="507722"/>
                </a:lnTo>
                <a:lnTo>
                  <a:pt x="46833" y="440364"/>
                </a:lnTo>
                <a:lnTo>
                  <a:pt x="44195" y="405383"/>
                </a:lnTo>
                <a:close/>
              </a:path>
              <a:path w="5878195" h="1971039">
                <a:moveTo>
                  <a:pt x="0" y="1546098"/>
                </a:moveTo>
                <a:lnTo>
                  <a:pt x="9147" y="1480449"/>
                </a:lnTo>
                <a:lnTo>
                  <a:pt x="35677" y="1417975"/>
                </a:lnTo>
                <a:lnTo>
                  <a:pt x="78221" y="1359427"/>
                </a:lnTo>
                <a:lnTo>
                  <a:pt x="105071" y="1331863"/>
                </a:lnTo>
                <a:lnTo>
                  <a:pt x="135411" y="1305563"/>
                </a:lnTo>
                <a:lnTo>
                  <a:pt x="169070" y="1280622"/>
                </a:lnTo>
                <a:lnTo>
                  <a:pt x="205878" y="1257134"/>
                </a:lnTo>
                <a:lnTo>
                  <a:pt x="245662" y="1235194"/>
                </a:lnTo>
                <a:lnTo>
                  <a:pt x="288253" y="1214896"/>
                </a:lnTo>
                <a:lnTo>
                  <a:pt x="333479" y="1196335"/>
                </a:lnTo>
                <a:lnTo>
                  <a:pt x="381169" y="1179604"/>
                </a:lnTo>
                <a:lnTo>
                  <a:pt x="431152" y="1164798"/>
                </a:lnTo>
                <a:lnTo>
                  <a:pt x="483256" y="1152011"/>
                </a:lnTo>
                <a:lnTo>
                  <a:pt x="537311" y="1141337"/>
                </a:lnTo>
                <a:lnTo>
                  <a:pt x="593147" y="1132871"/>
                </a:lnTo>
                <a:lnTo>
                  <a:pt x="650590" y="1126708"/>
                </a:lnTo>
                <a:lnTo>
                  <a:pt x="709472" y="1122940"/>
                </a:lnTo>
                <a:lnTo>
                  <a:pt x="769620" y="1121664"/>
                </a:lnTo>
                <a:lnTo>
                  <a:pt x="829767" y="1122940"/>
                </a:lnTo>
                <a:lnTo>
                  <a:pt x="888649" y="1126708"/>
                </a:lnTo>
                <a:lnTo>
                  <a:pt x="946092" y="1132871"/>
                </a:lnTo>
                <a:lnTo>
                  <a:pt x="1001928" y="1141337"/>
                </a:lnTo>
                <a:lnTo>
                  <a:pt x="1055983" y="1152011"/>
                </a:lnTo>
                <a:lnTo>
                  <a:pt x="1108087" y="1164798"/>
                </a:lnTo>
                <a:lnTo>
                  <a:pt x="1158070" y="1179604"/>
                </a:lnTo>
                <a:lnTo>
                  <a:pt x="1205760" y="1196335"/>
                </a:lnTo>
                <a:lnTo>
                  <a:pt x="1250986" y="1214896"/>
                </a:lnTo>
                <a:lnTo>
                  <a:pt x="1293577" y="1235194"/>
                </a:lnTo>
                <a:lnTo>
                  <a:pt x="1333361" y="1257134"/>
                </a:lnTo>
                <a:lnTo>
                  <a:pt x="1370169" y="1280622"/>
                </a:lnTo>
                <a:lnTo>
                  <a:pt x="1403828" y="1305563"/>
                </a:lnTo>
                <a:lnTo>
                  <a:pt x="1434168" y="1331863"/>
                </a:lnTo>
                <a:lnTo>
                  <a:pt x="1461018" y="1359427"/>
                </a:lnTo>
                <a:lnTo>
                  <a:pt x="1503562" y="1417975"/>
                </a:lnTo>
                <a:lnTo>
                  <a:pt x="1530092" y="1480449"/>
                </a:lnTo>
                <a:lnTo>
                  <a:pt x="1539239" y="1546098"/>
                </a:lnTo>
                <a:lnTo>
                  <a:pt x="1536924" y="1579266"/>
                </a:lnTo>
                <a:lnTo>
                  <a:pt x="1518914" y="1643415"/>
                </a:lnTo>
                <a:lnTo>
                  <a:pt x="1484206" y="1704016"/>
                </a:lnTo>
                <a:lnTo>
                  <a:pt x="1434168" y="1760315"/>
                </a:lnTo>
                <a:lnTo>
                  <a:pt x="1403828" y="1786616"/>
                </a:lnTo>
                <a:lnTo>
                  <a:pt x="1370169" y="1811557"/>
                </a:lnTo>
                <a:lnTo>
                  <a:pt x="1333361" y="1835046"/>
                </a:lnTo>
                <a:lnTo>
                  <a:pt x="1293577" y="1856987"/>
                </a:lnTo>
                <a:lnTo>
                  <a:pt x="1250986" y="1877287"/>
                </a:lnTo>
                <a:lnTo>
                  <a:pt x="1205760" y="1895850"/>
                </a:lnTo>
                <a:lnTo>
                  <a:pt x="1158070" y="1912583"/>
                </a:lnTo>
                <a:lnTo>
                  <a:pt x="1108087" y="1927391"/>
                </a:lnTo>
                <a:lnTo>
                  <a:pt x="1055983" y="1940179"/>
                </a:lnTo>
                <a:lnTo>
                  <a:pt x="1001928" y="1950855"/>
                </a:lnTo>
                <a:lnTo>
                  <a:pt x="946092" y="1959322"/>
                </a:lnTo>
                <a:lnTo>
                  <a:pt x="888649" y="1965486"/>
                </a:lnTo>
                <a:lnTo>
                  <a:pt x="829767" y="1969255"/>
                </a:lnTo>
                <a:lnTo>
                  <a:pt x="769620" y="1970532"/>
                </a:lnTo>
                <a:lnTo>
                  <a:pt x="709472" y="1969255"/>
                </a:lnTo>
                <a:lnTo>
                  <a:pt x="650590" y="1965486"/>
                </a:lnTo>
                <a:lnTo>
                  <a:pt x="593147" y="1959322"/>
                </a:lnTo>
                <a:lnTo>
                  <a:pt x="537311" y="1950855"/>
                </a:lnTo>
                <a:lnTo>
                  <a:pt x="483256" y="1940179"/>
                </a:lnTo>
                <a:lnTo>
                  <a:pt x="431152" y="1927391"/>
                </a:lnTo>
                <a:lnTo>
                  <a:pt x="381169" y="1912583"/>
                </a:lnTo>
                <a:lnTo>
                  <a:pt x="333479" y="1895850"/>
                </a:lnTo>
                <a:lnTo>
                  <a:pt x="288253" y="1877287"/>
                </a:lnTo>
                <a:lnTo>
                  <a:pt x="245662" y="1856987"/>
                </a:lnTo>
                <a:lnTo>
                  <a:pt x="205878" y="1835046"/>
                </a:lnTo>
                <a:lnTo>
                  <a:pt x="169070" y="1811557"/>
                </a:lnTo>
                <a:lnTo>
                  <a:pt x="135411" y="1786616"/>
                </a:lnTo>
                <a:lnTo>
                  <a:pt x="105071" y="1760315"/>
                </a:lnTo>
                <a:lnTo>
                  <a:pt x="78221" y="1732751"/>
                </a:lnTo>
                <a:lnTo>
                  <a:pt x="35677" y="1674206"/>
                </a:lnTo>
                <a:lnTo>
                  <a:pt x="9147" y="1611737"/>
                </a:lnTo>
                <a:lnTo>
                  <a:pt x="0" y="1546098"/>
                </a:lnTo>
                <a:close/>
              </a:path>
              <a:path w="5878195" h="1971039">
                <a:moveTo>
                  <a:pt x="2113788" y="998219"/>
                </a:moveTo>
                <a:lnTo>
                  <a:pt x="2122665" y="925140"/>
                </a:lnTo>
                <a:lnTo>
                  <a:pt x="2148412" y="855595"/>
                </a:lnTo>
                <a:lnTo>
                  <a:pt x="2167196" y="822411"/>
                </a:lnTo>
                <a:lnTo>
                  <a:pt x="2189699" y="790425"/>
                </a:lnTo>
                <a:lnTo>
                  <a:pt x="2215754" y="759742"/>
                </a:lnTo>
                <a:lnTo>
                  <a:pt x="2245197" y="730467"/>
                </a:lnTo>
                <a:lnTo>
                  <a:pt x="2277860" y="702706"/>
                </a:lnTo>
                <a:lnTo>
                  <a:pt x="2313577" y="676562"/>
                </a:lnTo>
                <a:lnTo>
                  <a:pt x="2352183" y="652142"/>
                </a:lnTo>
                <a:lnTo>
                  <a:pt x="2393510" y="629549"/>
                </a:lnTo>
                <a:lnTo>
                  <a:pt x="2437394" y="608889"/>
                </a:lnTo>
                <a:lnTo>
                  <a:pt x="2483668" y="590267"/>
                </a:lnTo>
                <a:lnTo>
                  <a:pt x="2532165" y="573788"/>
                </a:lnTo>
                <a:lnTo>
                  <a:pt x="2582721" y="559556"/>
                </a:lnTo>
                <a:lnTo>
                  <a:pt x="2635167" y="547676"/>
                </a:lnTo>
                <a:lnTo>
                  <a:pt x="2689340" y="538254"/>
                </a:lnTo>
                <a:lnTo>
                  <a:pt x="2745071" y="531394"/>
                </a:lnTo>
                <a:lnTo>
                  <a:pt x="2802196" y="527200"/>
                </a:lnTo>
                <a:lnTo>
                  <a:pt x="2860548" y="525780"/>
                </a:lnTo>
                <a:lnTo>
                  <a:pt x="2918899" y="527200"/>
                </a:lnTo>
                <a:lnTo>
                  <a:pt x="2976024" y="531394"/>
                </a:lnTo>
                <a:lnTo>
                  <a:pt x="3031755" y="538254"/>
                </a:lnTo>
                <a:lnTo>
                  <a:pt x="3085928" y="547676"/>
                </a:lnTo>
                <a:lnTo>
                  <a:pt x="3138374" y="559556"/>
                </a:lnTo>
                <a:lnTo>
                  <a:pt x="3188930" y="573788"/>
                </a:lnTo>
                <a:lnTo>
                  <a:pt x="3237427" y="590267"/>
                </a:lnTo>
                <a:lnTo>
                  <a:pt x="3283701" y="608889"/>
                </a:lnTo>
                <a:lnTo>
                  <a:pt x="3327585" y="629549"/>
                </a:lnTo>
                <a:lnTo>
                  <a:pt x="3368912" y="652142"/>
                </a:lnTo>
                <a:lnTo>
                  <a:pt x="3407518" y="676562"/>
                </a:lnTo>
                <a:lnTo>
                  <a:pt x="3443235" y="702706"/>
                </a:lnTo>
                <a:lnTo>
                  <a:pt x="3475898" y="730467"/>
                </a:lnTo>
                <a:lnTo>
                  <a:pt x="3505341" y="759742"/>
                </a:lnTo>
                <a:lnTo>
                  <a:pt x="3531396" y="790425"/>
                </a:lnTo>
                <a:lnTo>
                  <a:pt x="3553899" y="822411"/>
                </a:lnTo>
                <a:lnTo>
                  <a:pt x="3572683" y="855595"/>
                </a:lnTo>
                <a:lnTo>
                  <a:pt x="3598430" y="925140"/>
                </a:lnTo>
                <a:lnTo>
                  <a:pt x="3607308" y="998219"/>
                </a:lnTo>
                <a:lnTo>
                  <a:pt x="3605060" y="1035132"/>
                </a:lnTo>
                <a:lnTo>
                  <a:pt x="3587582" y="1106526"/>
                </a:lnTo>
                <a:lnTo>
                  <a:pt x="3553899" y="1173976"/>
                </a:lnTo>
                <a:lnTo>
                  <a:pt x="3531396" y="1205959"/>
                </a:lnTo>
                <a:lnTo>
                  <a:pt x="3505341" y="1236641"/>
                </a:lnTo>
                <a:lnTo>
                  <a:pt x="3475898" y="1265916"/>
                </a:lnTo>
                <a:lnTo>
                  <a:pt x="3443235" y="1293680"/>
                </a:lnTo>
                <a:lnTo>
                  <a:pt x="3407518" y="1319827"/>
                </a:lnTo>
                <a:lnTo>
                  <a:pt x="3368912" y="1344252"/>
                </a:lnTo>
                <a:lnTo>
                  <a:pt x="3327585" y="1366850"/>
                </a:lnTo>
                <a:lnTo>
                  <a:pt x="3283701" y="1387515"/>
                </a:lnTo>
                <a:lnTo>
                  <a:pt x="3237427" y="1406144"/>
                </a:lnTo>
                <a:lnTo>
                  <a:pt x="3188930" y="1422629"/>
                </a:lnTo>
                <a:lnTo>
                  <a:pt x="3138374" y="1436867"/>
                </a:lnTo>
                <a:lnTo>
                  <a:pt x="3085928" y="1448752"/>
                </a:lnTo>
                <a:lnTo>
                  <a:pt x="3031755" y="1458179"/>
                </a:lnTo>
                <a:lnTo>
                  <a:pt x="2976024" y="1465042"/>
                </a:lnTo>
                <a:lnTo>
                  <a:pt x="2918899" y="1469238"/>
                </a:lnTo>
                <a:lnTo>
                  <a:pt x="2860548" y="1470660"/>
                </a:lnTo>
                <a:lnTo>
                  <a:pt x="2802196" y="1469238"/>
                </a:lnTo>
                <a:lnTo>
                  <a:pt x="2745071" y="1465042"/>
                </a:lnTo>
                <a:lnTo>
                  <a:pt x="2689340" y="1458179"/>
                </a:lnTo>
                <a:lnTo>
                  <a:pt x="2635167" y="1448752"/>
                </a:lnTo>
                <a:lnTo>
                  <a:pt x="2582721" y="1436867"/>
                </a:lnTo>
                <a:lnTo>
                  <a:pt x="2532165" y="1422629"/>
                </a:lnTo>
                <a:lnTo>
                  <a:pt x="2483668" y="1406144"/>
                </a:lnTo>
                <a:lnTo>
                  <a:pt x="2437394" y="1387515"/>
                </a:lnTo>
                <a:lnTo>
                  <a:pt x="2393510" y="1366850"/>
                </a:lnTo>
                <a:lnTo>
                  <a:pt x="2352183" y="1344252"/>
                </a:lnTo>
                <a:lnTo>
                  <a:pt x="2313577" y="1319827"/>
                </a:lnTo>
                <a:lnTo>
                  <a:pt x="2277860" y="1293680"/>
                </a:lnTo>
                <a:lnTo>
                  <a:pt x="2245197" y="1265916"/>
                </a:lnTo>
                <a:lnTo>
                  <a:pt x="2215754" y="1236641"/>
                </a:lnTo>
                <a:lnTo>
                  <a:pt x="2189699" y="1205959"/>
                </a:lnTo>
                <a:lnTo>
                  <a:pt x="2167196" y="1173976"/>
                </a:lnTo>
                <a:lnTo>
                  <a:pt x="2148412" y="1140796"/>
                </a:lnTo>
                <a:lnTo>
                  <a:pt x="2122665" y="1071269"/>
                </a:lnTo>
                <a:lnTo>
                  <a:pt x="2113788" y="998219"/>
                </a:lnTo>
                <a:close/>
              </a:path>
              <a:path w="5878195" h="1971039">
                <a:moveTo>
                  <a:pt x="4197095" y="937259"/>
                </a:moveTo>
                <a:lnTo>
                  <a:pt x="4204768" y="864869"/>
                </a:lnTo>
                <a:lnTo>
                  <a:pt x="4227119" y="795443"/>
                </a:lnTo>
                <a:lnTo>
                  <a:pt x="4263145" y="729614"/>
                </a:lnTo>
                <a:lnTo>
                  <a:pt x="4285974" y="698248"/>
                </a:lnTo>
                <a:lnTo>
                  <a:pt x="4311847" y="668019"/>
                </a:lnTo>
                <a:lnTo>
                  <a:pt x="4340638" y="639008"/>
                </a:lnTo>
                <a:lnTo>
                  <a:pt x="4372222" y="611293"/>
                </a:lnTo>
                <a:lnTo>
                  <a:pt x="4406474" y="584954"/>
                </a:lnTo>
                <a:lnTo>
                  <a:pt x="4443269" y="560069"/>
                </a:lnTo>
                <a:lnTo>
                  <a:pt x="4482482" y="536720"/>
                </a:lnTo>
                <a:lnTo>
                  <a:pt x="4523987" y="514984"/>
                </a:lnTo>
                <a:lnTo>
                  <a:pt x="4567659" y="494942"/>
                </a:lnTo>
                <a:lnTo>
                  <a:pt x="4613373" y="476673"/>
                </a:lnTo>
                <a:lnTo>
                  <a:pt x="4661005" y="460255"/>
                </a:lnTo>
                <a:lnTo>
                  <a:pt x="4710428" y="445769"/>
                </a:lnTo>
                <a:lnTo>
                  <a:pt x="4761517" y="433294"/>
                </a:lnTo>
                <a:lnTo>
                  <a:pt x="4814148" y="422909"/>
                </a:lnTo>
                <a:lnTo>
                  <a:pt x="4868195" y="414694"/>
                </a:lnTo>
                <a:lnTo>
                  <a:pt x="4923533" y="408728"/>
                </a:lnTo>
                <a:lnTo>
                  <a:pt x="4980037" y="405090"/>
                </a:lnTo>
                <a:lnTo>
                  <a:pt x="5037582" y="403859"/>
                </a:lnTo>
                <a:lnTo>
                  <a:pt x="5095126" y="405090"/>
                </a:lnTo>
                <a:lnTo>
                  <a:pt x="5151630" y="408728"/>
                </a:lnTo>
                <a:lnTo>
                  <a:pt x="5206968" y="414694"/>
                </a:lnTo>
                <a:lnTo>
                  <a:pt x="5261015" y="422910"/>
                </a:lnTo>
                <a:lnTo>
                  <a:pt x="5313646" y="433294"/>
                </a:lnTo>
                <a:lnTo>
                  <a:pt x="5364735" y="445770"/>
                </a:lnTo>
                <a:lnTo>
                  <a:pt x="5414158" y="460255"/>
                </a:lnTo>
                <a:lnTo>
                  <a:pt x="5461790" y="476673"/>
                </a:lnTo>
                <a:lnTo>
                  <a:pt x="5507504" y="494942"/>
                </a:lnTo>
                <a:lnTo>
                  <a:pt x="5551176" y="514985"/>
                </a:lnTo>
                <a:lnTo>
                  <a:pt x="5592681" y="536720"/>
                </a:lnTo>
                <a:lnTo>
                  <a:pt x="5631894" y="560070"/>
                </a:lnTo>
                <a:lnTo>
                  <a:pt x="5668689" y="584954"/>
                </a:lnTo>
                <a:lnTo>
                  <a:pt x="5702941" y="611293"/>
                </a:lnTo>
                <a:lnTo>
                  <a:pt x="5734525" y="639008"/>
                </a:lnTo>
                <a:lnTo>
                  <a:pt x="5763316" y="668020"/>
                </a:lnTo>
                <a:lnTo>
                  <a:pt x="5789189" y="698248"/>
                </a:lnTo>
                <a:lnTo>
                  <a:pt x="5812018" y="729615"/>
                </a:lnTo>
                <a:lnTo>
                  <a:pt x="5848044" y="795443"/>
                </a:lnTo>
                <a:lnTo>
                  <a:pt x="5870395" y="864870"/>
                </a:lnTo>
                <a:lnTo>
                  <a:pt x="5878068" y="937259"/>
                </a:lnTo>
                <a:lnTo>
                  <a:pt x="5876128" y="973785"/>
                </a:lnTo>
                <a:lnTo>
                  <a:pt x="5860992" y="1044773"/>
                </a:lnTo>
                <a:lnTo>
                  <a:pt x="5831678" y="1112480"/>
                </a:lnTo>
                <a:lnTo>
                  <a:pt x="5789189" y="1176271"/>
                </a:lnTo>
                <a:lnTo>
                  <a:pt x="5763316" y="1206500"/>
                </a:lnTo>
                <a:lnTo>
                  <a:pt x="5734525" y="1235511"/>
                </a:lnTo>
                <a:lnTo>
                  <a:pt x="5702941" y="1263226"/>
                </a:lnTo>
                <a:lnTo>
                  <a:pt x="5668689" y="1289565"/>
                </a:lnTo>
                <a:lnTo>
                  <a:pt x="5631894" y="1314450"/>
                </a:lnTo>
                <a:lnTo>
                  <a:pt x="5592681" y="1337799"/>
                </a:lnTo>
                <a:lnTo>
                  <a:pt x="5551176" y="1359535"/>
                </a:lnTo>
                <a:lnTo>
                  <a:pt x="5507504" y="1379577"/>
                </a:lnTo>
                <a:lnTo>
                  <a:pt x="5461790" y="1397846"/>
                </a:lnTo>
                <a:lnTo>
                  <a:pt x="5414158" y="1414264"/>
                </a:lnTo>
                <a:lnTo>
                  <a:pt x="5364735" y="1428750"/>
                </a:lnTo>
                <a:lnTo>
                  <a:pt x="5313646" y="1441225"/>
                </a:lnTo>
                <a:lnTo>
                  <a:pt x="5261015" y="1451610"/>
                </a:lnTo>
                <a:lnTo>
                  <a:pt x="5206968" y="1459825"/>
                </a:lnTo>
                <a:lnTo>
                  <a:pt x="5151630" y="1465791"/>
                </a:lnTo>
                <a:lnTo>
                  <a:pt x="5095126" y="1469429"/>
                </a:lnTo>
                <a:lnTo>
                  <a:pt x="5037582" y="1470660"/>
                </a:lnTo>
                <a:lnTo>
                  <a:pt x="4980037" y="1469429"/>
                </a:lnTo>
                <a:lnTo>
                  <a:pt x="4923533" y="1465791"/>
                </a:lnTo>
                <a:lnTo>
                  <a:pt x="4868195" y="1459825"/>
                </a:lnTo>
                <a:lnTo>
                  <a:pt x="4814148" y="1451610"/>
                </a:lnTo>
                <a:lnTo>
                  <a:pt x="4761517" y="1441225"/>
                </a:lnTo>
                <a:lnTo>
                  <a:pt x="4710428" y="1428750"/>
                </a:lnTo>
                <a:lnTo>
                  <a:pt x="4661005" y="1414264"/>
                </a:lnTo>
                <a:lnTo>
                  <a:pt x="4613373" y="1397846"/>
                </a:lnTo>
                <a:lnTo>
                  <a:pt x="4567659" y="1379577"/>
                </a:lnTo>
                <a:lnTo>
                  <a:pt x="4523987" y="1359535"/>
                </a:lnTo>
                <a:lnTo>
                  <a:pt x="4482482" y="1337799"/>
                </a:lnTo>
                <a:lnTo>
                  <a:pt x="4443269" y="1314450"/>
                </a:lnTo>
                <a:lnTo>
                  <a:pt x="4406474" y="1289565"/>
                </a:lnTo>
                <a:lnTo>
                  <a:pt x="4372222" y="1263226"/>
                </a:lnTo>
                <a:lnTo>
                  <a:pt x="4340638" y="1235511"/>
                </a:lnTo>
                <a:lnTo>
                  <a:pt x="4311847" y="1206500"/>
                </a:lnTo>
                <a:lnTo>
                  <a:pt x="4285974" y="1176271"/>
                </a:lnTo>
                <a:lnTo>
                  <a:pt x="4263145" y="1144904"/>
                </a:lnTo>
                <a:lnTo>
                  <a:pt x="4227119" y="1079076"/>
                </a:lnTo>
                <a:lnTo>
                  <a:pt x="4204768" y="1009649"/>
                </a:lnTo>
                <a:lnTo>
                  <a:pt x="4197095" y="93725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0254" y="4185284"/>
            <a:ext cx="62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Tahoma"/>
                <a:cs typeface="Tahoma"/>
              </a:rPr>
              <a:t>Truth </a:t>
            </a:r>
            <a:r>
              <a:rPr sz="1800" b="1" spc="-50" dirty="0">
                <a:latin typeface="Tahoma"/>
                <a:cs typeface="Tahoma"/>
              </a:rPr>
              <a:t>Table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3382" y="5345938"/>
            <a:ext cx="939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ahoma"/>
                <a:cs typeface="Tahoma"/>
              </a:rPr>
              <a:t>Boolean </a:t>
            </a:r>
            <a:r>
              <a:rPr sz="1800" b="1" spc="-60" dirty="0">
                <a:latin typeface="Tahoma"/>
                <a:cs typeface="Tahoma"/>
              </a:rPr>
              <a:t>function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6110" y="4807711"/>
            <a:ext cx="1104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ahoma"/>
                <a:cs typeface="Tahoma"/>
              </a:rPr>
              <a:t>Karnaugh </a:t>
            </a:r>
            <a:r>
              <a:rPr sz="1800" b="1" spc="-25" dirty="0">
                <a:latin typeface="Tahoma"/>
                <a:cs typeface="Tahoma"/>
              </a:rPr>
              <a:t>Map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0256" y="4634610"/>
            <a:ext cx="10902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ahoma"/>
                <a:cs typeface="Tahoma"/>
              </a:rPr>
              <a:t>Simplified </a:t>
            </a:r>
            <a:r>
              <a:rPr sz="1800" b="1" spc="-10" dirty="0">
                <a:latin typeface="Tahoma"/>
                <a:cs typeface="Tahoma"/>
              </a:rPr>
              <a:t>Boolean Function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71213" y="4539741"/>
            <a:ext cx="2720975" cy="1089660"/>
          </a:xfrm>
          <a:custGeom>
            <a:avLst/>
            <a:gdLst/>
            <a:ahLst/>
            <a:cxnLst/>
            <a:rect l="l" t="t" r="r" b="b"/>
            <a:pathLst>
              <a:path w="2720975" h="1089660">
                <a:moveTo>
                  <a:pt x="693801" y="714248"/>
                </a:moveTo>
                <a:lnTo>
                  <a:pt x="608838" y="721106"/>
                </a:lnTo>
                <a:lnTo>
                  <a:pt x="621982" y="742797"/>
                </a:lnTo>
                <a:lnTo>
                  <a:pt x="85217" y="1067612"/>
                </a:lnTo>
                <a:lnTo>
                  <a:pt x="98425" y="1089355"/>
                </a:lnTo>
                <a:lnTo>
                  <a:pt x="635152" y="764527"/>
                </a:lnTo>
                <a:lnTo>
                  <a:pt x="648335" y="786257"/>
                </a:lnTo>
                <a:lnTo>
                  <a:pt x="679919" y="736219"/>
                </a:lnTo>
                <a:lnTo>
                  <a:pt x="693801" y="714248"/>
                </a:lnTo>
                <a:close/>
              </a:path>
              <a:path w="2720975" h="1089660">
                <a:moveTo>
                  <a:pt x="709041" y="308864"/>
                </a:moveTo>
                <a:lnTo>
                  <a:pt x="697953" y="295910"/>
                </a:lnTo>
                <a:lnTo>
                  <a:pt x="653669" y="244094"/>
                </a:lnTo>
                <a:lnTo>
                  <a:pt x="643801" y="267512"/>
                </a:lnTo>
                <a:lnTo>
                  <a:pt x="9906" y="0"/>
                </a:lnTo>
                <a:lnTo>
                  <a:pt x="0" y="23368"/>
                </a:lnTo>
                <a:lnTo>
                  <a:pt x="633895" y="291007"/>
                </a:lnTo>
                <a:lnTo>
                  <a:pt x="624078" y="314325"/>
                </a:lnTo>
                <a:lnTo>
                  <a:pt x="709041" y="308864"/>
                </a:lnTo>
                <a:close/>
              </a:path>
              <a:path w="2720975" h="1089660">
                <a:moveTo>
                  <a:pt x="2720721" y="537464"/>
                </a:moveTo>
                <a:lnTo>
                  <a:pt x="2695321" y="524764"/>
                </a:lnTo>
                <a:lnTo>
                  <a:pt x="2644521" y="499364"/>
                </a:lnTo>
                <a:lnTo>
                  <a:pt x="2644521" y="524764"/>
                </a:lnTo>
                <a:lnTo>
                  <a:pt x="2159889" y="524764"/>
                </a:lnTo>
                <a:lnTo>
                  <a:pt x="2159889" y="550164"/>
                </a:lnTo>
                <a:lnTo>
                  <a:pt x="2644521" y="550164"/>
                </a:lnTo>
                <a:lnTo>
                  <a:pt x="2644521" y="575564"/>
                </a:lnTo>
                <a:lnTo>
                  <a:pt x="2695321" y="550164"/>
                </a:lnTo>
                <a:lnTo>
                  <a:pt x="2720721" y="537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5872" y="2682062"/>
            <a:ext cx="9095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920" algn="l"/>
                <a:tab pos="2127885" algn="l"/>
                <a:tab pos="3354704" algn="l"/>
                <a:tab pos="3736340" algn="l"/>
                <a:tab pos="4048760" algn="l"/>
                <a:tab pos="5034280" algn="l"/>
                <a:tab pos="6430645" algn="l"/>
                <a:tab pos="6962775" algn="l"/>
                <a:tab pos="8828405" algn="l"/>
              </a:tabLst>
            </a:pP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Karnaugh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(K-map)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simple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procedure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simplification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Boolean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expressions.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137</a:t>
            </a:fld>
            <a:endParaRPr lang="en-IN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591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Karnaugh</a:t>
            </a:r>
            <a:r>
              <a:rPr spc="-240" dirty="0"/>
              <a:t> </a:t>
            </a:r>
            <a:r>
              <a:rPr spc="240" dirty="0"/>
              <a:t>Map</a:t>
            </a:r>
            <a:r>
              <a:rPr spc="-265" dirty="0"/>
              <a:t> </a:t>
            </a:r>
            <a:r>
              <a:rPr spc="-385" dirty="0"/>
              <a:t>(K-</a:t>
            </a:r>
            <a:r>
              <a:rPr spc="85" dirty="0"/>
              <a:t>Map)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833" y="2409570"/>
            <a:ext cx="7319645" cy="407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3025"/>
              </a:lnSpc>
              <a:spcBef>
                <a:spcPts val="9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Karnaugh</a:t>
            </a:r>
            <a:r>
              <a:rPr sz="28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maps</a:t>
            </a:r>
            <a:r>
              <a:rPr sz="28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(K-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maps)</a:t>
            </a:r>
            <a:r>
              <a:rPr sz="28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2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graphical</a:t>
            </a:r>
            <a:endParaRPr sz="2800">
              <a:latin typeface="Times New Roman"/>
              <a:cs typeface="Times New Roman"/>
            </a:endParaRPr>
          </a:p>
          <a:p>
            <a:pPr marL="354965" algn="just">
              <a:lnSpc>
                <a:spcPts val="3025"/>
              </a:lnSpc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representations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functions.</a:t>
            </a:r>
            <a:endParaRPr sz="2800">
              <a:latin typeface="Times New Roman"/>
              <a:cs typeface="Times New Roman"/>
            </a:endParaRPr>
          </a:p>
          <a:p>
            <a:pPr marL="354965" marR="6985" indent="-342900" algn="just">
              <a:lnSpc>
                <a:spcPts val="2690"/>
              </a:lnSpc>
              <a:spcBef>
                <a:spcPts val="98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800" b="1" i="1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2800" b="1" i="1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corresponds</a:t>
            </a:r>
            <a:r>
              <a:rPr sz="2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row</a:t>
            </a:r>
            <a:r>
              <a:rPr sz="28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truth table.</a:t>
            </a:r>
            <a:endParaRPr sz="2800">
              <a:latin typeface="Times New Roman"/>
              <a:cs typeface="Times New Roman"/>
            </a:endParaRPr>
          </a:p>
          <a:p>
            <a:pPr marL="354965" marR="6985" indent="-342900" algn="just">
              <a:lnSpc>
                <a:spcPct val="80000"/>
              </a:lnSpc>
              <a:spcBef>
                <a:spcPts val="101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Also,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2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corresponds</a:t>
            </a:r>
            <a:r>
              <a:rPr sz="2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minterm</a:t>
            </a:r>
            <a:r>
              <a:rPr sz="2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maxterm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expression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ts val="3020"/>
              </a:lnSpc>
              <a:spcBef>
                <a:spcPts val="105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800" spc="6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term</a:t>
            </a:r>
            <a:r>
              <a:rPr sz="2800" spc="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  identified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by  a</a:t>
            </a:r>
            <a:r>
              <a:rPr sz="2800" spc="6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decimal 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whose</a:t>
            </a:r>
            <a:r>
              <a:rPr sz="28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8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r>
              <a:rPr sz="2800" spc="5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identical</a:t>
            </a:r>
            <a:r>
              <a:rPr sz="28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interpretation</a:t>
            </a:r>
            <a:r>
              <a:rPr sz="2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8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term.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24188" y="2743200"/>
            <a:ext cx="2743200" cy="3078480"/>
            <a:chOff x="9124188" y="2743200"/>
            <a:chExt cx="2743200" cy="3078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1492" y="2743200"/>
              <a:ext cx="2215896" cy="3078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24188" y="2773680"/>
              <a:ext cx="527685" cy="2255520"/>
            </a:xfrm>
            <a:custGeom>
              <a:avLst/>
              <a:gdLst/>
              <a:ahLst/>
              <a:cxnLst/>
              <a:rect l="l" t="t" r="r" b="b"/>
              <a:pathLst>
                <a:path w="527684" h="2255520">
                  <a:moveTo>
                    <a:pt x="527303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527303" y="2255520"/>
                  </a:lnTo>
                  <a:lnTo>
                    <a:pt x="527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03563" y="2869819"/>
            <a:ext cx="3181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libri"/>
                <a:cs typeface="Calibri"/>
              </a:rPr>
              <a:t>A’B’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03563" y="3509594"/>
            <a:ext cx="2724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A’B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03563" y="4150233"/>
            <a:ext cx="2343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03563" y="4720209"/>
            <a:ext cx="280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AB’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69169" y="2499487"/>
            <a:ext cx="331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libri"/>
                <a:cs typeface="Calibri"/>
              </a:rPr>
              <a:t>C’D’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26369" y="2499487"/>
            <a:ext cx="1262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993775" algn="l"/>
              </a:tabLst>
            </a:pPr>
            <a:r>
              <a:rPr sz="1400" b="1" spc="-25" dirty="0">
                <a:latin typeface="Calibri"/>
                <a:cs typeface="Calibri"/>
              </a:rPr>
              <a:t>C’D</a:t>
            </a:r>
            <a:r>
              <a:rPr sz="1400" b="1" dirty="0">
                <a:latin typeface="Calibri"/>
                <a:cs typeface="Calibri"/>
              </a:rPr>
              <a:t>	</a:t>
            </a:r>
            <a:r>
              <a:rPr sz="1400" b="1" spc="-25" dirty="0">
                <a:latin typeface="Calibri"/>
                <a:cs typeface="Calibri"/>
              </a:rPr>
              <a:t>CD</a:t>
            </a:r>
            <a:r>
              <a:rPr sz="1400" b="1" dirty="0">
                <a:latin typeface="Calibri"/>
                <a:cs typeface="Calibri"/>
              </a:rPr>
              <a:t>	</a:t>
            </a:r>
            <a:r>
              <a:rPr sz="1400" b="1" spc="-25" dirty="0">
                <a:latin typeface="Calibri"/>
                <a:cs typeface="Calibri"/>
              </a:rPr>
              <a:t>CD’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138</a:t>
            </a:fld>
            <a:endParaRPr lang="en-IN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802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K-</a:t>
            </a:r>
            <a:r>
              <a:rPr spc="240" dirty="0"/>
              <a:t>Map</a:t>
            </a:r>
            <a:r>
              <a:rPr spc="-240" dirty="0"/>
              <a:t> </a:t>
            </a:r>
            <a:r>
              <a:rPr spc="-105" dirty="0"/>
              <a:t>Simplification</a:t>
            </a:r>
            <a:r>
              <a:rPr spc="-210" dirty="0"/>
              <a:t> </a:t>
            </a:r>
            <a:r>
              <a:rPr spc="-155" dirty="0"/>
              <a:t>for</a:t>
            </a:r>
            <a:r>
              <a:rPr spc="-260" dirty="0"/>
              <a:t> </a:t>
            </a:r>
            <a:r>
              <a:rPr spc="-165" dirty="0"/>
              <a:t>Two</a:t>
            </a:r>
            <a:r>
              <a:rPr spc="-235" dirty="0"/>
              <a:t> </a:t>
            </a:r>
            <a:r>
              <a:rPr spc="-25" dirty="0"/>
              <a:t>Variables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4604" y="2802635"/>
            <a:ext cx="1965959" cy="16062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6680" y="2352547"/>
            <a:ext cx="7644130" cy="3999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89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course,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Minterm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4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derived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our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simplest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terms.</a:t>
            </a:r>
            <a:endParaRPr sz="2400">
              <a:latin typeface="Times New Roman"/>
              <a:cs typeface="Times New Roman"/>
            </a:endParaRPr>
          </a:p>
          <a:p>
            <a:pPr marL="469265" algn="just">
              <a:lnSpc>
                <a:spcPct val="100000"/>
              </a:lnSpc>
              <a:spcBef>
                <a:spcPts val="7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That’s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started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78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can,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however,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reduce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complicated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its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simplest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 finding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adjacent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1s in the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collected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powers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two.</a:t>
            </a:r>
            <a:endParaRPr sz="2400">
              <a:latin typeface="Times New Roman"/>
              <a:cs typeface="Times New Roman"/>
            </a:endParaRPr>
          </a:p>
          <a:p>
            <a:pPr marL="1607820" marR="1898650" indent="-228600">
              <a:lnSpc>
                <a:spcPct val="100000"/>
              </a:lnSpc>
              <a:spcBef>
                <a:spcPts val="2755"/>
              </a:spcBef>
              <a:buChar char="•"/>
              <a:tabLst>
                <a:tab pos="1607820" algn="l"/>
                <a:tab pos="1696085" algn="l"/>
              </a:tabLst>
            </a:pPr>
            <a:r>
              <a:rPr sz="2500" dirty="0">
                <a:latin typeface="Arial MT"/>
                <a:cs typeface="Arial MT"/>
              </a:rPr>
              <a:t>	In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our</a:t>
            </a:r>
            <a:r>
              <a:rPr sz="2500" spc="-3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example,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we</a:t>
            </a:r>
            <a:r>
              <a:rPr sz="2500" spc="-4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have</a:t>
            </a:r>
            <a:r>
              <a:rPr sz="2500" spc="-45" dirty="0">
                <a:latin typeface="Arial MT"/>
                <a:cs typeface="Arial MT"/>
              </a:rPr>
              <a:t> </a:t>
            </a:r>
            <a:r>
              <a:rPr sz="2500" spc="-25" dirty="0">
                <a:latin typeface="Arial MT"/>
                <a:cs typeface="Arial MT"/>
              </a:rPr>
              <a:t>two </a:t>
            </a:r>
            <a:r>
              <a:rPr sz="2500" dirty="0">
                <a:latin typeface="Arial MT"/>
                <a:cs typeface="Arial MT"/>
              </a:rPr>
              <a:t>such</a:t>
            </a:r>
            <a:r>
              <a:rPr sz="2500" spc="-7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groups.</a:t>
            </a:r>
            <a:endParaRPr sz="2500">
              <a:latin typeface="Arial MT"/>
              <a:cs typeface="Arial MT"/>
            </a:endParaRPr>
          </a:p>
          <a:p>
            <a:pPr marR="120014" algn="ctr">
              <a:lnSpc>
                <a:spcPct val="100000"/>
              </a:lnSpc>
              <a:spcBef>
                <a:spcPts val="800"/>
              </a:spcBef>
            </a:pPr>
            <a:r>
              <a:rPr sz="2400" spc="-340" dirty="0">
                <a:latin typeface="Verdana"/>
                <a:cs typeface="Verdana"/>
              </a:rPr>
              <a:t>–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Can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you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find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them?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139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1631" y="2570988"/>
              <a:ext cx="4098035" cy="1734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6223" y="4568952"/>
              <a:ext cx="3608831" cy="17038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Sequential</a:t>
            </a:r>
            <a:r>
              <a:rPr spc="-155" dirty="0"/>
              <a:t> </a:t>
            </a:r>
            <a:r>
              <a:rPr dirty="0"/>
              <a:t>Logic</a:t>
            </a:r>
            <a:r>
              <a:rPr spc="-155" dirty="0"/>
              <a:t> </a:t>
            </a:r>
            <a:r>
              <a:rPr spc="-90" dirty="0"/>
              <a:t>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1855" y="2629027"/>
            <a:ext cx="5965190" cy="389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“sequential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circuit”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following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states,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“present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input”,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“past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input” </a:t>
            </a:r>
            <a:r>
              <a:rPr sz="1800" dirty="0">
                <a:latin typeface="Times New Roman"/>
                <a:cs typeface="Times New Roman"/>
              </a:rPr>
              <a:t>and/or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“past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output”.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Sequential</a:t>
            </a:r>
            <a:r>
              <a:rPr sz="1800" i="1" spc="3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Logic</a:t>
            </a:r>
            <a:r>
              <a:rPr sz="1800" i="1" spc="3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circuits</a:t>
            </a:r>
            <a:r>
              <a:rPr sz="1800" i="1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remember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stay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fixed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next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clock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changes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states,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giving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sequential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“Memory”.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304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Sequential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circuits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generally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termed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two</a:t>
            </a:r>
            <a:r>
              <a:rPr sz="1800" i="1" spc="30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state</a:t>
            </a:r>
            <a:r>
              <a:rPr sz="1800" i="1" spc="3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dirty="0">
                <a:latin typeface="Times New Roman"/>
                <a:cs typeface="Times New Roman"/>
              </a:rPr>
              <a:t>Bistable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devices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outputs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set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 states, 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“1”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“0”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remain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“latched”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(hence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name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latch)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indefinitely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this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some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trigger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pulse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dirty="0">
                <a:latin typeface="Times New Roman"/>
                <a:cs typeface="Times New Roman"/>
              </a:rPr>
              <a:t>signal 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bistable 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 </a:t>
            </a:r>
            <a:r>
              <a:rPr sz="1800" spc="-10" dirty="0">
                <a:latin typeface="Times New Roman"/>
                <a:cs typeface="Times New Roman"/>
              </a:rPr>
              <a:t>state </a:t>
            </a:r>
            <a:r>
              <a:rPr sz="1800" dirty="0">
                <a:latin typeface="Times New Roman"/>
                <a:cs typeface="Times New Roman"/>
              </a:rPr>
              <a:t>once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again.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Picture 2" descr="C:\Users\user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721" y="2164008"/>
            <a:ext cx="8004809" cy="42519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simplification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are: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Groupings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contain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1s;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0s.</a:t>
            </a:r>
            <a:endParaRPr sz="22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760"/>
              </a:spcBef>
              <a:buClr>
                <a:srgbClr val="B83C68"/>
              </a:buClr>
              <a:buSzPct val="79545"/>
              <a:buFont typeface="Times New Roman"/>
              <a:buChar char="•"/>
              <a:tabLst>
                <a:tab pos="756285" algn="l"/>
              </a:tabLst>
            </a:pP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1s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22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contains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Nearby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grouped.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Corner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1s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grouped.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760"/>
              </a:spcBef>
              <a:buClr>
                <a:srgbClr val="B83C68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wraps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around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sides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map.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Diagonal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allowed.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made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possible.</a:t>
            </a:r>
            <a:endParaRPr sz="2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760"/>
              </a:spcBef>
              <a:buClr>
                <a:srgbClr val="B83C68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overlap.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0" y="3200400"/>
            <a:ext cx="1965959" cy="16062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3185" y="910539"/>
            <a:ext cx="2741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K-</a:t>
            </a:r>
            <a:r>
              <a:rPr spc="240" dirty="0"/>
              <a:t>Map</a:t>
            </a:r>
            <a:r>
              <a:rPr spc="-250" dirty="0"/>
              <a:t> </a:t>
            </a:r>
            <a:r>
              <a:rPr spc="-175" dirty="0"/>
              <a:t>Rules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140</a:t>
            </a:fld>
            <a:endParaRPr lang="en-IN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0" y="3200400"/>
            <a:ext cx="1965959" cy="16062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0000" y="3223386"/>
            <a:ext cx="8034655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best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selecting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shown.</a:t>
            </a:r>
            <a:endParaRPr sz="2400">
              <a:latin typeface="Times New Roman"/>
              <a:cs typeface="Times New Roman"/>
            </a:endParaRPr>
          </a:p>
          <a:p>
            <a:pPr marL="355600" marR="83820" indent="-3429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powers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groups overlap.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3185" y="910539"/>
            <a:ext cx="2741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K-</a:t>
            </a:r>
            <a:r>
              <a:rPr spc="240" dirty="0"/>
              <a:t>Map</a:t>
            </a:r>
            <a:r>
              <a:rPr spc="-250" dirty="0"/>
              <a:t> </a:t>
            </a:r>
            <a:r>
              <a:rPr spc="-175" dirty="0"/>
              <a:t>Rules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141</a:t>
            </a:fld>
            <a:endParaRPr lang="en-IN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903" y="2326385"/>
            <a:ext cx="8947785" cy="7175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440"/>
              </a:spcBef>
            </a:pPr>
            <a:r>
              <a:rPr sz="2400" spc="-10" dirty="0">
                <a:latin typeface="Times New Roman"/>
                <a:cs typeface="Times New Roman"/>
              </a:rPr>
              <a:t>2-</a:t>
            </a:r>
            <a:r>
              <a:rPr sz="2400" dirty="0">
                <a:latin typeface="Times New Roman"/>
                <a:cs typeface="Times New Roman"/>
              </a:rPr>
              <a:t>variable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Karnaugh maps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trivial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introduce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methods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 need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learn</a:t>
            </a:r>
            <a:r>
              <a:rPr sz="2400" spc="-45" dirty="0">
                <a:latin typeface="Arial MT"/>
                <a:cs typeface="Arial MT"/>
              </a:rPr>
              <a:t>.</a:t>
            </a:r>
            <a:r>
              <a:rPr sz="2400" spc="-254" dirty="0">
                <a:latin typeface="Arial MT"/>
                <a:cs typeface="Arial MT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map for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2-input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gate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looks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this</a:t>
            </a:r>
            <a:r>
              <a:rPr sz="2400" spc="-20" dirty="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1494" y="3308994"/>
            <a:ext cx="4997450" cy="930275"/>
            <a:chOff x="2171494" y="3308994"/>
            <a:chExt cx="4997450" cy="930275"/>
          </a:xfrm>
        </p:grpSpPr>
        <p:sp>
          <p:nvSpPr>
            <p:cNvPr id="4" name="object 4"/>
            <p:cNvSpPr/>
            <p:nvPr/>
          </p:nvSpPr>
          <p:spPr>
            <a:xfrm>
              <a:off x="2173081" y="3542320"/>
              <a:ext cx="1864995" cy="463550"/>
            </a:xfrm>
            <a:custGeom>
              <a:avLst/>
              <a:gdLst/>
              <a:ahLst/>
              <a:cxnLst/>
              <a:rect l="l" t="t" r="r" b="b"/>
              <a:pathLst>
                <a:path w="1864995" h="463550">
                  <a:moveTo>
                    <a:pt x="0" y="0"/>
                  </a:moveTo>
                  <a:lnTo>
                    <a:pt x="932469" y="0"/>
                  </a:lnTo>
                </a:path>
                <a:path w="1864995" h="463550">
                  <a:moveTo>
                    <a:pt x="0" y="463477"/>
                  </a:moveTo>
                  <a:lnTo>
                    <a:pt x="932469" y="463477"/>
                  </a:lnTo>
                </a:path>
                <a:path w="1864995" h="463550">
                  <a:moveTo>
                    <a:pt x="1864952" y="231738"/>
                  </a:moveTo>
                  <a:lnTo>
                    <a:pt x="932469" y="231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9446" y="3310581"/>
              <a:ext cx="1212215" cy="927100"/>
            </a:xfrm>
            <a:custGeom>
              <a:avLst/>
              <a:gdLst/>
              <a:ahLst/>
              <a:cxnLst/>
              <a:rect l="l" t="t" r="r" b="b"/>
              <a:pathLst>
                <a:path w="1212214" h="927100">
                  <a:moveTo>
                    <a:pt x="363663" y="0"/>
                  </a:moveTo>
                  <a:lnTo>
                    <a:pt x="0" y="0"/>
                  </a:lnTo>
                  <a:lnTo>
                    <a:pt x="30637" y="42267"/>
                  </a:lnTo>
                  <a:lnTo>
                    <a:pt x="58210" y="85097"/>
                  </a:lnTo>
                  <a:lnTo>
                    <a:pt x="82720" y="128430"/>
                  </a:lnTo>
                  <a:lnTo>
                    <a:pt x="104166" y="172207"/>
                  </a:lnTo>
                  <a:lnTo>
                    <a:pt x="122549" y="216368"/>
                  </a:lnTo>
                  <a:lnTo>
                    <a:pt x="137868" y="260854"/>
                  </a:lnTo>
                  <a:lnTo>
                    <a:pt x="150123" y="305606"/>
                  </a:lnTo>
                  <a:lnTo>
                    <a:pt x="159314" y="350566"/>
                  </a:lnTo>
                  <a:lnTo>
                    <a:pt x="165441" y="395674"/>
                  </a:lnTo>
                  <a:lnTo>
                    <a:pt x="168505" y="440870"/>
                  </a:lnTo>
                  <a:lnTo>
                    <a:pt x="168505" y="486095"/>
                  </a:lnTo>
                  <a:lnTo>
                    <a:pt x="165510" y="530274"/>
                  </a:lnTo>
                  <a:lnTo>
                    <a:pt x="159314" y="576399"/>
                  </a:lnTo>
                  <a:lnTo>
                    <a:pt x="150123" y="621358"/>
                  </a:lnTo>
                  <a:lnTo>
                    <a:pt x="137868" y="666111"/>
                  </a:lnTo>
                  <a:lnTo>
                    <a:pt x="122549" y="710597"/>
                  </a:lnTo>
                  <a:lnTo>
                    <a:pt x="104167" y="754757"/>
                  </a:lnTo>
                  <a:lnTo>
                    <a:pt x="82720" y="798534"/>
                  </a:lnTo>
                  <a:lnTo>
                    <a:pt x="58211" y="841866"/>
                  </a:lnTo>
                  <a:lnTo>
                    <a:pt x="30637" y="884695"/>
                  </a:lnTo>
                  <a:lnTo>
                    <a:pt x="0" y="926963"/>
                  </a:lnTo>
                  <a:lnTo>
                    <a:pt x="363663" y="926963"/>
                  </a:lnTo>
                  <a:lnTo>
                    <a:pt x="421354" y="916716"/>
                  </a:lnTo>
                  <a:lnTo>
                    <a:pt x="477878" y="904868"/>
                  </a:lnTo>
                  <a:lnTo>
                    <a:pt x="533162" y="891459"/>
                  </a:lnTo>
                  <a:lnTo>
                    <a:pt x="587132" y="876530"/>
                  </a:lnTo>
                  <a:lnTo>
                    <a:pt x="639715" y="860120"/>
                  </a:lnTo>
                  <a:lnTo>
                    <a:pt x="690838" y="842269"/>
                  </a:lnTo>
                  <a:lnTo>
                    <a:pt x="740427" y="823018"/>
                  </a:lnTo>
                  <a:lnTo>
                    <a:pt x="788409" y="802406"/>
                  </a:lnTo>
                  <a:lnTo>
                    <a:pt x="834711" y="780474"/>
                  </a:lnTo>
                  <a:lnTo>
                    <a:pt x="879259" y="757262"/>
                  </a:lnTo>
                  <a:lnTo>
                    <a:pt x="921980" y="732809"/>
                  </a:lnTo>
                  <a:lnTo>
                    <a:pt x="962801" y="707156"/>
                  </a:lnTo>
                  <a:lnTo>
                    <a:pt x="1001648" y="680342"/>
                  </a:lnTo>
                  <a:lnTo>
                    <a:pt x="1038449" y="652409"/>
                  </a:lnTo>
                  <a:lnTo>
                    <a:pt x="1073129" y="623395"/>
                  </a:lnTo>
                  <a:lnTo>
                    <a:pt x="1105615" y="593342"/>
                  </a:lnTo>
                  <a:lnTo>
                    <a:pt x="1135835" y="562288"/>
                  </a:lnTo>
                  <a:lnTo>
                    <a:pt x="1163715" y="530274"/>
                  </a:lnTo>
                  <a:lnTo>
                    <a:pt x="1189180" y="497341"/>
                  </a:lnTo>
                  <a:lnTo>
                    <a:pt x="1212160" y="463527"/>
                  </a:lnTo>
                  <a:lnTo>
                    <a:pt x="1189516" y="429562"/>
                  </a:lnTo>
                  <a:lnTo>
                    <a:pt x="1164336" y="396486"/>
                  </a:lnTo>
                  <a:lnTo>
                    <a:pt x="1136696" y="364338"/>
                  </a:lnTo>
                  <a:lnTo>
                    <a:pt x="1106672" y="333161"/>
                  </a:lnTo>
                  <a:lnTo>
                    <a:pt x="1074339" y="302995"/>
                  </a:lnTo>
                  <a:lnTo>
                    <a:pt x="1039772" y="273882"/>
                  </a:lnTo>
                  <a:lnTo>
                    <a:pt x="1003047" y="245864"/>
                  </a:lnTo>
                  <a:lnTo>
                    <a:pt x="964240" y="218982"/>
                  </a:lnTo>
                  <a:lnTo>
                    <a:pt x="923427" y="193276"/>
                  </a:lnTo>
                  <a:lnTo>
                    <a:pt x="880682" y="168788"/>
                  </a:lnTo>
                  <a:lnTo>
                    <a:pt x="836082" y="145560"/>
                  </a:lnTo>
                  <a:lnTo>
                    <a:pt x="789702" y="123633"/>
                  </a:lnTo>
                  <a:lnTo>
                    <a:pt x="741618" y="103048"/>
                  </a:lnTo>
                  <a:lnTo>
                    <a:pt x="691906" y="83846"/>
                  </a:lnTo>
                  <a:lnTo>
                    <a:pt x="640640" y="66069"/>
                  </a:lnTo>
                  <a:lnTo>
                    <a:pt x="587897" y="49758"/>
                  </a:lnTo>
                  <a:lnTo>
                    <a:pt x="533752" y="34954"/>
                  </a:lnTo>
                  <a:lnTo>
                    <a:pt x="478281" y="21699"/>
                  </a:lnTo>
                  <a:lnTo>
                    <a:pt x="421559" y="10034"/>
                  </a:lnTo>
                  <a:lnTo>
                    <a:pt x="363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9446" y="3310581"/>
              <a:ext cx="1212215" cy="927100"/>
            </a:xfrm>
            <a:custGeom>
              <a:avLst/>
              <a:gdLst/>
              <a:ahLst/>
              <a:cxnLst/>
              <a:rect l="l" t="t" r="r" b="b"/>
              <a:pathLst>
                <a:path w="1212214" h="927100">
                  <a:moveTo>
                    <a:pt x="1212160" y="463527"/>
                  </a:moveTo>
                  <a:lnTo>
                    <a:pt x="1189180" y="497341"/>
                  </a:lnTo>
                  <a:lnTo>
                    <a:pt x="1163715" y="530274"/>
                  </a:lnTo>
                  <a:lnTo>
                    <a:pt x="1135835" y="562288"/>
                  </a:lnTo>
                  <a:lnTo>
                    <a:pt x="1105615" y="593342"/>
                  </a:lnTo>
                  <a:lnTo>
                    <a:pt x="1073129" y="623395"/>
                  </a:lnTo>
                  <a:lnTo>
                    <a:pt x="1038449" y="652409"/>
                  </a:lnTo>
                  <a:lnTo>
                    <a:pt x="1001648" y="680342"/>
                  </a:lnTo>
                  <a:lnTo>
                    <a:pt x="962801" y="707156"/>
                  </a:lnTo>
                  <a:lnTo>
                    <a:pt x="921980" y="732809"/>
                  </a:lnTo>
                  <a:lnTo>
                    <a:pt x="879259" y="757262"/>
                  </a:lnTo>
                  <a:lnTo>
                    <a:pt x="834711" y="780474"/>
                  </a:lnTo>
                  <a:lnTo>
                    <a:pt x="788409" y="802406"/>
                  </a:lnTo>
                  <a:lnTo>
                    <a:pt x="740427" y="823018"/>
                  </a:lnTo>
                  <a:lnTo>
                    <a:pt x="690838" y="842269"/>
                  </a:lnTo>
                  <a:lnTo>
                    <a:pt x="639715" y="860120"/>
                  </a:lnTo>
                  <a:lnTo>
                    <a:pt x="587132" y="876530"/>
                  </a:lnTo>
                  <a:lnTo>
                    <a:pt x="533162" y="891459"/>
                  </a:lnTo>
                  <a:lnTo>
                    <a:pt x="477878" y="904868"/>
                  </a:lnTo>
                  <a:lnTo>
                    <a:pt x="421354" y="916716"/>
                  </a:lnTo>
                  <a:lnTo>
                    <a:pt x="363663" y="926963"/>
                  </a:lnTo>
                  <a:lnTo>
                    <a:pt x="0" y="926963"/>
                  </a:lnTo>
                  <a:lnTo>
                    <a:pt x="30637" y="884695"/>
                  </a:lnTo>
                  <a:lnTo>
                    <a:pt x="58211" y="841866"/>
                  </a:lnTo>
                  <a:lnTo>
                    <a:pt x="82720" y="798534"/>
                  </a:lnTo>
                  <a:lnTo>
                    <a:pt x="104167" y="754757"/>
                  </a:lnTo>
                  <a:lnTo>
                    <a:pt x="122549" y="710597"/>
                  </a:lnTo>
                  <a:lnTo>
                    <a:pt x="137868" y="666111"/>
                  </a:lnTo>
                  <a:lnTo>
                    <a:pt x="150123" y="621358"/>
                  </a:lnTo>
                  <a:lnTo>
                    <a:pt x="159314" y="576399"/>
                  </a:lnTo>
                  <a:lnTo>
                    <a:pt x="165441" y="531292"/>
                  </a:lnTo>
                  <a:lnTo>
                    <a:pt x="168505" y="486095"/>
                  </a:lnTo>
                  <a:lnTo>
                    <a:pt x="168505" y="440870"/>
                  </a:lnTo>
                  <a:lnTo>
                    <a:pt x="165441" y="395674"/>
                  </a:lnTo>
                  <a:lnTo>
                    <a:pt x="159314" y="350566"/>
                  </a:lnTo>
                  <a:lnTo>
                    <a:pt x="150123" y="305606"/>
                  </a:lnTo>
                  <a:lnTo>
                    <a:pt x="137868" y="260854"/>
                  </a:lnTo>
                  <a:lnTo>
                    <a:pt x="122549" y="216368"/>
                  </a:lnTo>
                  <a:lnTo>
                    <a:pt x="104166" y="172207"/>
                  </a:lnTo>
                  <a:lnTo>
                    <a:pt x="82720" y="128430"/>
                  </a:lnTo>
                  <a:lnTo>
                    <a:pt x="58210" y="85097"/>
                  </a:lnTo>
                  <a:lnTo>
                    <a:pt x="30637" y="42267"/>
                  </a:lnTo>
                  <a:lnTo>
                    <a:pt x="0" y="0"/>
                  </a:lnTo>
                  <a:lnTo>
                    <a:pt x="363663" y="0"/>
                  </a:lnTo>
                  <a:lnTo>
                    <a:pt x="421559" y="10034"/>
                  </a:lnTo>
                  <a:lnTo>
                    <a:pt x="478281" y="21699"/>
                  </a:lnTo>
                  <a:lnTo>
                    <a:pt x="533752" y="34954"/>
                  </a:lnTo>
                  <a:lnTo>
                    <a:pt x="587897" y="49758"/>
                  </a:lnTo>
                  <a:lnTo>
                    <a:pt x="640640" y="66069"/>
                  </a:lnTo>
                  <a:lnTo>
                    <a:pt x="691906" y="83846"/>
                  </a:lnTo>
                  <a:lnTo>
                    <a:pt x="741618" y="103048"/>
                  </a:lnTo>
                  <a:lnTo>
                    <a:pt x="789702" y="123633"/>
                  </a:lnTo>
                  <a:lnTo>
                    <a:pt x="836082" y="145560"/>
                  </a:lnTo>
                  <a:lnTo>
                    <a:pt x="880682" y="168788"/>
                  </a:lnTo>
                  <a:lnTo>
                    <a:pt x="923427" y="193276"/>
                  </a:lnTo>
                  <a:lnTo>
                    <a:pt x="964240" y="218982"/>
                  </a:lnTo>
                  <a:lnTo>
                    <a:pt x="1003047" y="245864"/>
                  </a:lnTo>
                  <a:lnTo>
                    <a:pt x="1039772" y="273882"/>
                  </a:lnTo>
                  <a:lnTo>
                    <a:pt x="1074339" y="302995"/>
                  </a:lnTo>
                  <a:lnTo>
                    <a:pt x="1106672" y="333161"/>
                  </a:lnTo>
                  <a:lnTo>
                    <a:pt x="1136696" y="364338"/>
                  </a:lnTo>
                  <a:lnTo>
                    <a:pt x="1164336" y="396486"/>
                  </a:lnTo>
                  <a:lnTo>
                    <a:pt x="1189516" y="429562"/>
                  </a:lnTo>
                  <a:lnTo>
                    <a:pt x="1212160" y="4635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8554" y="3333749"/>
              <a:ext cx="431800" cy="433070"/>
            </a:xfrm>
            <a:custGeom>
              <a:avLst/>
              <a:gdLst/>
              <a:ahLst/>
              <a:cxnLst/>
              <a:rect l="l" t="t" r="r" b="b"/>
              <a:pathLst>
                <a:path w="431800" h="433070">
                  <a:moveTo>
                    <a:pt x="431292" y="43281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38537" y="3370151"/>
            <a:ext cx="1778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Arial MT"/>
                <a:cs typeface="Arial MT"/>
              </a:rPr>
              <a:t>A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8537" y="3852457"/>
            <a:ext cx="1778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Arial MT"/>
                <a:cs typeface="Arial MT"/>
              </a:rPr>
              <a:t>B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5553" y="3621699"/>
            <a:ext cx="1778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50" dirty="0">
                <a:latin typeface="Arial MT"/>
                <a:cs typeface="Arial MT"/>
              </a:rPr>
              <a:t>Y</a:t>
            </a:r>
            <a:endParaRPr sz="1750">
              <a:latin typeface="Arial MT"/>
              <a:cs typeface="Arial M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34019" y="4588383"/>
          <a:ext cx="2409825" cy="197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0"/>
                <a:gridCol w="768350"/>
                <a:gridCol w="768350"/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CC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0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spc="-50" dirty="0">
                          <a:latin typeface="Verdana"/>
                          <a:cs typeface="Verdana"/>
                        </a:rPr>
                        <a:t>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010145" y="3256026"/>
            <a:ext cx="194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4268" y="3549777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Tahoma"/>
                <a:cs typeface="Tahoma"/>
              </a:rPr>
              <a:t>B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0893" y="3405378"/>
            <a:ext cx="1162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0444" algn="l"/>
              </a:tabLst>
            </a:pPr>
            <a:r>
              <a:rPr sz="1800" b="1" spc="-50" dirty="0">
                <a:latin typeface="Tahoma"/>
                <a:cs typeface="Tahoma"/>
              </a:rPr>
              <a:t>0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b="1" spc="-85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8794" y="3981704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68794" y="4558029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20953" y="3736784"/>
            <a:ext cx="2145030" cy="1354455"/>
            <a:chOff x="7120953" y="3736784"/>
            <a:chExt cx="2145030" cy="1354455"/>
          </a:xfrm>
        </p:grpSpPr>
        <p:sp>
          <p:nvSpPr>
            <p:cNvPr id="18" name="object 18"/>
            <p:cNvSpPr/>
            <p:nvPr/>
          </p:nvSpPr>
          <p:spPr>
            <a:xfrm>
              <a:off x="7135241" y="3751071"/>
              <a:ext cx="2116455" cy="1325880"/>
            </a:xfrm>
            <a:custGeom>
              <a:avLst/>
              <a:gdLst/>
              <a:ahLst/>
              <a:cxnLst/>
              <a:rect l="l" t="t" r="r" b="b"/>
              <a:pathLst>
                <a:path w="2116454" h="1325879">
                  <a:moveTo>
                    <a:pt x="1093724" y="0"/>
                  </a:moveTo>
                  <a:lnTo>
                    <a:pt x="1093724" y="1325498"/>
                  </a:lnTo>
                </a:path>
                <a:path w="2116454" h="1325879">
                  <a:moveTo>
                    <a:pt x="0" y="661923"/>
                  </a:moveTo>
                  <a:lnTo>
                    <a:pt x="2116074" y="6619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5241" y="3751071"/>
              <a:ext cx="2116455" cy="1325880"/>
            </a:xfrm>
            <a:custGeom>
              <a:avLst/>
              <a:gdLst/>
              <a:ahLst/>
              <a:cxnLst/>
              <a:rect l="l" t="t" r="r" b="b"/>
              <a:pathLst>
                <a:path w="2116454" h="1325879">
                  <a:moveTo>
                    <a:pt x="14224" y="0"/>
                  </a:moveTo>
                  <a:lnTo>
                    <a:pt x="14224" y="1325498"/>
                  </a:lnTo>
                </a:path>
                <a:path w="2116454" h="1325879">
                  <a:moveTo>
                    <a:pt x="2101850" y="0"/>
                  </a:moveTo>
                  <a:lnTo>
                    <a:pt x="2101850" y="1325498"/>
                  </a:lnTo>
                </a:path>
                <a:path w="2116454" h="1325879">
                  <a:moveTo>
                    <a:pt x="0" y="14223"/>
                  </a:moveTo>
                  <a:lnTo>
                    <a:pt x="2116074" y="14223"/>
                  </a:lnTo>
                </a:path>
                <a:path w="2116454" h="1325879">
                  <a:moveTo>
                    <a:pt x="0" y="1311275"/>
                  </a:moveTo>
                  <a:lnTo>
                    <a:pt x="2116074" y="131127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04313" y="3832986"/>
            <a:ext cx="403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04313" y="4469638"/>
            <a:ext cx="403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5321" y="4469638"/>
            <a:ext cx="697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496746" y="3894010"/>
            <a:ext cx="1539240" cy="2037080"/>
            <a:chOff x="7496746" y="3894010"/>
            <a:chExt cx="1539240" cy="2037080"/>
          </a:xfrm>
        </p:grpSpPr>
        <p:sp>
          <p:nvSpPr>
            <p:cNvPr id="24" name="object 24"/>
            <p:cNvSpPr/>
            <p:nvPr/>
          </p:nvSpPr>
          <p:spPr>
            <a:xfrm>
              <a:off x="7511033" y="4485893"/>
              <a:ext cx="1510665" cy="431800"/>
            </a:xfrm>
            <a:custGeom>
              <a:avLst/>
              <a:gdLst/>
              <a:ahLst/>
              <a:cxnLst/>
              <a:rect l="l" t="t" r="r" b="b"/>
              <a:pathLst>
                <a:path w="1510665" h="431800">
                  <a:moveTo>
                    <a:pt x="0" y="431291"/>
                  </a:moveTo>
                  <a:lnTo>
                    <a:pt x="1510283" y="431291"/>
                  </a:lnTo>
                  <a:lnTo>
                    <a:pt x="1510283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28575">
              <a:solidFill>
                <a:srgbClr val="AC66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90025" y="3908297"/>
              <a:ext cx="431800" cy="1009015"/>
            </a:xfrm>
            <a:custGeom>
              <a:avLst/>
              <a:gdLst/>
              <a:ahLst/>
              <a:cxnLst/>
              <a:rect l="l" t="t" r="r" b="b"/>
              <a:pathLst>
                <a:path w="431800" h="1009014">
                  <a:moveTo>
                    <a:pt x="0" y="1008888"/>
                  </a:moveTo>
                  <a:lnTo>
                    <a:pt x="431292" y="1008888"/>
                  </a:lnTo>
                  <a:lnTo>
                    <a:pt x="431292" y="0"/>
                  </a:lnTo>
                  <a:lnTo>
                    <a:pt x="0" y="0"/>
                  </a:lnTo>
                  <a:lnTo>
                    <a:pt x="0" y="1008888"/>
                  </a:lnTo>
                  <a:close/>
                </a:path>
              </a:pathLst>
            </a:custGeom>
            <a:ln w="2857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2503" y="5256275"/>
              <a:ext cx="576833" cy="67437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021573" y="5338064"/>
            <a:ext cx="202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15" dirty="0">
                <a:solidFill>
                  <a:srgbClr val="AC66BA"/>
                </a:solidFill>
                <a:latin typeface="Tahoma"/>
                <a:cs typeface="Tahoma"/>
              </a:rPr>
              <a:t>B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7464" y="4105655"/>
            <a:ext cx="625601" cy="67436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9605898" y="4186808"/>
            <a:ext cx="25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420356" y="4262501"/>
            <a:ext cx="2178050" cy="2491105"/>
            <a:chOff x="7420356" y="4262501"/>
            <a:chExt cx="2178050" cy="2491105"/>
          </a:xfrm>
        </p:grpSpPr>
        <p:sp>
          <p:nvSpPr>
            <p:cNvPr id="31" name="object 31"/>
            <p:cNvSpPr/>
            <p:nvPr/>
          </p:nvSpPr>
          <p:spPr>
            <a:xfrm>
              <a:off x="8006969" y="4915408"/>
              <a:ext cx="104139" cy="432434"/>
            </a:xfrm>
            <a:custGeom>
              <a:avLst/>
              <a:gdLst/>
              <a:ahLst/>
              <a:cxnLst/>
              <a:rect l="l" t="t" r="r" b="b"/>
              <a:pathLst>
                <a:path w="104140" h="432435">
                  <a:moveTo>
                    <a:pt x="60372" y="358253"/>
                  </a:moveTo>
                  <a:lnTo>
                    <a:pt x="29082" y="363601"/>
                  </a:lnTo>
                  <a:lnTo>
                    <a:pt x="79375" y="432308"/>
                  </a:lnTo>
                  <a:lnTo>
                    <a:pt x="98083" y="370713"/>
                  </a:lnTo>
                  <a:lnTo>
                    <a:pt x="62483" y="370713"/>
                  </a:lnTo>
                  <a:lnTo>
                    <a:pt x="60372" y="358253"/>
                  </a:lnTo>
                  <a:close/>
                </a:path>
                <a:path w="104140" h="432435">
                  <a:moveTo>
                    <a:pt x="72921" y="356109"/>
                  </a:moveTo>
                  <a:lnTo>
                    <a:pt x="60372" y="358253"/>
                  </a:lnTo>
                  <a:lnTo>
                    <a:pt x="62483" y="370713"/>
                  </a:lnTo>
                  <a:lnTo>
                    <a:pt x="75056" y="368681"/>
                  </a:lnTo>
                  <a:lnTo>
                    <a:pt x="72921" y="356109"/>
                  </a:lnTo>
                  <a:close/>
                </a:path>
                <a:path w="104140" h="432435">
                  <a:moveTo>
                    <a:pt x="104139" y="350774"/>
                  </a:moveTo>
                  <a:lnTo>
                    <a:pt x="72921" y="356109"/>
                  </a:lnTo>
                  <a:lnTo>
                    <a:pt x="75056" y="368681"/>
                  </a:lnTo>
                  <a:lnTo>
                    <a:pt x="62483" y="370713"/>
                  </a:lnTo>
                  <a:lnTo>
                    <a:pt x="98083" y="370713"/>
                  </a:lnTo>
                  <a:lnTo>
                    <a:pt x="104139" y="350774"/>
                  </a:lnTo>
                  <a:close/>
                </a:path>
                <a:path w="104140" h="432435">
                  <a:moveTo>
                    <a:pt x="12446" y="0"/>
                  </a:moveTo>
                  <a:lnTo>
                    <a:pt x="0" y="2032"/>
                  </a:lnTo>
                  <a:lnTo>
                    <a:pt x="60372" y="358253"/>
                  </a:lnTo>
                  <a:lnTo>
                    <a:pt x="72921" y="356109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AC6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19032" y="4262501"/>
              <a:ext cx="579120" cy="169545"/>
            </a:xfrm>
            <a:custGeom>
              <a:avLst/>
              <a:gdLst/>
              <a:ahLst/>
              <a:cxnLst/>
              <a:rect l="l" t="t" r="r" b="b"/>
              <a:pathLst>
                <a:path w="579120" h="169545">
                  <a:moveTo>
                    <a:pt x="503656" y="138636"/>
                  </a:moveTo>
                  <a:lnTo>
                    <a:pt x="495935" y="169418"/>
                  </a:lnTo>
                  <a:lnTo>
                    <a:pt x="579120" y="151003"/>
                  </a:lnTo>
                  <a:lnTo>
                    <a:pt x="568321" y="141731"/>
                  </a:lnTo>
                  <a:lnTo>
                    <a:pt x="516000" y="141731"/>
                  </a:lnTo>
                  <a:lnTo>
                    <a:pt x="503656" y="138636"/>
                  </a:lnTo>
                  <a:close/>
                </a:path>
                <a:path w="579120" h="169545">
                  <a:moveTo>
                    <a:pt x="506744" y="126327"/>
                  </a:moveTo>
                  <a:lnTo>
                    <a:pt x="503656" y="138636"/>
                  </a:lnTo>
                  <a:lnTo>
                    <a:pt x="516000" y="141731"/>
                  </a:lnTo>
                  <a:lnTo>
                    <a:pt x="519049" y="129412"/>
                  </a:lnTo>
                  <a:lnTo>
                    <a:pt x="506744" y="126327"/>
                  </a:lnTo>
                  <a:close/>
                </a:path>
                <a:path w="579120" h="169545">
                  <a:moveTo>
                    <a:pt x="514476" y="95504"/>
                  </a:moveTo>
                  <a:lnTo>
                    <a:pt x="506744" y="126327"/>
                  </a:lnTo>
                  <a:lnTo>
                    <a:pt x="519049" y="129412"/>
                  </a:lnTo>
                  <a:lnTo>
                    <a:pt x="516000" y="141731"/>
                  </a:lnTo>
                  <a:lnTo>
                    <a:pt x="568321" y="141731"/>
                  </a:lnTo>
                  <a:lnTo>
                    <a:pt x="514476" y="95504"/>
                  </a:lnTo>
                  <a:close/>
                </a:path>
                <a:path w="579120" h="169545">
                  <a:moveTo>
                    <a:pt x="3048" y="0"/>
                  </a:moveTo>
                  <a:lnTo>
                    <a:pt x="0" y="12318"/>
                  </a:lnTo>
                  <a:lnTo>
                    <a:pt x="503656" y="138636"/>
                  </a:lnTo>
                  <a:lnTo>
                    <a:pt x="506744" y="12632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0356" y="5859778"/>
              <a:ext cx="1309877" cy="89382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581900" y="5996940"/>
            <a:ext cx="1170940" cy="589915"/>
          </a:xfrm>
          <a:prstGeom prst="rect">
            <a:avLst/>
          </a:prstGeom>
          <a:ln w="9525">
            <a:solidFill>
              <a:srgbClr val="AC66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740"/>
              </a:lnSpc>
            </a:pPr>
            <a:r>
              <a:rPr sz="3200" b="1" spc="-335" dirty="0">
                <a:solidFill>
                  <a:srgbClr val="0000CC"/>
                </a:solidFill>
                <a:latin typeface="Tahoma"/>
                <a:cs typeface="Tahoma"/>
              </a:rPr>
              <a:t>A+B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802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K-</a:t>
            </a:r>
            <a:r>
              <a:rPr spc="240" dirty="0"/>
              <a:t>Map</a:t>
            </a:r>
            <a:r>
              <a:rPr spc="-240" dirty="0"/>
              <a:t> </a:t>
            </a:r>
            <a:r>
              <a:rPr spc="-110" dirty="0"/>
              <a:t>Simplification</a:t>
            </a:r>
            <a:r>
              <a:rPr spc="-220" dirty="0"/>
              <a:t> </a:t>
            </a:r>
            <a:r>
              <a:rPr spc="-155" dirty="0"/>
              <a:t>for</a:t>
            </a:r>
            <a:r>
              <a:rPr spc="-254" dirty="0"/>
              <a:t> </a:t>
            </a:r>
            <a:r>
              <a:rPr spc="-165" dirty="0"/>
              <a:t>Two</a:t>
            </a:r>
            <a:r>
              <a:rPr spc="-235" dirty="0"/>
              <a:t> </a:t>
            </a:r>
            <a:r>
              <a:rPr spc="-20" dirty="0"/>
              <a:t>Variables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142</a:t>
            </a:fld>
            <a:endParaRPr lang="en-IN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802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K-</a:t>
            </a:r>
            <a:r>
              <a:rPr spc="240" dirty="0"/>
              <a:t>Map</a:t>
            </a:r>
            <a:r>
              <a:rPr spc="-240" dirty="0"/>
              <a:t> </a:t>
            </a:r>
            <a:r>
              <a:rPr spc="-110" dirty="0"/>
              <a:t>Simplification</a:t>
            </a:r>
            <a:r>
              <a:rPr spc="-215" dirty="0"/>
              <a:t> </a:t>
            </a:r>
            <a:r>
              <a:rPr spc="-155" dirty="0"/>
              <a:t>for</a:t>
            </a:r>
            <a:r>
              <a:rPr spc="-250" dirty="0"/>
              <a:t> </a:t>
            </a:r>
            <a:r>
              <a:rPr spc="-175" dirty="0"/>
              <a:t>Three</a:t>
            </a:r>
            <a:r>
              <a:rPr spc="-235" dirty="0"/>
              <a:t> </a:t>
            </a:r>
            <a:r>
              <a:rPr spc="-20" dirty="0"/>
              <a:t>Variables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499" y="2294671"/>
            <a:ext cx="9684385" cy="179006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constructed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diagram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placed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Minterm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hold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78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Notice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yz</a:t>
            </a:r>
            <a:r>
              <a:rPr sz="2400" i="1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combination</a:t>
            </a:r>
            <a:r>
              <a:rPr sz="24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matrix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pattern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normal binary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sequence.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5535" y="4383023"/>
            <a:ext cx="5029200" cy="19202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143</a:t>
            </a:fld>
            <a:endParaRPr lang="en-IN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2328163"/>
            <a:ext cx="7054215" cy="18897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function: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(X,</a:t>
            </a:r>
            <a:r>
              <a:rPr sz="2400" b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Y,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Z)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X’Y’Z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X’YZ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XY’Z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XYZ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given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largest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2?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4529328"/>
            <a:ext cx="4364736" cy="19918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144</a:t>
            </a:fld>
            <a:endParaRPr lang="en-IN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326" y="2406777"/>
            <a:ext cx="10409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grouping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tells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variables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x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 no influence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upon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function: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irrelevant.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0263" y="4512564"/>
            <a:ext cx="3058795" cy="1108075"/>
          </a:xfrm>
          <a:custGeom>
            <a:avLst/>
            <a:gdLst/>
            <a:ahLst/>
            <a:cxnLst/>
            <a:rect l="l" t="t" r="r" b="b"/>
            <a:pathLst>
              <a:path w="3058795" h="1108075">
                <a:moveTo>
                  <a:pt x="3058667" y="0"/>
                </a:moveTo>
                <a:lnTo>
                  <a:pt x="0" y="0"/>
                </a:lnTo>
                <a:lnTo>
                  <a:pt x="0" y="1107948"/>
                </a:lnTo>
                <a:lnTo>
                  <a:pt x="3058667" y="1107948"/>
                </a:lnTo>
                <a:lnTo>
                  <a:pt x="3058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4326" y="3202685"/>
            <a:ext cx="9632950" cy="23742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(X,</a:t>
            </a:r>
            <a:r>
              <a:rPr sz="2400" b="1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Y,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Z) =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X’Y’Z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X’YZ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XY’Z +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XYZ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reduces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24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2400">
              <a:latin typeface="Times New Roman"/>
              <a:cs typeface="Times New Roman"/>
            </a:endParaRPr>
          </a:p>
          <a:p>
            <a:pPr marL="556895" marR="6364605">
              <a:lnSpc>
                <a:spcPct val="100000"/>
              </a:lnSpc>
              <a:spcBef>
                <a:spcPts val="5"/>
              </a:spcBef>
            </a:pPr>
            <a:r>
              <a:rPr sz="2200" b="1" spc="-25" dirty="0">
                <a:solidFill>
                  <a:srgbClr val="CC3300"/>
                </a:solidFill>
                <a:latin typeface="Tahoma"/>
                <a:cs typeface="Tahoma"/>
              </a:rPr>
              <a:t>You</a:t>
            </a:r>
            <a:r>
              <a:rPr sz="2200" b="1" spc="-45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CC3300"/>
                </a:solidFill>
                <a:latin typeface="Tahoma"/>
                <a:cs typeface="Tahoma"/>
              </a:rPr>
              <a:t>could</a:t>
            </a:r>
            <a:r>
              <a:rPr sz="2200" b="1" spc="-45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2200" b="1" spc="-105" dirty="0">
                <a:solidFill>
                  <a:srgbClr val="CC3300"/>
                </a:solidFill>
                <a:latin typeface="Tahoma"/>
                <a:cs typeface="Tahoma"/>
              </a:rPr>
              <a:t>verify</a:t>
            </a:r>
            <a:r>
              <a:rPr sz="2200" b="1" spc="-55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2200" b="1" spc="-135" dirty="0">
                <a:solidFill>
                  <a:srgbClr val="CC3300"/>
                </a:solidFill>
                <a:latin typeface="Tahoma"/>
                <a:cs typeface="Tahoma"/>
              </a:rPr>
              <a:t>this </a:t>
            </a:r>
            <a:r>
              <a:rPr sz="2200" b="1" spc="-40" dirty="0">
                <a:solidFill>
                  <a:srgbClr val="CC3300"/>
                </a:solidFill>
                <a:latin typeface="Tahoma"/>
                <a:cs typeface="Tahoma"/>
              </a:rPr>
              <a:t>reduction</a:t>
            </a:r>
            <a:r>
              <a:rPr sz="2200" b="1" spc="-11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2200" b="1" spc="-20" dirty="0">
                <a:solidFill>
                  <a:srgbClr val="CC3300"/>
                </a:solidFill>
                <a:latin typeface="Tahoma"/>
                <a:cs typeface="Tahoma"/>
              </a:rPr>
              <a:t>with Boolean</a:t>
            </a:r>
            <a:r>
              <a:rPr sz="2200" b="1" spc="-85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CC3300"/>
                </a:solidFill>
                <a:latin typeface="Tahoma"/>
                <a:cs typeface="Tahoma"/>
              </a:rPr>
              <a:t>Algebra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4164" y="4049267"/>
            <a:ext cx="4381499" cy="217779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145</a:t>
            </a:fld>
            <a:endParaRPr lang="en-IN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61" y="2362911"/>
            <a:ext cx="7745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500697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Now 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complicated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map.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Consider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861" y="3258057"/>
            <a:ext cx="8255000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below.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(only)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groupings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1s.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you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them?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9864" y="2764535"/>
            <a:ext cx="7838440" cy="3540760"/>
            <a:chOff x="1959864" y="2764535"/>
            <a:chExt cx="7838440" cy="35407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6136" y="4451603"/>
              <a:ext cx="3785616" cy="18531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9864" y="2764535"/>
              <a:ext cx="7837932" cy="498348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146</a:t>
            </a:fld>
            <a:endParaRPr lang="en-IN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058" y="2525013"/>
            <a:ext cx="98971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map, we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see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example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wraps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around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sides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 a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map.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7432" y="3910584"/>
            <a:ext cx="3848100" cy="18958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147</a:t>
            </a:fld>
            <a:endParaRPr lang="en-IN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174351" y="5891586"/>
              <a:ext cx="630555" cy="207010"/>
            </a:xfrm>
            <a:custGeom>
              <a:avLst/>
              <a:gdLst/>
              <a:ahLst/>
              <a:cxnLst/>
              <a:rect l="l" t="t" r="r" b="b"/>
              <a:pathLst>
                <a:path w="630555" h="207010">
                  <a:moveTo>
                    <a:pt x="590043" y="0"/>
                  </a:moveTo>
                  <a:lnTo>
                    <a:pt x="38500" y="0"/>
                  </a:lnTo>
                  <a:lnTo>
                    <a:pt x="23843" y="1407"/>
                  </a:lnTo>
                  <a:lnTo>
                    <a:pt x="11042" y="8465"/>
                  </a:lnTo>
                  <a:lnTo>
                    <a:pt x="1832" y="18301"/>
                  </a:lnTo>
                  <a:lnTo>
                    <a:pt x="0" y="29582"/>
                  </a:lnTo>
                  <a:lnTo>
                    <a:pt x="0" y="177420"/>
                  </a:lnTo>
                  <a:lnTo>
                    <a:pt x="1832" y="188664"/>
                  </a:lnTo>
                  <a:lnTo>
                    <a:pt x="11042" y="198500"/>
                  </a:lnTo>
                  <a:lnTo>
                    <a:pt x="23843" y="205558"/>
                  </a:lnTo>
                  <a:lnTo>
                    <a:pt x="38500" y="206965"/>
                  </a:lnTo>
                  <a:lnTo>
                    <a:pt x="590043" y="206965"/>
                  </a:lnTo>
                  <a:lnTo>
                    <a:pt x="606533" y="205558"/>
                  </a:lnTo>
                  <a:lnTo>
                    <a:pt x="619407" y="198500"/>
                  </a:lnTo>
                  <a:lnTo>
                    <a:pt x="626712" y="188664"/>
                  </a:lnTo>
                  <a:lnTo>
                    <a:pt x="630376" y="177420"/>
                  </a:lnTo>
                  <a:lnTo>
                    <a:pt x="630376" y="29582"/>
                  </a:lnTo>
                  <a:lnTo>
                    <a:pt x="626712" y="18301"/>
                  </a:lnTo>
                  <a:lnTo>
                    <a:pt x="619407" y="8465"/>
                  </a:lnTo>
                  <a:lnTo>
                    <a:pt x="606533" y="1407"/>
                  </a:lnTo>
                  <a:lnTo>
                    <a:pt x="59004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4351" y="5891586"/>
              <a:ext cx="630555" cy="207010"/>
            </a:xfrm>
            <a:custGeom>
              <a:avLst/>
              <a:gdLst/>
              <a:ahLst/>
              <a:cxnLst/>
              <a:rect l="l" t="t" r="r" b="b"/>
              <a:pathLst>
                <a:path w="630555" h="207010">
                  <a:moveTo>
                    <a:pt x="38500" y="206965"/>
                  </a:moveTo>
                  <a:lnTo>
                    <a:pt x="590043" y="206965"/>
                  </a:lnTo>
                  <a:lnTo>
                    <a:pt x="606533" y="205558"/>
                  </a:lnTo>
                  <a:lnTo>
                    <a:pt x="619407" y="198500"/>
                  </a:lnTo>
                  <a:lnTo>
                    <a:pt x="626712" y="188664"/>
                  </a:lnTo>
                  <a:lnTo>
                    <a:pt x="630376" y="177420"/>
                  </a:lnTo>
                  <a:lnTo>
                    <a:pt x="630376" y="29582"/>
                  </a:lnTo>
                  <a:lnTo>
                    <a:pt x="626712" y="18301"/>
                  </a:lnTo>
                  <a:lnTo>
                    <a:pt x="619407" y="8465"/>
                  </a:lnTo>
                  <a:lnTo>
                    <a:pt x="606533" y="1407"/>
                  </a:lnTo>
                  <a:lnTo>
                    <a:pt x="590043" y="0"/>
                  </a:lnTo>
                  <a:lnTo>
                    <a:pt x="38500" y="0"/>
                  </a:lnTo>
                  <a:lnTo>
                    <a:pt x="23843" y="1407"/>
                  </a:lnTo>
                  <a:lnTo>
                    <a:pt x="11042" y="8465"/>
                  </a:lnTo>
                  <a:lnTo>
                    <a:pt x="1832" y="18301"/>
                  </a:lnTo>
                  <a:lnTo>
                    <a:pt x="0" y="29582"/>
                  </a:lnTo>
                  <a:lnTo>
                    <a:pt x="0" y="177420"/>
                  </a:lnTo>
                  <a:lnTo>
                    <a:pt x="1832" y="188664"/>
                  </a:lnTo>
                  <a:lnTo>
                    <a:pt x="11042" y="198500"/>
                  </a:lnTo>
                  <a:lnTo>
                    <a:pt x="23843" y="205558"/>
                  </a:lnTo>
                  <a:lnTo>
                    <a:pt x="38500" y="2069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26961" y="5892994"/>
              <a:ext cx="641985" cy="497205"/>
            </a:xfrm>
            <a:custGeom>
              <a:avLst/>
              <a:gdLst/>
              <a:ahLst/>
              <a:cxnLst/>
              <a:rect l="l" t="t" r="r" b="b"/>
              <a:pathLst>
                <a:path w="641984" h="497204">
                  <a:moveTo>
                    <a:pt x="601012" y="0"/>
                  </a:moveTo>
                  <a:lnTo>
                    <a:pt x="40284" y="0"/>
                  </a:lnTo>
                  <a:lnTo>
                    <a:pt x="25626" y="2815"/>
                  </a:lnTo>
                  <a:lnTo>
                    <a:pt x="12825" y="9873"/>
                  </a:lnTo>
                  <a:lnTo>
                    <a:pt x="3615" y="19709"/>
                  </a:lnTo>
                  <a:lnTo>
                    <a:pt x="0" y="31009"/>
                  </a:lnTo>
                  <a:lnTo>
                    <a:pt x="0" y="466001"/>
                  </a:lnTo>
                  <a:lnTo>
                    <a:pt x="3615" y="478690"/>
                  </a:lnTo>
                  <a:lnTo>
                    <a:pt x="12825" y="488526"/>
                  </a:lnTo>
                  <a:lnTo>
                    <a:pt x="25626" y="495584"/>
                  </a:lnTo>
                  <a:lnTo>
                    <a:pt x="40284" y="496992"/>
                  </a:lnTo>
                  <a:lnTo>
                    <a:pt x="601012" y="496992"/>
                  </a:lnTo>
                  <a:lnTo>
                    <a:pt x="615670" y="495584"/>
                  </a:lnTo>
                  <a:lnTo>
                    <a:pt x="628544" y="488526"/>
                  </a:lnTo>
                  <a:lnTo>
                    <a:pt x="637681" y="478690"/>
                  </a:lnTo>
                  <a:lnTo>
                    <a:pt x="641369" y="466001"/>
                  </a:lnTo>
                  <a:lnTo>
                    <a:pt x="641369" y="31009"/>
                  </a:lnTo>
                  <a:lnTo>
                    <a:pt x="637681" y="19709"/>
                  </a:lnTo>
                  <a:lnTo>
                    <a:pt x="628544" y="9873"/>
                  </a:lnTo>
                  <a:lnTo>
                    <a:pt x="615670" y="2815"/>
                  </a:lnTo>
                  <a:lnTo>
                    <a:pt x="60101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26961" y="5892994"/>
              <a:ext cx="641985" cy="497205"/>
            </a:xfrm>
            <a:custGeom>
              <a:avLst/>
              <a:gdLst/>
              <a:ahLst/>
              <a:cxnLst/>
              <a:rect l="l" t="t" r="r" b="b"/>
              <a:pathLst>
                <a:path w="641984" h="497204">
                  <a:moveTo>
                    <a:pt x="601012" y="496992"/>
                  </a:moveTo>
                  <a:lnTo>
                    <a:pt x="40284" y="496992"/>
                  </a:lnTo>
                  <a:lnTo>
                    <a:pt x="25626" y="495584"/>
                  </a:lnTo>
                  <a:lnTo>
                    <a:pt x="12825" y="488526"/>
                  </a:lnTo>
                  <a:lnTo>
                    <a:pt x="3615" y="478690"/>
                  </a:lnTo>
                  <a:lnTo>
                    <a:pt x="0" y="466001"/>
                  </a:lnTo>
                  <a:lnTo>
                    <a:pt x="0" y="31009"/>
                  </a:lnTo>
                  <a:lnTo>
                    <a:pt x="3615" y="19709"/>
                  </a:lnTo>
                  <a:lnTo>
                    <a:pt x="12825" y="9873"/>
                  </a:lnTo>
                  <a:lnTo>
                    <a:pt x="25626" y="2815"/>
                  </a:lnTo>
                  <a:lnTo>
                    <a:pt x="40284" y="0"/>
                  </a:lnTo>
                  <a:lnTo>
                    <a:pt x="601012" y="0"/>
                  </a:lnTo>
                  <a:lnTo>
                    <a:pt x="637681" y="19709"/>
                  </a:lnTo>
                  <a:lnTo>
                    <a:pt x="641369" y="466001"/>
                  </a:lnTo>
                  <a:lnTo>
                    <a:pt x="637681" y="478690"/>
                  </a:lnTo>
                  <a:lnTo>
                    <a:pt x="628544" y="488526"/>
                  </a:lnTo>
                  <a:lnTo>
                    <a:pt x="615670" y="495584"/>
                  </a:lnTo>
                  <a:lnTo>
                    <a:pt x="601012" y="496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2896" y="5857799"/>
              <a:ext cx="276860" cy="567690"/>
            </a:xfrm>
            <a:custGeom>
              <a:avLst/>
              <a:gdLst/>
              <a:ahLst/>
              <a:cxnLst/>
              <a:rect l="l" t="t" r="r" b="b"/>
              <a:pathLst>
                <a:path w="276859" h="567689">
                  <a:moveTo>
                    <a:pt x="56822" y="7057"/>
                  </a:moveTo>
                  <a:lnTo>
                    <a:pt x="53133" y="7057"/>
                  </a:lnTo>
                  <a:lnTo>
                    <a:pt x="45854" y="15523"/>
                  </a:lnTo>
                  <a:lnTo>
                    <a:pt x="42165" y="22543"/>
                  </a:lnTo>
                  <a:lnTo>
                    <a:pt x="38500" y="31009"/>
                  </a:lnTo>
                  <a:lnTo>
                    <a:pt x="32979" y="39437"/>
                  </a:lnTo>
                  <a:lnTo>
                    <a:pt x="29364" y="47902"/>
                  </a:lnTo>
                  <a:lnTo>
                    <a:pt x="27507" y="57738"/>
                  </a:lnTo>
                  <a:lnTo>
                    <a:pt x="23843" y="67612"/>
                  </a:lnTo>
                  <a:lnTo>
                    <a:pt x="31196" y="108400"/>
                  </a:lnTo>
                  <a:lnTo>
                    <a:pt x="44021" y="121108"/>
                  </a:lnTo>
                  <a:lnTo>
                    <a:pt x="49469" y="128128"/>
                  </a:lnTo>
                  <a:lnTo>
                    <a:pt x="53133" y="133760"/>
                  </a:lnTo>
                  <a:lnTo>
                    <a:pt x="54990" y="142188"/>
                  </a:lnTo>
                  <a:lnTo>
                    <a:pt x="54990" y="150653"/>
                  </a:lnTo>
                  <a:lnTo>
                    <a:pt x="49469" y="163323"/>
                  </a:lnTo>
                  <a:lnTo>
                    <a:pt x="38500" y="177383"/>
                  </a:lnTo>
                  <a:lnTo>
                    <a:pt x="23843" y="195684"/>
                  </a:lnTo>
                  <a:lnTo>
                    <a:pt x="22010" y="209800"/>
                  </a:lnTo>
                  <a:lnTo>
                    <a:pt x="36644" y="253423"/>
                  </a:lnTo>
                  <a:lnTo>
                    <a:pt x="49469" y="277374"/>
                  </a:lnTo>
                  <a:lnTo>
                    <a:pt x="54990" y="297084"/>
                  </a:lnTo>
                  <a:lnTo>
                    <a:pt x="56822" y="319608"/>
                  </a:lnTo>
                  <a:lnTo>
                    <a:pt x="54990" y="342115"/>
                  </a:lnTo>
                  <a:lnTo>
                    <a:pt x="49469" y="364639"/>
                  </a:lnTo>
                  <a:lnTo>
                    <a:pt x="38500" y="387183"/>
                  </a:lnTo>
                  <a:lnTo>
                    <a:pt x="23843" y="408300"/>
                  </a:lnTo>
                  <a:lnTo>
                    <a:pt x="18322" y="409670"/>
                  </a:lnTo>
                  <a:lnTo>
                    <a:pt x="14706" y="412505"/>
                  </a:lnTo>
                  <a:lnTo>
                    <a:pt x="11017" y="416728"/>
                  </a:lnTo>
                  <a:lnTo>
                    <a:pt x="7353" y="420970"/>
                  </a:lnTo>
                  <a:lnTo>
                    <a:pt x="5496" y="425194"/>
                  </a:lnTo>
                  <a:lnTo>
                    <a:pt x="3664" y="430806"/>
                  </a:lnTo>
                  <a:lnTo>
                    <a:pt x="1832" y="435030"/>
                  </a:lnTo>
                  <a:lnTo>
                    <a:pt x="16489" y="470225"/>
                  </a:lnTo>
                  <a:lnTo>
                    <a:pt x="27507" y="481468"/>
                  </a:lnTo>
                  <a:lnTo>
                    <a:pt x="34811" y="496992"/>
                  </a:lnTo>
                  <a:lnTo>
                    <a:pt x="36644" y="506828"/>
                  </a:lnTo>
                  <a:lnTo>
                    <a:pt x="36644" y="516663"/>
                  </a:lnTo>
                  <a:lnTo>
                    <a:pt x="34811" y="527963"/>
                  </a:lnTo>
                  <a:lnTo>
                    <a:pt x="32979" y="537799"/>
                  </a:lnTo>
                  <a:lnTo>
                    <a:pt x="31196" y="549080"/>
                  </a:lnTo>
                  <a:lnTo>
                    <a:pt x="27507" y="558916"/>
                  </a:lnTo>
                  <a:lnTo>
                    <a:pt x="23843" y="567382"/>
                  </a:lnTo>
                  <a:lnTo>
                    <a:pt x="276736" y="567382"/>
                  </a:lnTo>
                  <a:lnTo>
                    <a:pt x="276736" y="22543"/>
                  </a:lnTo>
                  <a:lnTo>
                    <a:pt x="58655" y="22543"/>
                  </a:lnTo>
                  <a:lnTo>
                    <a:pt x="58655" y="8465"/>
                  </a:lnTo>
                  <a:lnTo>
                    <a:pt x="56822" y="7057"/>
                  </a:lnTo>
                  <a:close/>
                </a:path>
                <a:path w="276859" h="567689">
                  <a:moveTo>
                    <a:pt x="276736" y="0"/>
                  </a:moveTo>
                  <a:lnTo>
                    <a:pt x="58655" y="0"/>
                  </a:lnTo>
                  <a:lnTo>
                    <a:pt x="58655" y="22543"/>
                  </a:lnTo>
                  <a:lnTo>
                    <a:pt x="276736" y="22543"/>
                  </a:lnTo>
                  <a:lnTo>
                    <a:pt x="27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64616" y="5892994"/>
              <a:ext cx="640080" cy="497205"/>
            </a:xfrm>
            <a:custGeom>
              <a:avLst/>
              <a:gdLst/>
              <a:ahLst/>
              <a:cxnLst/>
              <a:rect l="l" t="t" r="r" b="b"/>
              <a:pathLst>
                <a:path w="640079" h="497204">
                  <a:moveTo>
                    <a:pt x="601085" y="0"/>
                  </a:moveTo>
                  <a:lnTo>
                    <a:pt x="38500" y="0"/>
                  </a:lnTo>
                  <a:lnTo>
                    <a:pt x="23867" y="2815"/>
                  </a:lnTo>
                  <a:lnTo>
                    <a:pt x="11042" y="9873"/>
                  </a:lnTo>
                  <a:lnTo>
                    <a:pt x="1856" y="19709"/>
                  </a:lnTo>
                  <a:lnTo>
                    <a:pt x="0" y="31009"/>
                  </a:lnTo>
                  <a:lnTo>
                    <a:pt x="0" y="466001"/>
                  </a:lnTo>
                  <a:lnTo>
                    <a:pt x="1856" y="478690"/>
                  </a:lnTo>
                  <a:lnTo>
                    <a:pt x="11042" y="488526"/>
                  </a:lnTo>
                  <a:lnTo>
                    <a:pt x="23867" y="495584"/>
                  </a:lnTo>
                  <a:lnTo>
                    <a:pt x="38500" y="496992"/>
                  </a:lnTo>
                  <a:lnTo>
                    <a:pt x="601085" y="496992"/>
                  </a:lnTo>
                  <a:lnTo>
                    <a:pt x="615743" y="495584"/>
                  </a:lnTo>
                  <a:lnTo>
                    <a:pt x="628544" y="488526"/>
                  </a:lnTo>
                  <a:lnTo>
                    <a:pt x="637754" y="478690"/>
                  </a:lnTo>
                  <a:lnTo>
                    <a:pt x="639586" y="466001"/>
                  </a:lnTo>
                  <a:lnTo>
                    <a:pt x="639586" y="31009"/>
                  </a:lnTo>
                  <a:lnTo>
                    <a:pt x="637754" y="19709"/>
                  </a:lnTo>
                  <a:lnTo>
                    <a:pt x="628544" y="9873"/>
                  </a:lnTo>
                  <a:lnTo>
                    <a:pt x="615743" y="2815"/>
                  </a:lnTo>
                  <a:lnTo>
                    <a:pt x="60108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64616" y="5892994"/>
              <a:ext cx="640080" cy="497205"/>
            </a:xfrm>
            <a:custGeom>
              <a:avLst/>
              <a:gdLst/>
              <a:ahLst/>
              <a:cxnLst/>
              <a:rect l="l" t="t" r="r" b="b"/>
              <a:pathLst>
                <a:path w="640079" h="497204">
                  <a:moveTo>
                    <a:pt x="38500" y="496992"/>
                  </a:moveTo>
                  <a:lnTo>
                    <a:pt x="601085" y="496992"/>
                  </a:lnTo>
                  <a:lnTo>
                    <a:pt x="615743" y="495584"/>
                  </a:lnTo>
                  <a:lnTo>
                    <a:pt x="628544" y="488526"/>
                  </a:lnTo>
                  <a:lnTo>
                    <a:pt x="637754" y="478690"/>
                  </a:lnTo>
                  <a:lnTo>
                    <a:pt x="639586" y="466001"/>
                  </a:lnTo>
                  <a:lnTo>
                    <a:pt x="639586" y="31009"/>
                  </a:lnTo>
                  <a:lnTo>
                    <a:pt x="637754" y="19709"/>
                  </a:lnTo>
                  <a:lnTo>
                    <a:pt x="628544" y="9873"/>
                  </a:lnTo>
                  <a:lnTo>
                    <a:pt x="615743" y="2815"/>
                  </a:lnTo>
                  <a:lnTo>
                    <a:pt x="601085" y="0"/>
                  </a:lnTo>
                  <a:lnTo>
                    <a:pt x="38500" y="0"/>
                  </a:lnTo>
                  <a:lnTo>
                    <a:pt x="23867" y="2815"/>
                  </a:lnTo>
                  <a:lnTo>
                    <a:pt x="11042" y="9873"/>
                  </a:lnTo>
                  <a:lnTo>
                    <a:pt x="1856" y="19709"/>
                  </a:lnTo>
                  <a:lnTo>
                    <a:pt x="0" y="31009"/>
                  </a:lnTo>
                  <a:lnTo>
                    <a:pt x="0" y="466001"/>
                  </a:lnTo>
                  <a:lnTo>
                    <a:pt x="1856" y="478690"/>
                  </a:lnTo>
                  <a:lnTo>
                    <a:pt x="11042" y="488526"/>
                  </a:lnTo>
                  <a:lnTo>
                    <a:pt x="23867" y="495584"/>
                  </a:lnTo>
                  <a:lnTo>
                    <a:pt x="38500" y="496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11531" y="5857799"/>
              <a:ext cx="276860" cy="567690"/>
            </a:xfrm>
            <a:custGeom>
              <a:avLst/>
              <a:gdLst/>
              <a:ahLst/>
              <a:cxnLst/>
              <a:rect l="l" t="t" r="r" b="b"/>
              <a:pathLst>
                <a:path w="276859" h="567689">
                  <a:moveTo>
                    <a:pt x="218008" y="0"/>
                  </a:moveTo>
                  <a:lnTo>
                    <a:pt x="0" y="0"/>
                  </a:lnTo>
                  <a:lnTo>
                    <a:pt x="0" y="567382"/>
                  </a:lnTo>
                  <a:lnTo>
                    <a:pt x="254676" y="567382"/>
                  </a:lnTo>
                  <a:lnTo>
                    <a:pt x="251012" y="558916"/>
                  </a:lnTo>
                  <a:lnTo>
                    <a:pt x="247372" y="549080"/>
                  </a:lnTo>
                  <a:lnTo>
                    <a:pt x="243707" y="537799"/>
                  </a:lnTo>
                  <a:lnTo>
                    <a:pt x="241875" y="527963"/>
                  </a:lnTo>
                  <a:lnTo>
                    <a:pt x="240019" y="516663"/>
                  </a:lnTo>
                  <a:lnTo>
                    <a:pt x="240019" y="506828"/>
                  </a:lnTo>
                  <a:lnTo>
                    <a:pt x="241875" y="496992"/>
                  </a:lnTo>
                  <a:lnTo>
                    <a:pt x="249228" y="481468"/>
                  </a:lnTo>
                  <a:lnTo>
                    <a:pt x="260197" y="470225"/>
                  </a:lnTo>
                  <a:lnTo>
                    <a:pt x="265718" y="466001"/>
                  </a:lnTo>
                  <a:lnTo>
                    <a:pt x="271166" y="460389"/>
                  </a:lnTo>
                  <a:lnTo>
                    <a:pt x="274855" y="454758"/>
                  </a:lnTo>
                  <a:lnTo>
                    <a:pt x="276687" y="447700"/>
                  </a:lnTo>
                  <a:lnTo>
                    <a:pt x="276687" y="435030"/>
                  </a:lnTo>
                  <a:lnTo>
                    <a:pt x="274855" y="430806"/>
                  </a:lnTo>
                  <a:lnTo>
                    <a:pt x="272998" y="425194"/>
                  </a:lnTo>
                  <a:lnTo>
                    <a:pt x="269334" y="420970"/>
                  </a:lnTo>
                  <a:lnTo>
                    <a:pt x="265718" y="416728"/>
                  </a:lnTo>
                  <a:lnTo>
                    <a:pt x="262029" y="412505"/>
                  </a:lnTo>
                  <a:lnTo>
                    <a:pt x="258365" y="409670"/>
                  </a:lnTo>
                  <a:lnTo>
                    <a:pt x="254676" y="408300"/>
                  </a:lnTo>
                  <a:lnTo>
                    <a:pt x="240019" y="387183"/>
                  </a:lnTo>
                  <a:lnTo>
                    <a:pt x="229050" y="364639"/>
                  </a:lnTo>
                  <a:lnTo>
                    <a:pt x="221696" y="342115"/>
                  </a:lnTo>
                  <a:lnTo>
                    <a:pt x="219864" y="319608"/>
                  </a:lnTo>
                  <a:lnTo>
                    <a:pt x="221696" y="297084"/>
                  </a:lnTo>
                  <a:lnTo>
                    <a:pt x="227218" y="277374"/>
                  </a:lnTo>
                  <a:lnTo>
                    <a:pt x="240019" y="253423"/>
                  </a:lnTo>
                  <a:lnTo>
                    <a:pt x="245540" y="246403"/>
                  </a:lnTo>
                  <a:lnTo>
                    <a:pt x="249228" y="239345"/>
                  </a:lnTo>
                  <a:lnTo>
                    <a:pt x="252844" y="230879"/>
                  </a:lnTo>
                  <a:lnTo>
                    <a:pt x="256508" y="222451"/>
                  </a:lnTo>
                  <a:lnTo>
                    <a:pt x="256508" y="209800"/>
                  </a:lnTo>
                  <a:lnTo>
                    <a:pt x="254676" y="195684"/>
                  </a:lnTo>
                  <a:lnTo>
                    <a:pt x="238186" y="177383"/>
                  </a:lnTo>
                  <a:lnTo>
                    <a:pt x="227218" y="163323"/>
                  </a:lnTo>
                  <a:lnTo>
                    <a:pt x="223529" y="150653"/>
                  </a:lnTo>
                  <a:lnTo>
                    <a:pt x="221696" y="142188"/>
                  </a:lnTo>
                  <a:lnTo>
                    <a:pt x="223529" y="133760"/>
                  </a:lnTo>
                  <a:lnTo>
                    <a:pt x="227218" y="128128"/>
                  </a:lnTo>
                  <a:lnTo>
                    <a:pt x="234497" y="121108"/>
                  </a:lnTo>
                  <a:lnTo>
                    <a:pt x="240019" y="115458"/>
                  </a:lnTo>
                  <a:lnTo>
                    <a:pt x="247372" y="108400"/>
                  </a:lnTo>
                  <a:lnTo>
                    <a:pt x="251012" y="99991"/>
                  </a:lnTo>
                  <a:lnTo>
                    <a:pt x="254676" y="88691"/>
                  </a:lnTo>
                  <a:lnTo>
                    <a:pt x="252844" y="67612"/>
                  </a:lnTo>
                  <a:lnTo>
                    <a:pt x="240019" y="31009"/>
                  </a:lnTo>
                  <a:lnTo>
                    <a:pt x="234497" y="22543"/>
                  </a:lnTo>
                  <a:lnTo>
                    <a:pt x="218008" y="22543"/>
                  </a:lnTo>
                  <a:lnTo>
                    <a:pt x="218008" y="0"/>
                  </a:lnTo>
                  <a:close/>
                </a:path>
                <a:path w="276859" h="567689">
                  <a:moveTo>
                    <a:pt x="223529" y="7057"/>
                  </a:moveTo>
                  <a:lnTo>
                    <a:pt x="221696" y="7057"/>
                  </a:lnTo>
                  <a:lnTo>
                    <a:pt x="219864" y="8465"/>
                  </a:lnTo>
                  <a:lnTo>
                    <a:pt x="218008" y="15523"/>
                  </a:lnTo>
                  <a:lnTo>
                    <a:pt x="218008" y="22543"/>
                  </a:lnTo>
                  <a:lnTo>
                    <a:pt x="234497" y="22543"/>
                  </a:lnTo>
                  <a:lnTo>
                    <a:pt x="230882" y="15523"/>
                  </a:lnTo>
                  <a:lnTo>
                    <a:pt x="223529" y="7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7798" y="5891586"/>
              <a:ext cx="574040" cy="203200"/>
            </a:xfrm>
            <a:custGeom>
              <a:avLst/>
              <a:gdLst/>
              <a:ahLst/>
              <a:cxnLst/>
              <a:rect l="l" t="t" r="r" b="b"/>
              <a:pathLst>
                <a:path w="574040" h="203200">
                  <a:moveTo>
                    <a:pt x="533269" y="0"/>
                  </a:moveTo>
                  <a:lnTo>
                    <a:pt x="40284" y="0"/>
                  </a:lnTo>
                  <a:lnTo>
                    <a:pt x="25626" y="2815"/>
                  </a:lnTo>
                  <a:lnTo>
                    <a:pt x="12825" y="9873"/>
                  </a:lnTo>
                  <a:lnTo>
                    <a:pt x="3688" y="19709"/>
                  </a:lnTo>
                  <a:lnTo>
                    <a:pt x="0" y="31009"/>
                  </a:lnTo>
                  <a:lnTo>
                    <a:pt x="0" y="173197"/>
                  </a:lnTo>
                  <a:lnTo>
                    <a:pt x="3688" y="184441"/>
                  </a:lnTo>
                  <a:lnTo>
                    <a:pt x="12825" y="194314"/>
                  </a:lnTo>
                  <a:lnTo>
                    <a:pt x="25626" y="201334"/>
                  </a:lnTo>
                  <a:lnTo>
                    <a:pt x="40284" y="202742"/>
                  </a:lnTo>
                  <a:lnTo>
                    <a:pt x="533269" y="202742"/>
                  </a:lnTo>
                  <a:lnTo>
                    <a:pt x="547927" y="201334"/>
                  </a:lnTo>
                  <a:lnTo>
                    <a:pt x="560728" y="194314"/>
                  </a:lnTo>
                  <a:lnTo>
                    <a:pt x="569865" y="184441"/>
                  </a:lnTo>
                  <a:lnTo>
                    <a:pt x="573553" y="173197"/>
                  </a:lnTo>
                  <a:lnTo>
                    <a:pt x="573553" y="31009"/>
                  </a:lnTo>
                  <a:lnTo>
                    <a:pt x="569865" y="19709"/>
                  </a:lnTo>
                  <a:lnTo>
                    <a:pt x="560728" y="9873"/>
                  </a:lnTo>
                  <a:lnTo>
                    <a:pt x="547927" y="2815"/>
                  </a:lnTo>
                  <a:lnTo>
                    <a:pt x="53326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67798" y="5891586"/>
              <a:ext cx="574040" cy="203200"/>
            </a:xfrm>
            <a:custGeom>
              <a:avLst/>
              <a:gdLst/>
              <a:ahLst/>
              <a:cxnLst/>
              <a:rect l="l" t="t" r="r" b="b"/>
              <a:pathLst>
                <a:path w="574040" h="203200">
                  <a:moveTo>
                    <a:pt x="533269" y="202742"/>
                  </a:moveTo>
                  <a:lnTo>
                    <a:pt x="40284" y="202742"/>
                  </a:lnTo>
                  <a:lnTo>
                    <a:pt x="25626" y="201334"/>
                  </a:lnTo>
                  <a:lnTo>
                    <a:pt x="12825" y="194314"/>
                  </a:lnTo>
                  <a:lnTo>
                    <a:pt x="3688" y="184441"/>
                  </a:lnTo>
                  <a:lnTo>
                    <a:pt x="0" y="173197"/>
                  </a:lnTo>
                  <a:lnTo>
                    <a:pt x="0" y="31009"/>
                  </a:lnTo>
                  <a:lnTo>
                    <a:pt x="3688" y="19709"/>
                  </a:lnTo>
                  <a:lnTo>
                    <a:pt x="12825" y="9873"/>
                  </a:lnTo>
                  <a:lnTo>
                    <a:pt x="25626" y="2815"/>
                  </a:lnTo>
                  <a:lnTo>
                    <a:pt x="40284" y="0"/>
                  </a:lnTo>
                  <a:lnTo>
                    <a:pt x="533269" y="0"/>
                  </a:lnTo>
                  <a:lnTo>
                    <a:pt x="569865" y="19709"/>
                  </a:lnTo>
                  <a:lnTo>
                    <a:pt x="573553" y="173197"/>
                  </a:lnTo>
                  <a:lnTo>
                    <a:pt x="569865" y="184441"/>
                  </a:lnTo>
                  <a:lnTo>
                    <a:pt x="560728" y="194314"/>
                  </a:lnTo>
                  <a:lnTo>
                    <a:pt x="547927" y="201334"/>
                  </a:lnTo>
                  <a:lnTo>
                    <a:pt x="533269" y="202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5281" y="5857799"/>
              <a:ext cx="284480" cy="270510"/>
            </a:xfrm>
            <a:custGeom>
              <a:avLst/>
              <a:gdLst/>
              <a:ahLst/>
              <a:cxnLst/>
              <a:rect l="l" t="t" r="r" b="b"/>
              <a:pathLst>
                <a:path w="284479" h="270510">
                  <a:moveTo>
                    <a:pt x="284040" y="0"/>
                  </a:moveTo>
                  <a:lnTo>
                    <a:pt x="18322" y="0"/>
                  </a:lnTo>
                  <a:lnTo>
                    <a:pt x="18322" y="50718"/>
                  </a:lnTo>
                  <a:lnTo>
                    <a:pt x="38500" y="61962"/>
                  </a:lnTo>
                  <a:lnTo>
                    <a:pt x="51326" y="71797"/>
                  </a:lnTo>
                  <a:lnTo>
                    <a:pt x="58606" y="81671"/>
                  </a:lnTo>
                  <a:lnTo>
                    <a:pt x="60462" y="91507"/>
                  </a:lnTo>
                  <a:lnTo>
                    <a:pt x="56822" y="99991"/>
                  </a:lnTo>
                  <a:lnTo>
                    <a:pt x="51326" y="108400"/>
                  </a:lnTo>
                  <a:lnTo>
                    <a:pt x="43972" y="115458"/>
                  </a:lnTo>
                  <a:lnTo>
                    <a:pt x="32979" y="122516"/>
                  </a:lnTo>
                  <a:lnTo>
                    <a:pt x="7353" y="142188"/>
                  </a:lnTo>
                  <a:lnTo>
                    <a:pt x="0" y="154895"/>
                  </a:lnTo>
                  <a:lnTo>
                    <a:pt x="1832" y="160489"/>
                  </a:lnTo>
                  <a:lnTo>
                    <a:pt x="5521" y="167547"/>
                  </a:lnTo>
                  <a:lnTo>
                    <a:pt x="10968" y="173197"/>
                  </a:lnTo>
                  <a:lnTo>
                    <a:pt x="18322" y="180198"/>
                  </a:lnTo>
                  <a:lnTo>
                    <a:pt x="23843" y="185848"/>
                  </a:lnTo>
                  <a:lnTo>
                    <a:pt x="29315" y="192906"/>
                  </a:lnTo>
                  <a:lnTo>
                    <a:pt x="34836" y="201334"/>
                  </a:lnTo>
                  <a:lnTo>
                    <a:pt x="36668" y="208392"/>
                  </a:lnTo>
                  <a:lnTo>
                    <a:pt x="34836" y="218228"/>
                  </a:lnTo>
                  <a:lnTo>
                    <a:pt x="29315" y="226693"/>
                  </a:lnTo>
                  <a:lnTo>
                    <a:pt x="18322" y="236529"/>
                  </a:lnTo>
                  <a:lnTo>
                    <a:pt x="18322" y="270317"/>
                  </a:lnTo>
                  <a:lnTo>
                    <a:pt x="284040" y="270317"/>
                  </a:lnTo>
                  <a:lnTo>
                    <a:pt x="284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0468" y="5891586"/>
              <a:ext cx="572135" cy="203200"/>
            </a:xfrm>
            <a:custGeom>
              <a:avLst/>
              <a:gdLst/>
              <a:ahLst/>
              <a:cxnLst/>
              <a:rect l="l" t="t" r="r" b="b"/>
              <a:pathLst>
                <a:path w="572134" h="203200">
                  <a:moveTo>
                    <a:pt x="533245" y="0"/>
                  </a:moveTo>
                  <a:lnTo>
                    <a:pt x="40332" y="0"/>
                  </a:lnTo>
                  <a:lnTo>
                    <a:pt x="23843" y="2815"/>
                  </a:lnTo>
                  <a:lnTo>
                    <a:pt x="11017" y="9873"/>
                  </a:lnTo>
                  <a:lnTo>
                    <a:pt x="3664" y="19709"/>
                  </a:lnTo>
                  <a:lnTo>
                    <a:pt x="0" y="31009"/>
                  </a:lnTo>
                  <a:lnTo>
                    <a:pt x="0" y="173197"/>
                  </a:lnTo>
                  <a:lnTo>
                    <a:pt x="3664" y="184441"/>
                  </a:lnTo>
                  <a:lnTo>
                    <a:pt x="11017" y="194314"/>
                  </a:lnTo>
                  <a:lnTo>
                    <a:pt x="23843" y="201334"/>
                  </a:lnTo>
                  <a:lnTo>
                    <a:pt x="40332" y="202742"/>
                  </a:lnTo>
                  <a:lnTo>
                    <a:pt x="533245" y="202742"/>
                  </a:lnTo>
                  <a:lnTo>
                    <a:pt x="547902" y="201334"/>
                  </a:lnTo>
                  <a:lnTo>
                    <a:pt x="560728" y="194314"/>
                  </a:lnTo>
                  <a:lnTo>
                    <a:pt x="569913" y="184441"/>
                  </a:lnTo>
                  <a:lnTo>
                    <a:pt x="571746" y="173197"/>
                  </a:lnTo>
                  <a:lnTo>
                    <a:pt x="571746" y="31009"/>
                  </a:lnTo>
                  <a:lnTo>
                    <a:pt x="569913" y="19709"/>
                  </a:lnTo>
                  <a:lnTo>
                    <a:pt x="560728" y="9873"/>
                  </a:lnTo>
                  <a:lnTo>
                    <a:pt x="547902" y="2815"/>
                  </a:lnTo>
                  <a:lnTo>
                    <a:pt x="53324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60468" y="5891586"/>
              <a:ext cx="572135" cy="203200"/>
            </a:xfrm>
            <a:custGeom>
              <a:avLst/>
              <a:gdLst/>
              <a:ahLst/>
              <a:cxnLst/>
              <a:rect l="l" t="t" r="r" b="b"/>
              <a:pathLst>
                <a:path w="572134" h="203200">
                  <a:moveTo>
                    <a:pt x="40332" y="202742"/>
                  </a:moveTo>
                  <a:lnTo>
                    <a:pt x="533245" y="202742"/>
                  </a:lnTo>
                  <a:lnTo>
                    <a:pt x="547902" y="201334"/>
                  </a:lnTo>
                  <a:lnTo>
                    <a:pt x="560728" y="194314"/>
                  </a:lnTo>
                  <a:lnTo>
                    <a:pt x="569913" y="184441"/>
                  </a:lnTo>
                  <a:lnTo>
                    <a:pt x="571746" y="173197"/>
                  </a:lnTo>
                  <a:lnTo>
                    <a:pt x="571746" y="31009"/>
                  </a:lnTo>
                  <a:lnTo>
                    <a:pt x="569913" y="19709"/>
                  </a:lnTo>
                  <a:lnTo>
                    <a:pt x="560728" y="9873"/>
                  </a:lnTo>
                  <a:lnTo>
                    <a:pt x="547902" y="2815"/>
                  </a:lnTo>
                  <a:lnTo>
                    <a:pt x="533245" y="0"/>
                  </a:lnTo>
                  <a:lnTo>
                    <a:pt x="40332" y="0"/>
                  </a:lnTo>
                  <a:lnTo>
                    <a:pt x="23843" y="2815"/>
                  </a:lnTo>
                  <a:lnTo>
                    <a:pt x="11017" y="9873"/>
                  </a:lnTo>
                  <a:lnTo>
                    <a:pt x="3664" y="19709"/>
                  </a:lnTo>
                  <a:lnTo>
                    <a:pt x="0" y="31009"/>
                  </a:lnTo>
                  <a:lnTo>
                    <a:pt x="0" y="173197"/>
                  </a:lnTo>
                  <a:lnTo>
                    <a:pt x="3664" y="184441"/>
                  </a:lnTo>
                  <a:lnTo>
                    <a:pt x="11017" y="194314"/>
                  </a:lnTo>
                  <a:lnTo>
                    <a:pt x="23843" y="201334"/>
                  </a:lnTo>
                  <a:lnTo>
                    <a:pt x="40332" y="202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2547" y="5857799"/>
              <a:ext cx="282575" cy="270510"/>
            </a:xfrm>
            <a:custGeom>
              <a:avLst/>
              <a:gdLst/>
              <a:ahLst/>
              <a:cxnLst/>
              <a:rect l="l" t="t" r="r" b="b"/>
              <a:pathLst>
                <a:path w="282575" h="270510">
                  <a:moveTo>
                    <a:pt x="263862" y="0"/>
                  </a:moveTo>
                  <a:lnTo>
                    <a:pt x="0" y="0"/>
                  </a:lnTo>
                  <a:lnTo>
                    <a:pt x="0" y="270317"/>
                  </a:lnTo>
                  <a:lnTo>
                    <a:pt x="263862" y="270317"/>
                  </a:lnTo>
                  <a:lnTo>
                    <a:pt x="263862" y="236529"/>
                  </a:lnTo>
                  <a:lnTo>
                    <a:pt x="254676" y="226693"/>
                  </a:lnTo>
                  <a:lnTo>
                    <a:pt x="249155" y="218228"/>
                  </a:lnTo>
                  <a:lnTo>
                    <a:pt x="247372" y="208392"/>
                  </a:lnTo>
                  <a:lnTo>
                    <a:pt x="249155" y="201334"/>
                  </a:lnTo>
                  <a:lnTo>
                    <a:pt x="252844" y="192906"/>
                  </a:lnTo>
                  <a:lnTo>
                    <a:pt x="258341" y="185848"/>
                  </a:lnTo>
                  <a:lnTo>
                    <a:pt x="265645" y="180198"/>
                  </a:lnTo>
                  <a:lnTo>
                    <a:pt x="271166" y="173197"/>
                  </a:lnTo>
                  <a:lnTo>
                    <a:pt x="276687" y="167547"/>
                  </a:lnTo>
                  <a:lnTo>
                    <a:pt x="280351" y="160489"/>
                  </a:lnTo>
                  <a:lnTo>
                    <a:pt x="282135" y="154895"/>
                  </a:lnTo>
                  <a:lnTo>
                    <a:pt x="274830" y="142188"/>
                  </a:lnTo>
                  <a:lnTo>
                    <a:pt x="267477" y="136594"/>
                  </a:lnTo>
                  <a:lnTo>
                    <a:pt x="258341" y="129536"/>
                  </a:lnTo>
                  <a:lnTo>
                    <a:pt x="249155" y="122516"/>
                  </a:lnTo>
                  <a:lnTo>
                    <a:pt x="230882" y="108400"/>
                  </a:lnTo>
                  <a:lnTo>
                    <a:pt x="225361" y="99991"/>
                  </a:lnTo>
                  <a:lnTo>
                    <a:pt x="223529" y="91507"/>
                  </a:lnTo>
                  <a:lnTo>
                    <a:pt x="225361" y="81671"/>
                  </a:lnTo>
                  <a:lnTo>
                    <a:pt x="230882" y="71797"/>
                  </a:lnTo>
                  <a:lnTo>
                    <a:pt x="243707" y="61962"/>
                  </a:lnTo>
                  <a:lnTo>
                    <a:pt x="263862" y="50718"/>
                  </a:lnTo>
                  <a:lnTo>
                    <a:pt x="26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4002" y="6173184"/>
              <a:ext cx="572135" cy="203200"/>
            </a:xfrm>
            <a:custGeom>
              <a:avLst/>
              <a:gdLst/>
              <a:ahLst/>
              <a:cxnLst/>
              <a:rect l="l" t="t" r="r" b="b"/>
              <a:pathLst>
                <a:path w="572135" h="203200">
                  <a:moveTo>
                    <a:pt x="533245" y="0"/>
                  </a:moveTo>
                  <a:lnTo>
                    <a:pt x="40259" y="0"/>
                  </a:lnTo>
                  <a:lnTo>
                    <a:pt x="23769" y="2815"/>
                  </a:lnTo>
                  <a:lnTo>
                    <a:pt x="10968" y="8428"/>
                  </a:lnTo>
                  <a:lnTo>
                    <a:pt x="3664" y="19709"/>
                  </a:lnTo>
                  <a:lnTo>
                    <a:pt x="0" y="30952"/>
                  </a:lnTo>
                  <a:lnTo>
                    <a:pt x="0" y="171733"/>
                  </a:lnTo>
                  <a:lnTo>
                    <a:pt x="3664" y="184384"/>
                  </a:lnTo>
                  <a:lnTo>
                    <a:pt x="10968" y="194276"/>
                  </a:lnTo>
                  <a:lnTo>
                    <a:pt x="23769" y="201278"/>
                  </a:lnTo>
                  <a:lnTo>
                    <a:pt x="40259" y="202686"/>
                  </a:lnTo>
                  <a:lnTo>
                    <a:pt x="533245" y="202686"/>
                  </a:lnTo>
                  <a:lnTo>
                    <a:pt x="547902" y="201278"/>
                  </a:lnTo>
                  <a:lnTo>
                    <a:pt x="560728" y="194276"/>
                  </a:lnTo>
                  <a:lnTo>
                    <a:pt x="569865" y="184384"/>
                  </a:lnTo>
                  <a:lnTo>
                    <a:pt x="571697" y="171733"/>
                  </a:lnTo>
                  <a:lnTo>
                    <a:pt x="571697" y="30952"/>
                  </a:lnTo>
                  <a:lnTo>
                    <a:pt x="569865" y="19709"/>
                  </a:lnTo>
                  <a:lnTo>
                    <a:pt x="560728" y="8428"/>
                  </a:lnTo>
                  <a:lnTo>
                    <a:pt x="547902" y="2815"/>
                  </a:lnTo>
                  <a:lnTo>
                    <a:pt x="53324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94002" y="6173184"/>
              <a:ext cx="572135" cy="203200"/>
            </a:xfrm>
            <a:custGeom>
              <a:avLst/>
              <a:gdLst/>
              <a:ahLst/>
              <a:cxnLst/>
              <a:rect l="l" t="t" r="r" b="b"/>
              <a:pathLst>
                <a:path w="572135" h="203200">
                  <a:moveTo>
                    <a:pt x="533245" y="202686"/>
                  </a:moveTo>
                  <a:lnTo>
                    <a:pt x="40259" y="202686"/>
                  </a:lnTo>
                  <a:lnTo>
                    <a:pt x="23769" y="201278"/>
                  </a:lnTo>
                  <a:lnTo>
                    <a:pt x="10968" y="194276"/>
                  </a:lnTo>
                  <a:lnTo>
                    <a:pt x="3664" y="184384"/>
                  </a:lnTo>
                  <a:lnTo>
                    <a:pt x="0" y="171733"/>
                  </a:lnTo>
                  <a:lnTo>
                    <a:pt x="0" y="30952"/>
                  </a:lnTo>
                  <a:lnTo>
                    <a:pt x="3664" y="19709"/>
                  </a:lnTo>
                  <a:lnTo>
                    <a:pt x="10968" y="8428"/>
                  </a:lnTo>
                  <a:lnTo>
                    <a:pt x="23769" y="2815"/>
                  </a:lnTo>
                  <a:lnTo>
                    <a:pt x="40259" y="0"/>
                  </a:lnTo>
                  <a:lnTo>
                    <a:pt x="533245" y="0"/>
                  </a:lnTo>
                  <a:lnTo>
                    <a:pt x="569865" y="19709"/>
                  </a:lnTo>
                  <a:lnTo>
                    <a:pt x="571697" y="171733"/>
                  </a:lnTo>
                  <a:lnTo>
                    <a:pt x="569865" y="184384"/>
                  </a:lnTo>
                  <a:lnTo>
                    <a:pt x="560728" y="194276"/>
                  </a:lnTo>
                  <a:lnTo>
                    <a:pt x="547902" y="201278"/>
                  </a:lnTo>
                  <a:lnTo>
                    <a:pt x="533245" y="2026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71461" y="6139397"/>
              <a:ext cx="282575" cy="270510"/>
            </a:xfrm>
            <a:custGeom>
              <a:avLst/>
              <a:gdLst/>
              <a:ahLst/>
              <a:cxnLst/>
              <a:rect l="l" t="t" r="r" b="b"/>
              <a:pathLst>
                <a:path w="282575" h="270510">
                  <a:moveTo>
                    <a:pt x="282208" y="0"/>
                  </a:moveTo>
                  <a:lnTo>
                    <a:pt x="18346" y="0"/>
                  </a:lnTo>
                  <a:lnTo>
                    <a:pt x="18346" y="50680"/>
                  </a:lnTo>
                  <a:lnTo>
                    <a:pt x="38500" y="61924"/>
                  </a:lnTo>
                  <a:lnTo>
                    <a:pt x="51326" y="71797"/>
                  </a:lnTo>
                  <a:lnTo>
                    <a:pt x="58630" y="81633"/>
                  </a:lnTo>
                  <a:lnTo>
                    <a:pt x="58630" y="91507"/>
                  </a:lnTo>
                  <a:lnTo>
                    <a:pt x="56847" y="99935"/>
                  </a:lnTo>
                  <a:lnTo>
                    <a:pt x="23867" y="129480"/>
                  </a:lnTo>
                  <a:lnTo>
                    <a:pt x="14657" y="135130"/>
                  </a:lnTo>
                  <a:lnTo>
                    <a:pt x="7353" y="142188"/>
                  </a:lnTo>
                  <a:lnTo>
                    <a:pt x="0" y="154839"/>
                  </a:lnTo>
                  <a:lnTo>
                    <a:pt x="1856" y="160489"/>
                  </a:lnTo>
                  <a:lnTo>
                    <a:pt x="5521" y="166102"/>
                  </a:lnTo>
                  <a:lnTo>
                    <a:pt x="10993" y="173159"/>
                  </a:lnTo>
                  <a:lnTo>
                    <a:pt x="18346" y="180198"/>
                  </a:lnTo>
                  <a:lnTo>
                    <a:pt x="23867" y="185811"/>
                  </a:lnTo>
                  <a:lnTo>
                    <a:pt x="29315" y="192869"/>
                  </a:lnTo>
                  <a:lnTo>
                    <a:pt x="33004" y="201297"/>
                  </a:lnTo>
                  <a:lnTo>
                    <a:pt x="34836" y="208336"/>
                  </a:lnTo>
                  <a:lnTo>
                    <a:pt x="34836" y="216820"/>
                  </a:lnTo>
                  <a:lnTo>
                    <a:pt x="29315" y="226656"/>
                  </a:lnTo>
                  <a:lnTo>
                    <a:pt x="18346" y="236473"/>
                  </a:lnTo>
                  <a:lnTo>
                    <a:pt x="18346" y="270317"/>
                  </a:lnTo>
                  <a:lnTo>
                    <a:pt x="282208" y="270317"/>
                  </a:lnTo>
                  <a:lnTo>
                    <a:pt x="282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86648" y="6176000"/>
              <a:ext cx="572135" cy="204470"/>
            </a:xfrm>
            <a:custGeom>
              <a:avLst/>
              <a:gdLst/>
              <a:ahLst/>
              <a:cxnLst/>
              <a:rect l="l" t="t" r="r" b="b"/>
              <a:pathLst>
                <a:path w="572135" h="204470">
                  <a:moveTo>
                    <a:pt x="531413" y="0"/>
                  </a:moveTo>
                  <a:lnTo>
                    <a:pt x="40332" y="0"/>
                  </a:lnTo>
                  <a:lnTo>
                    <a:pt x="23843" y="2778"/>
                  </a:lnTo>
                  <a:lnTo>
                    <a:pt x="11042" y="9835"/>
                  </a:lnTo>
                  <a:lnTo>
                    <a:pt x="1832" y="19671"/>
                  </a:lnTo>
                  <a:lnTo>
                    <a:pt x="0" y="30971"/>
                  </a:lnTo>
                  <a:lnTo>
                    <a:pt x="0" y="173159"/>
                  </a:lnTo>
                  <a:lnTo>
                    <a:pt x="1832" y="184403"/>
                  </a:lnTo>
                  <a:lnTo>
                    <a:pt x="11042" y="194276"/>
                  </a:lnTo>
                  <a:lnTo>
                    <a:pt x="23843" y="201297"/>
                  </a:lnTo>
                  <a:lnTo>
                    <a:pt x="40332" y="204112"/>
                  </a:lnTo>
                  <a:lnTo>
                    <a:pt x="531413" y="204112"/>
                  </a:lnTo>
                  <a:lnTo>
                    <a:pt x="547902" y="201297"/>
                  </a:lnTo>
                  <a:lnTo>
                    <a:pt x="560728" y="194276"/>
                  </a:lnTo>
                  <a:lnTo>
                    <a:pt x="568081" y="184403"/>
                  </a:lnTo>
                  <a:lnTo>
                    <a:pt x="571770" y="173159"/>
                  </a:lnTo>
                  <a:lnTo>
                    <a:pt x="571770" y="30971"/>
                  </a:lnTo>
                  <a:lnTo>
                    <a:pt x="568081" y="19671"/>
                  </a:lnTo>
                  <a:lnTo>
                    <a:pt x="560728" y="9835"/>
                  </a:lnTo>
                  <a:lnTo>
                    <a:pt x="547902" y="2778"/>
                  </a:lnTo>
                  <a:lnTo>
                    <a:pt x="53141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6648" y="6176000"/>
              <a:ext cx="572135" cy="204470"/>
            </a:xfrm>
            <a:custGeom>
              <a:avLst/>
              <a:gdLst/>
              <a:ahLst/>
              <a:cxnLst/>
              <a:rect l="l" t="t" r="r" b="b"/>
              <a:pathLst>
                <a:path w="572135" h="204470">
                  <a:moveTo>
                    <a:pt x="40332" y="204112"/>
                  </a:moveTo>
                  <a:lnTo>
                    <a:pt x="531413" y="204112"/>
                  </a:lnTo>
                  <a:lnTo>
                    <a:pt x="547902" y="201297"/>
                  </a:lnTo>
                  <a:lnTo>
                    <a:pt x="560728" y="194276"/>
                  </a:lnTo>
                  <a:lnTo>
                    <a:pt x="568081" y="184403"/>
                  </a:lnTo>
                  <a:lnTo>
                    <a:pt x="571770" y="173159"/>
                  </a:lnTo>
                  <a:lnTo>
                    <a:pt x="571770" y="30971"/>
                  </a:lnTo>
                  <a:lnTo>
                    <a:pt x="568081" y="19671"/>
                  </a:lnTo>
                  <a:lnTo>
                    <a:pt x="560728" y="9835"/>
                  </a:lnTo>
                  <a:lnTo>
                    <a:pt x="547902" y="2778"/>
                  </a:lnTo>
                  <a:lnTo>
                    <a:pt x="531413" y="0"/>
                  </a:lnTo>
                  <a:lnTo>
                    <a:pt x="40332" y="0"/>
                  </a:lnTo>
                  <a:lnTo>
                    <a:pt x="23843" y="2778"/>
                  </a:lnTo>
                  <a:lnTo>
                    <a:pt x="11042" y="9835"/>
                  </a:lnTo>
                  <a:lnTo>
                    <a:pt x="1832" y="19671"/>
                  </a:lnTo>
                  <a:lnTo>
                    <a:pt x="0" y="30971"/>
                  </a:lnTo>
                  <a:lnTo>
                    <a:pt x="0" y="173159"/>
                  </a:lnTo>
                  <a:lnTo>
                    <a:pt x="1832" y="184403"/>
                  </a:lnTo>
                  <a:lnTo>
                    <a:pt x="11042" y="194276"/>
                  </a:lnTo>
                  <a:lnTo>
                    <a:pt x="23843" y="201297"/>
                  </a:lnTo>
                  <a:lnTo>
                    <a:pt x="40332" y="2041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98726" y="6142175"/>
              <a:ext cx="282575" cy="271780"/>
            </a:xfrm>
            <a:custGeom>
              <a:avLst/>
              <a:gdLst/>
              <a:ahLst/>
              <a:cxnLst/>
              <a:rect l="l" t="t" r="r" b="b"/>
              <a:pathLst>
                <a:path w="282575" h="271779">
                  <a:moveTo>
                    <a:pt x="263862" y="0"/>
                  </a:moveTo>
                  <a:lnTo>
                    <a:pt x="0" y="0"/>
                  </a:lnTo>
                  <a:lnTo>
                    <a:pt x="0" y="271724"/>
                  </a:lnTo>
                  <a:lnTo>
                    <a:pt x="263862" y="271724"/>
                  </a:lnTo>
                  <a:lnTo>
                    <a:pt x="263862" y="237937"/>
                  </a:lnTo>
                  <a:lnTo>
                    <a:pt x="252844" y="226693"/>
                  </a:lnTo>
                  <a:lnTo>
                    <a:pt x="247372" y="218228"/>
                  </a:lnTo>
                  <a:lnTo>
                    <a:pt x="263862" y="180198"/>
                  </a:lnTo>
                  <a:lnTo>
                    <a:pt x="271166" y="173197"/>
                  </a:lnTo>
                  <a:lnTo>
                    <a:pt x="276687" y="167547"/>
                  </a:lnTo>
                  <a:lnTo>
                    <a:pt x="280376" y="160545"/>
                  </a:lnTo>
                  <a:lnTo>
                    <a:pt x="282208" y="154895"/>
                  </a:lnTo>
                  <a:lnTo>
                    <a:pt x="274855" y="142244"/>
                  </a:lnTo>
                  <a:lnTo>
                    <a:pt x="258365" y="129536"/>
                  </a:lnTo>
                  <a:lnTo>
                    <a:pt x="240019" y="115458"/>
                  </a:lnTo>
                  <a:lnTo>
                    <a:pt x="230882" y="108400"/>
                  </a:lnTo>
                  <a:lnTo>
                    <a:pt x="225361" y="99991"/>
                  </a:lnTo>
                  <a:lnTo>
                    <a:pt x="223529" y="91507"/>
                  </a:lnTo>
                  <a:lnTo>
                    <a:pt x="225361" y="81690"/>
                  </a:lnTo>
                  <a:lnTo>
                    <a:pt x="230882" y="73205"/>
                  </a:lnTo>
                  <a:lnTo>
                    <a:pt x="243707" y="61962"/>
                  </a:lnTo>
                  <a:lnTo>
                    <a:pt x="263862" y="50718"/>
                  </a:lnTo>
                  <a:lnTo>
                    <a:pt x="26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759373" y="3357284"/>
            <a:ext cx="635635" cy="487680"/>
            <a:chOff x="6759373" y="3357284"/>
            <a:chExt cx="635635" cy="487680"/>
          </a:xfrm>
        </p:grpSpPr>
        <p:sp>
          <p:nvSpPr>
            <p:cNvPr id="24" name="object 24"/>
            <p:cNvSpPr/>
            <p:nvPr/>
          </p:nvSpPr>
          <p:spPr>
            <a:xfrm>
              <a:off x="6760998" y="3358910"/>
              <a:ext cx="632460" cy="484505"/>
            </a:xfrm>
            <a:custGeom>
              <a:avLst/>
              <a:gdLst/>
              <a:ahLst/>
              <a:cxnLst/>
              <a:rect l="l" t="t" r="r" b="b"/>
              <a:pathLst>
                <a:path w="632459" h="484504">
                  <a:moveTo>
                    <a:pt x="591875" y="0"/>
                  </a:moveTo>
                  <a:lnTo>
                    <a:pt x="40332" y="0"/>
                  </a:lnTo>
                  <a:lnTo>
                    <a:pt x="23843" y="1407"/>
                  </a:lnTo>
                  <a:lnTo>
                    <a:pt x="10968" y="8465"/>
                  </a:lnTo>
                  <a:lnTo>
                    <a:pt x="3664" y="18301"/>
                  </a:lnTo>
                  <a:lnTo>
                    <a:pt x="0" y="29545"/>
                  </a:lnTo>
                  <a:lnTo>
                    <a:pt x="0" y="453350"/>
                  </a:lnTo>
                  <a:lnTo>
                    <a:pt x="3664" y="466001"/>
                  </a:lnTo>
                  <a:lnTo>
                    <a:pt x="10968" y="475837"/>
                  </a:lnTo>
                  <a:lnTo>
                    <a:pt x="23843" y="482895"/>
                  </a:lnTo>
                  <a:lnTo>
                    <a:pt x="40332" y="484303"/>
                  </a:lnTo>
                  <a:lnTo>
                    <a:pt x="591875" y="484303"/>
                  </a:lnTo>
                  <a:lnTo>
                    <a:pt x="606533" y="482895"/>
                  </a:lnTo>
                  <a:lnTo>
                    <a:pt x="619334" y="475837"/>
                  </a:lnTo>
                  <a:lnTo>
                    <a:pt x="628544" y="466001"/>
                  </a:lnTo>
                  <a:lnTo>
                    <a:pt x="632208" y="453350"/>
                  </a:lnTo>
                  <a:lnTo>
                    <a:pt x="632208" y="29545"/>
                  </a:lnTo>
                  <a:lnTo>
                    <a:pt x="628544" y="18301"/>
                  </a:lnTo>
                  <a:lnTo>
                    <a:pt x="619334" y="8465"/>
                  </a:lnTo>
                  <a:lnTo>
                    <a:pt x="606533" y="1407"/>
                  </a:lnTo>
                  <a:lnTo>
                    <a:pt x="59187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0998" y="3358910"/>
              <a:ext cx="632460" cy="484505"/>
            </a:xfrm>
            <a:custGeom>
              <a:avLst/>
              <a:gdLst/>
              <a:ahLst/>
              <a:cxnLst/>
              <a:rect l="l" t="t" r="r" b="b"/>
              <a:pathLst>
                <a:path w="632459" h="484504">
                  <a:moveTo>
                    <a:pt x="40332" y="484303"/>
                  </a:moveTo>
                  <a:lnTo>
                    <a:pt x="591875" y="484303"/>
                  </a:lnTo>
                  <a:lnTo>
                    <a:pt x="606533" y="482895"/>
                  </a:lnTo>
                  <a:lnTo>
                    <a:pt x="619334" y="475837"/>
                  </a:lnTo>
                  <a:lnTo>
                    <a:pt x="628544" y="466001"/>
                  </a:lnTo>
                  <a:lnTo>
                    <a:pt x="632208" y="453350"/>
                  </a:lnTo>
                  <a:lnTo>
                    <a:pt x="632208" y="29545"/>
                  </a:lnTo>
                  <a:lnTo>
                    <a:pt x="628544" y="18301"/>
                  </a:lnTo>
                  <a:lnTo>
                    <a:pt x="619334" y="8465"/>
                  </a:lnTo>
                  <a:lnTo>
                    <a:pt x="606533" y="1407"/>
                  </a:lnTo>
                  <a:lnTo>
                    <a:pt x="591875" y="0"/>
                  </a:lnTo>
                  <a:lnTo>
                    <a:pt x="40332" y="0"/>
                  </a:lnTo>
                  <a:lnTo>
                    <a:pt x="23843" y="1407"/>
                  </a:lnTo>
                  <a:lnTo>
                    <a:pt x="10968" y="8465"/>
                  </a:lnTo>
                  <a:lnTo>
                    <a:pt x="3664" y="18301"/>
                  </a:lnTo>
                  <a:lnTo>
                    <a:pt x="0" y="29545"/>
                  </a:lnTo>
                  <a:lnTo>
                    <a:pt x="0" y="453350"/>
                  </a:lnTo>
                  <a:lnTo>
                    <a:pt x="3664" y="466001"/>
                  </a:lnTo>
                  <a:lnTo>
                    <a:pt x="10968" y="475837"/>
                  </a:lnTo>
                  <a:lnTo>
                    <a:pt x="23843" y="482895"/>
                  </a:lnTo>
                  <a:lnTo>
                    <a:pt x="40332" y="4843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216876" y="3357481"/>
            <a:ext cx="1388745" cy="210185"/>
            <a:chOff x="9216876" y="3357481"/>
            <a:chExt cx="1388745" cy="210185"/>
          </a:xfrm>
        </p:grpSpPr>
        <p:sp>
          <p:nvSpPr>
            <p:cNvPr id="27" name="object 27"/>
            <p:cNvSpPr/>
            <p:nvPr/>
          </p:nvSpPr>
          <p:spPr>
            <a:xfrm>
              <a:off x="9218305" y="3358910"/>
              <a:ext cx="1385570" cy="207010"/>
            </a:xfrm>
            <a:custGeom>
              <a:avLst/>
              <a:gdLst/>
              <a:ahLst/>
              <a:cxnLst/>
              <a:rect l="l" t="t" r="r" b="b"/>
              <a:pathLst>
                <a:path w="1385570" h="207010">
                  <a:moveTo>
                    <a:pt x="1350531" y="0"/>
                  </a:moveTo>
                  <a:lnTo>
                    <a:pt x="36668" y="0"/>
                  </a:lnTo>
                  <a:lnTo>
                    <a:pt x="22010" y="1407"/>
                  </a:lnTo>
                  <a:lnTo>
                    <a:pt x="10993" y="7057"/>
                  </a:lnTo>
                  <a:lnTo>
                    <a:pt x="3688" y="16893"/>
                  </a:lnTo>
                  <a:lnTo>
                    <a:pt x="0" y="26767"/>
                  </a:lnTo>
                  <a:lnTo>
                    <a:pt x="0" y="180217"/>
                  </a:lnTo>
                  <a:lnTo>
                    <a:pt x="3688" y="190053"/>
                  </a:lnTo>
                  <a:lnTo>
                    <a:pt x="10993" y="199926"/>
                  </a:lnTo>
                  <a:lnTo>
                    <a:pt x="22010" y="205576"/>
                  </a:lnTo>
                  <a:lnTo>
                    <a:pt x="36668" y="206984"/>
                  </a:lnTo>
                  <a:lnTo>
                    <a:pt x="1350531" y="206984"/>
                  </a:lnTo>
                  <a:lnTo>
                    <a:pt x="1363332" y="205576"/>
                  </a:lnTo>
                  <a:lnTo>
                    <a:pt x="1376157" y="199926"/>
                  </a:lnTo>
                  <a:lnTo>
                    <a:pt x="1383511" y="190053"/>
                  </a:lnTo>
                  <a:lnTo>
                    <a:pt x="1385343" y="180217"/>
                  </a:lnTo>
                  <a:lnTo>
                    <a:pt x="1385343" y="26767"/>
                  </a:lnTo>
                  <a:lnTo>
                    <a:pt x="1383511" y="16893"/>
                  </a:lnTo>
                  <a:lnTo>
                    <a:pt x="1376157" y="7057"/>
                  </a:lnTo>
                  <a:lnTo>
                    <a:pt x="1363332" y="1407"/>
                  </a:lnTo>
                  <a:lnTo>
                    <a:pt x="135053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18305" y="3358910"/>
              <a:ext cx="1385570" cy="207010"/>
            </a:xfrm>
            <a:custGeom>
              <a:avLst/>
              <a:gdLst/>
              <a:ahLst/>
              <a:cxnLst/>
              <a:rect l="l" t="t" r="r" b="b"/>
              <a:pathLst>
                <a:path w="1385570" h="207010">
                  <a:moveTo>
                    <a:pt x="36668" y="206984"/>
                  </a:moveTo>
                  <a:lnTo>
                    <a:pt x="1350531" y="206984"/>
                  </a:lnTo>
                  <a:lnTo>
                    <a:pt x="1363332" y="205576"/>
                  </a:lnTo>
                  <a:lnTo>
                    <a:pt x="1376157" y="199926"/>
                  </a:lnTo>
                  <a:lnTo>
                    <a:pt x="1383511" y="190053"/>
                  </a:lnTo>
                  <a:lnTo>
                    <a:pt x="1385343" y="180217"/>
                  </a:lnTo>
                  <a:lnTo>
                    <a:pt x="1385343" y="26767"/>
                  </a:lnTo>
                  <a:lnTo>
                    <a:pt x="1383511" y="16893"/>
                  </a:lnTo>
                  <a:lnTo>
                    <a:pt x="1376157" y="7057"/>
                  </a:lnTo>
                  <a:lnTo>
                    <a:pt x="1363332" y="1407"/>
                  </a:lnTo>
                  <a:lnTo>
                    <a:pt x="1350531" y="0"/>
                  </a:lnTo>
                  <a:lnTo>
                    <a:pt x="36668" y="0"/>
                  </a:lnTo>
                  <a:lnTo>
                    <a:pt x="22010" y="1407"/>
                  </a:lnTo>
                  <a:lnTo>
                    <a:pt x="10993" y="7057"/>
                  </a:lnTo>
                  <a:lnTo>
                    <a:pt x="3688" y="16893"/>
                  </a:lnTo>
                  <a:lnTo>
                    <a:pt x="0" y="26767"/>
                  </a:lnTo>
                  <a:lnTo>
                    <a:pt x="0" y="180217"/>
                  </a:lnTo>
                  <a:lnTo>
                    <a:pt x="3688" y="190053"/>
                  </a:lnTo>
                  <a:lnTo>
                    <a:pt x="10993" y="199926"/>
                  </a:lnTo>
                  <a:lnTo>
                    <a:pt x="22010" y="205576"/>
                  </a:lnTo>
                  <a:lnTo>
                    <a:pt x="36668" y="2069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811584" y="3351486"/>
            <a:ext cx="273050" cy="488315"/>
            <a:chOff x="1811584" y="3351486"/>
            <a:chExt cx="273050" cy="488315"/>
          </a:xfrm>
        </p:grpSpPr>
        <p:sp>
          <p:nvSpPr>
            <p:cNvPr id="30" name="object 30"/>
            <p:cNvSpPr/>
            <p:nvPr/>
          </p:nvSpPr>
          <p:spPr>
            <a:xfrm>
              <a:off x="1813358" y="3353260"/>
              <a:ext cx="269875" cy="484505"/>
            </a:xfrm>
            <a:custGeom>
              <a:avLst/>
              <a:gdLst/>
              <a:ahLst/>
              <a:cxnLst/>
              <a:rect l="l" t="t" r="r" b="b"/>
              <a:pathLst>
                <a:path w="269875" h="484504">
                  <a:moveTo>
                    <a:pt x="230906" y="0"/>
                  </a:moveTo>
                  <a:lnTo>
                    <a:pt x="38500" y="0"/>
                  </a:lnTo>
                  <a:lnTo>
                    <a:pt x="23867" y="1426"/>
                  </a:lnTo>
                  <a:lnTo>
                    <a:pt x="10993" y="8484"/>
                  </a:lnTo>
                  <a:lnTo>
                    <a:pt x="1856" y="18320"/>
                  </a:lnTo>
                  <a:lnTo>
                    <a:pt x="0" y="29601"/>
                  </a:lnTo>
                  <a:lnTo>
                    <a:pt x="0" y="453350"/>
                  </a:lnTo>
                  <a:lnTo>
                    <a:pt x="1856" y="466001"/>
                  </a:lnTo>
                  <a:lnTo>
                    <a:pt x="10993" y="475875"/>
                  </a:lnTo>
                  <a:lnTo>
                    <a:pt x="23867" y="481487"/>
                  </a:lnTo>
                  <a:lnTo>
                    <a:pt x="38500" y="484303"/>
                  </a:lnTo>
                  <a:lnTo>
                    <a:pt x="230906" y="484303"/>
                  </a:lnTo>
                  <a:lnTo>
                    <a:pt x="245540" y="481487"/>
                  </a:lnTo>
                  <a:lnTo>
                    <a:pt x="258365" y="475875"/>
                  </a:lnTo>
                  <a:lnTo>
                    <a:pt x="267550" y="466001"/>
                  </a:lnTo>
                  <a:lnTo>
                    <a:pt x="269407" y="453350"/>
                  </a:lnTo>
                  <a:lnTo>
                    <a:pt x="269407" y="29601"/>
                  </a:lnTo>
                  <a:lnTo>
                    <a:pt x="267550" y="18320"/>
                  </a:lnTo>
                  <a:lnTo>
                    <a:pt x="258365" y="8484"/>
                  </a:lnTo>
                  <a:lnTo>
                    <a:pt x="245540" y="1426"/>
                  </a:lnTo>
                  <a:lnTo>
                    <a:pt x="23090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3358" y="3353260"/>
              <a:ext cx="269875" cy="484505"/>
            </a:xfrm>
            <a:custGeom>
              <a:avLst/>
              <a:gdLst/>
              <a:ahLst/>
              <a:cxnLst/>
              <a:rect l="l" t="t" r="r" b="b"/>
              <a:pathLst>
                <a:path w="269875" h="484504">
                  <a:moveTo>
                    <a:pt x="0" y="29601"/>
                  </a:moveTo>
                  <a:lnTo>
                    <a:pt x="0" y="453350"/>
                  </a:lnTo>
                  <a:lnTo>
                    <a:pt x="38500" y="484303"/>
                  </a:lnTo>
                  <a:lnTo>
                    <a:pt x="230906" y="484303"/>
                  </a:lnTo>
                  <a:lnTo>
                    <a:pt x="245540" y="481487"/>
                  </a:lnTo>
                  <a:lnTo>
                    <a:pt x="258365" y="475875"/>
                  </a:lnTo>
                  <a:lnTo>
                    <a:pt x="267550" y="466001"/>
                  </a:lnTo>
                  <a:lnTo>
                    <a:pt x="269407" y="453350"/>
                  </a:lnTo>
                  <a:lnTo>
                    <a:pt x="269407" y="29601"/>
                  </a:lnTo>
                  <a:lnTo>
                    <a:pt x="267550" y="18320"/>
                  </a:lnTo>
                  <a:lnTo>
                    <a:pt x="258365" y="8484"/>
                  </a:lnTo>
                  <a:lnTo>
                    <a:pt x="245540" y="1426"/>
                  </a:lnTo>
                  <a:lnTo>
                    <a:pt x="230906" y="0"/>
                  </a:lnTo>
                  <a:lnTo>
                    <a:pt x="38500" y="0"/>
                  </a:lnTo>
                  <a:lnTo>
                    <a:pt x="23867" y="1426"/>
                  </a:lnTo>
                  <a:lnTo>
                    <a:pt x="10993" y="8484"/>
                  </a:lnTo>
                  <a:lnTo>
                    <a:pt x="1856" y="18320"/>
                  </a:lnTo>
                  <a:lnTo>
                    <a:pt x="0" y="29601"/>
                  </a:lnTo>
                  <a:close/>
                </a:path>
              </a:pathLst>
            </a:custGeom>
            <a:ln w="3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285699" y="3634805"/>
            <a:ext cx="633730" cy="211454"/>
            <a:chOff x="4285699" y="3634805"/>
            <a:chExt cx="633730" cy="211454"/>
          </a:xfrm>
        </p:grpSpPr>
        <p:sp>
          <p:nvSpPr>
            <p:cNvPr id="33" name="object 33"/>
            <p:cNvSpPr/>
            <p:nvPr/>
          </p:nvSpPr>
          <p:spPr>
            <a:xfrm>
              <a:off x="4287178" y="3636284"/>
              <a:ext cx="630555" cy="208915"/>
            </a:xfrm>
            <a:custGeom>
              <a:avLst/>
              <a:gdLst/>
              <a:ahLst/>
              <a:cxnLst/>
              <a:rect l="l" t="t" r="r" b="b"/>
              <a:pathLst>
                <a:path w="630554" h="208914">
                  <a:moveTo>
                    <a:pt x="591875" y="0"/>
                  </a:moveTo>
                  <a:lnTo>
                    <a:pt x="40332" y="0"/>
                  </a:lnTo>
                  <a:lnTo>
                    <a:pt x="23843" y="2778"/>
                  </a:lnTo>
                  <a:lnTo>
                    <a:pt x="10968" y="8409"/>
                  </a:lnTo>
                  <a:lnTo>
                    <a:pt x="1832" y="19671"/>
                  </a:lnTo>
                  <a:lnTo>
                    <a:pt x="0" y="30952"/>
                  </a:lnTo>
                  <a:lnTo>
                    <a:pt x="0" y="177383"/>
                  </a:lnTo>
                  <a:lnTo>
                    <a:pt x="1832" y="188626"/>
                  </a:lnTo>
                  <a:lnTo>
                    <a:pt x="10968" y="198462"/>
                  </a:lnTo>
                  <a:lnTo>
                    <a:pt x="23843" y="205520"/>
                  </a:lnTo>
                  <a:lnTo>
                    <a:pt x="40332" y="208336"/>
                  </a:lnTo>
                  <a:lnTo>
                    <a:pt x="591875" y="208336"/>
                  </a:lnTo>
                  <a:lnTo>
                    <a:pt x="606533" y="205520"/>
                  </a:lnTo>
                  <a:lnTo>
                    <a:pt x="619407" y="198462"/>
                  </a:lnTo>
                  <a:lnTo>
                    <a:pt x="628544" y="188626"/>
                  </a:lnTo>
                  <a:lnTo>
                    <a:pt x="630376" y="177383"/>
                  </a:lnTo>
                  <a:lnTo>
                    <a:pt x="630376" y="30952"/>
                  </a:lnTo>
                  <a:lnTo>
                    <a:pt x="628544" y="19671"/>
                  </a:lnTo>
                  <a:lnTo>
                    <a:pt x="619407" y="8409"/>
                  </a:lnTo>
                  <a:lnTo>
                    <a:pt x="606533" y="2778"/>
                  </a:lnTo>
                  <a:lnTo>
                    <a:pt x="59187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87178" y="3636284"/>
              <a:ext cx="630555" cy="208915"/>
            </a:xfrm>
            <a:custGeom>
              <a:avLst/>
              <a:gdLst/>
              <a:ahLst/>
              <a:cxnLst/>
              <a:rect l="l" t="t" r="r" b="b"/>
              <a:pathLst>
                <a:path w="630554" h="208914">
                  <a:moveTo>
                    <a:pt x="40332" y="208336"/>
                  </a:moveTo>
                  <a:lnTo>
                    <a:pt x="591875" y="208336"/>
                  </a:lnTo>
                  <a:lnTo>
                    <a:pt x="606533" y="205520"/>
                  </a:lnTo>
                  <a:lnTo>
                    <a:pt x="619407" y="198462"/>
                  </a:lnTo>
                  <a:lnTo>
                    <a:pt x="628544" y="188626"/>
                  </a:lnTo>
                  <a:lnTo>
                    <a:pt x="630376" y="177383"/>
                  </a:lnTo>
                  <a:lnTo>
                    <a:pt x="630376" y="30952"/>
                  </a:lnTo>
                  <a:lnTo>
                    <a:pt x="628544" y="19671"/>
                  </a:lnTo>
                  <a:lnTo>
                    <a:pt x="619407" y="8409"/>
                  </a:lnTo>
                  <a:lnTo>
                    <a:pt x="606533" y="2778"/>
                  </a:lnTo>
                  <a:lnTo>
                    <a:pt x="591875" y="0"/>
                  </a:lnTo>
                  <a:lnTo>
                    <a:pt x="40332" y="0"/>
                  </a:lnTo>
                  <a:lnTo>
                    <a:pt x="23843" y="2778"/>
                  </a:lnTo>
                  <a:lnTo>
                    <a:pt x="10968" y="8409"/>
                  </a:lnTo>
                  <a:lnTo>
                    <a:pt x="1832" y="19671"/>
                  </a:lnTo>
                  <a:lnTo>
                    <a:pt x="0" y="30952"/>
                  </a:lnTo>
                  <a:lnTo>
                    <a:pt x="0" y="177383"/>
                  </a:lnTo>
                  <a:lnTo>
                    <a:pt x="1832" y="188626"/>
                  </a:lnTo>
                  <a:lnTo>
                    <a:pt x="10968" y="198462"/>
                  </a:lnTo>
                  <a:lnTo>
                    <a:pt x="23843" y="205520"/>
                  </a:lnTo>
                  <a:lnTo>
                    <a:pt x="40332" y="2083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2567738" y="250797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192" y="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3663" y="2505781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026" y="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591005" y="2482313"/>
            <a:ext cx="127952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382" baseline="5050" dirty="0">
                <a:latin typeface="Times New Roman"/>
                <a:cs typeface="Times New Roman"/>
              </a:rPr>
              <a:t> </a:t>
            </a:r>
            <a:r>
              <a:rPr sz="1650" spc="284" baseline="5050" dirty="0">
                <a:latin typeface="Symbol"/>
                <a:cs typeface="Symbol"/>
              </a:rPr>
              <a:t></a:t>
            </a:r>
            <a:r>
              <a:rPr sz="1650" spc="82" baseline="5050" dirty="0">
                <a:latin typeface="Times New Roman"/>
                <a:cs typeface="Times New Roman"/>
              </a:rPr>
              <a:t> </a:t>
            </a:r>
            <a:r>
              <a:rPr sz="1100" spc="235" dirty="0">
                <a:latin typeface="Symbol"/>
                <a:cs typeface="Symbol"/>
              </a:rPr>
              <a:t>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650" spc="202" baseline="5050" dirty="0">
                <a:latin typeface="Times New Roman"/>
                <a:cs typeface="Times New Roman"/>
              </a:rPr>
              <a:t>(0,4)</a:t>
            </a:r>
            <a:r>
              <a:rPr sz="1650" spc="22" baseline="5050" dirty="0">
                <a:latin typeface="Times New Roman"/>
                <a:cs typeface="Times New Roman"/>
              </a:rPr>
              <a:t> </a:t>
            </a:r>
            <a:r>
              <a:rPr sz="1650" spc="284" baseline="5050" dirty="0">
                <a:latin typeface="Symbol"/>
                <a:cs typeface="Symbol"/>
              </a:rPr>
              <a:t></a:t>
            </a:r>
            <a:r>
              <a:rPr sz="1650" spc="150" baseline="5050" dirty="0">
                <a:latin typeface="Times New Roman"/>
                <a:cs typeface="Times New Roman"/>
              </a:rPr>
              <a:t> </a:t>
            </a:r>
            <a:r>
              <a:rPr sz="1650" spc="330" baseline="5050" dirty="0">
                <a:latin typeface="Times New Roman"/>
                <a:cs typeface="Times New Roman"/>
              </a:rPr>
              <a:t>B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650" spc="254" baseline="5050" dirty="0">
                <a:latin typeface="Times New Roman"/>
                <a:cs typeface="Times New Roman"/>
              </a:rPr>
              <a:t>C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44323" y="249495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662" y="0"/>
                </a:lnTo>
              </a:path>
            </a:pathLst>
          </a:custGeom>
          <a:ln w="5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95972" y="2482438"/>
            <a:ext cx="12807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390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100" spc="235" dirty="0">
                <a:latin typeface="Symbol"/>
                <a:cs typeface="Symbol"/>
              </a:rPr>
              <a:t>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650" spc="187" baseline="5050" dirty="0">
                <a:latin typeface="Times New Roman"/>
                <a:cs typeface="Times New Roman"/>
              </a:rPr>
              <a:t>(4,5)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97" baseline="5050" dirty="0">
                <a:latin typeface="Times New Roman"/>
                <a:cs typeface="Times New Roman"/>
              </a:rPr>
              <a:t> </a:t>
            </a:r>
            <a:r>
              <a:rPr sz="1650" spc="359" baseline="5050" dirty="0">
                <a:latin typeface="Times New Roman"/>
                <a:cs typeface="Times New Roman"/>
              </a:rPr>
              <a:t>A</a:t>
            </a:r>
            <a:r>
              <a:rPr sz="1650" spc="52" baseline="5050" dirty="0">
                <a:latin typeface="Times New Roman"/>
                <a:cs typeface="Times New Roman"/>
              </a:rPr>
              <a:t> </a:t>
            </a:r>
            <a:r>
              <a:rPr sz="1650" spc="254" baseline="5050" dirty="0">
                <a:latin typeface="Times New Roman"/>
                <a:cs typeface="Times New Roman"/>
              </a:rPr>
              <a:t>B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07150" y="250632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857" y="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454169" y="2493775"/>
            <a:ext cx="13855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405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104" baseline="5050" dirty="0">
                <a:latin typeface="Times New Roman"/>
                <a:cs typeface="Times New Roman"/>
              </a:rPr>
              <a:t> </a:t>
            </a:r>
            <a:r>
              <a:rPr sz="1100" spc="235" dirty="0">
                <a:latin typeface="Symbol"/>
                <a:cs typeface="Symbol"/>
              </a:rPr>
              <a:t>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650" spc="187" baseline="5050" dirty="0">
                <a:latin typeface="Times New Roman"/>
                <a:cs typeface="Times New Roman"/>
              </a:rPr>
              <a:t>(0,1,4,5)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104" baseline="5050" dirty="0">
                <a:latin typeface="Times New Roman"/>
                <a:cs typeface="Times New Roman"/>
              </a:rPr>
              <a:t> </a:t>
            </a:r>
            <a:r>
              <a:rPr sz="1650" spc="254" baseline="5050" dirty="0">
                <a:latin typeface="Times New Roman"/>
                <a:cs typeface="Times New Roman"/>
              </a:rPr>
              <a:t>B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83511" y="250632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129" y="0"/>
                </a:lnTo>
              </a:path>
            </a:pathLst>
          </a:custGeom>
          <a:ln w="5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929992" y="2493775"/>
            <a:ext cx="13957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405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97" baseline="5050" dirty="0">
                <a:latin typeface="Times New Roman"/>
                <a:cs typeface="Times New Roman"/>
              </a:rPr>
              <a:t> </a:t>
            </a:r>
            <a:r>
              <a:rPr sz="1100" spc="235" dirty="0">
                <a:latin typeface="Symbol"/>
                <a:cs typeface="Symbol"/>
              </a:rPr>
              <a:t>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650" spc="187" baseline="5050" dirty="0">
                <a:latin typeface="Times New Roman"/>
                <a:cs typeface="Times New Roman"/>
              </a:rPr>
              <a:t>(0,1,2,3)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104" baseline="5050" dirty="0">
                <a:latin typeface="Times New Roman"/>
                <a:cs typeface="Times New Roman"/>
              </a:rPr>
              <a:t> </a:t>
            </a:r>
            <a:r>
              <a:rPr sz="1650" spc="284" baseline="5050" dirty="0">
                <a:latin typeface="Times New Roman"/>
                <a:cs typeface="Times New Roman"/>
              </a:rPr>
              <a:t>A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95541" y="3036523"/>
            <a:ext cx="367030" cy="281940"/>
          </a:xfrm>
          <a:custGeom>
            <a:avLst/>
            <a:gdLst/>
            <a:ahLst/>
            <a:cxnLst/>
            <a:rect l="l" t="t" r="r" b="b"/>
            <a:pathLst>
              <a:path w="367030" h="281939">
                <a:moveTo>
                  <a:pt x="0" y="0"/>
                </a:moveTo>
                <a:lnTo>
                  <a:pt x="366514" y="281541"/>
                </a:lnTo>
              </a:path>
            </a:pathLst>
          </a:custGeom>
          <a:ln w="9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529491" y="2942027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14785" y="3347456"/>
            <a:ext cx="127635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35" dirty="0"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100" spc="135" dirty="0"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29973" y="3081381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20546" y="3136304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1756568" y="3313848"/>
          <a:ext cx="1553210" cy="5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395"/>
                <a:gridCol w="366395"/>
                <a:gridCol w="366395"/>
                <a:gridCol w="366394"/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3869362" y="3036523"/>
            <a:ext cx="367030" cy="281940"/>
          </a:xfrm>
          <a:custGeom>
            <a:avLst/>
            <a:gdLst/>
            <a:ahLst/>
            <a:cxnLst/>
            <a:rect l="l" t="t" r="r" b="b"/>
            <a:pathLst>
              <a:path w="367029" h="281939">
                <a:moveTo>
                  <a:pt x="0" y="0"/>
                </a:moveTo>
                <a:lnTo>
                  <a:pt x="366514" y="281541"/>
                </a:lnTo>
              </a:path>
            </a:pathLst>
          </a:custGeom>
          <a:ln w="9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003312" y="2942027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88605" y="3347456"/>
            <a:ext cx="127635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35" dirty="0"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100" spc="135" dirty="0"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03793" y="3081381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94367" y="3136304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4230389" y="3313848"/>
          <a:ext cx="1553210" cy="5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395"/>
                <a:gridCol w="366395"/>
                <a:gridCol w="366395"/>
                <a:gridCol w="366394"/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8816978" y="3036523"/>
            <a:ext cx="367030" cy="281940"/>
          </a:xfrm>
          <a:custGeom>
            <a:avLst/>
            <a:gdLst/>
            <a:ahLst/>
            <a:cxnLst/>
            <a:rect l="l" t="t" r="r" b="b"/>
            <a:pathLst>
              <a:path w="367029" h="281939">
                <a:moveTo>
                  <a:pt x="0" y="0"/>
                </a:moveTo>
                <a:lnTo>
                  <a:pt x="366514" y="281541"/>
                </a:lnTo>
              </a:path>
            </a:pathLst>
          </a:custGeom>
          <a:ln w="9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952712" y="2942027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36221" y="3347456"/>
            <a:ext cx="127635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35" dirty="0"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100" spc="135" dirty="0"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251410" y="3081381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43840" y="3136304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9178006" y="3313848"/>
          <a:ext cx="1555115" cy="5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395"/>
                <a:gridCol w="366395"/>
                <a:gridCol w="368300"/>
                <a:gridCol w="366395"/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2" name="object 62"/>
          <p:cNvSpPr/>
          <p:nvPr/>
        </p:nvSpPr>
        <p:spPr>
          <a:xfrm>
            <a:off x="6343182" y="3042173"/>
            <a:ext cx="367030" cy="281940"/>
          </a:xfrm>
          <a:custGeom>
            <a:avLst/>
            <a:gdLst/>
            <a:ahLst/>
            <a:cxnLst/>
            <a:rect l="l" t="t" r="r" b="b"/>
            <a:pathLst>
              <a:path w="367029" h="281939">
                <a:moveTo>
                  <a:pt x="0" y="0"/>
                </a:moveTo>
                <a:lnTo>
                  <a:pt x="366490" y="281541"/>
                </a:lnTo>
              </a:path>
            </a:pathLst>
          </a:custGeom>
          <a:ln w="9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478916" y="2949029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62401" y="3353106"/>
            <a:ext cx="127635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35" dirty="0"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100" spc="135" dirty="0"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777590" y="3087031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70019" y="3141935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6704185" y="3319498"/>
          <a:ext cx="1553210" cy="5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395"/>
                <a:gridCol w="366395"/>
                <a:gridCol w="366395"/>
                <a:gridCol w="366394"/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135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8" name="object 68"/>
          <p:cNvSpPr/>
          <p:nvPr/>
        </p:nvSpPr>
        <p:spPr>
          <a:xfrm>
            <a:off x="2598764" y="504054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5811" y="0"/>
                </a:lnTo>
              </a:path>
            </a:pathLst>
          </a:custGeom>
          <a:ln w="5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61385" y="5037631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857" y="0"/>
                </a:lnTo>
              </a:path>
            </a:pathLst>
          </a:custGeom>
          <a:ln w="5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011447" y="5025135"/>
            <a:ext cx="1280160" cy="1955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390" baseline="5050" dirty="0">
                <a:latin typeface="Times New Roman"/>
                <a:cs typeface="Times New Roman"/>
              </a:rPr>
              <a:t> </a:t>
            </a:r>
            <a:r>
              <a:rPr sz="1650" spc="284" baseline="5050" dirty="0">
                <a:latin typeface="Symbol"/>
                <a:cs typeface="Symbol"/>
              </a:rPr>
              <a:t></a:t>
            </a:r>
            <a:r>
              <a:rPr sz="1650" spc="97" baseline="5050" dirty="0">
                <a:latin typeface="Times New Roman"/>
                <a:cs typeface="Times New Roman"/>
              </a:rPr>
              <a:t> </a:t>
            </a:r>
            <a:r>
              <a:rPr sz="1100" spc="240" dirty="0">
                <a:latin typeface="Symbol"/>
                <a:cs typeface="Symbol"/>
              </a:rPr>
              <a:t>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650" spc="195" baseline="5050" dirty="0">
                <a:latin typeface="Times New Roman"/>
                <a:cs typeface="Times New Roman"/>
              </a:rPr>
              <a:t>(4,6)</a:t>
            </a:r>
            <a:r>
              <a:rPr sz="1650" spc="37" baseline="5050" dirty="0">
                <a:latin typeface="Times New Roman"/>
                <a:cs typeface="Times New Roman"/>
              </a:rPr>
              <a:t> </a:t>
            </a:r>
            <a:r>
              <a:rPr sz="1650" spc="284" baseline="5050" dirty="0">
                <a:latin typeface="Symbol"/>
                <a:cs typeface="Symbol"/>
              </a:rPr>
              <a:t></a:t>
            </a:r>
            <a:r>
              <a:rPr sz="1650" spc="97" baseline="5050" dirty="0">
                <a:latin typeface="Times New Roman"/>
                <a:cs typeface="Times New Roman"/>
              </a:rPr>
              <a:t> </a:t>
            </a:r>
            <a:r>
              <a:rPr sz="1650" spc="359" baseline="5050" dirty="0">
                <a:latin typeface="Times New Roman"/>
                <a:cs typeface="Times New Roman"/>
              </a:rPr>
              <a:t>A</a:t>
            </a:r>
            <a:r>
              <a:rPr sz="1650" spc="15" baseline="5050" dirty="0">
                <a:latin typeface="Times New Roman"/>
                <a:cs typeface="Times New Roman"/>
              </a:rPr>
              <a:t> </a:t>
            </a:r>
            <a:r>
              <a:rPr sz="1650" spc="262" baseline="5050" dirty="0">
                <a:latin typeface="Times New Roman"/>
                <a:cs typeface="Times New Roman"/>
              </a:rPr>
              <a:t>C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478931" y="504459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84" y="0"/>
                </a:lnTo>
              </a:path>
            </a:pathLst>
          </a:custGeom>
          <a:ln w="5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50547" y="504459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686" y="0"/>
                </a:lnTo>
              </a:path>
            </a:pathLst>
          </a:custGeom>
          <a:ln w="58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502221" y="5032045"/>
            <a:ext cx="12776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390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97" baseline="5050" dirty="0">
                <a:latin typeface="Times New Roman"/>
                <a:cs typeface="Times New Roman"/>
              </a:rPr>
              <a:t> </a:t>
            </a:r>
            <a:r>
              <a:rPr sz="1100" spc="235" dirty="0">
                <a:latin typeface="Symbol"/>
                <a:cs typeface="Symbol"/>
              </a:rPr>
              <a:t>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650" spc="187" baseline="5050" dirty="0">
                <a:latin typeface="Times New Roman"/>
                <a:cs typeface="Times New Roman"/>
              </a:rPr>
              <a:t>(0,2)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97" baseline="5050" dirty="0">
                <a:latin typeface="Times New Roman"/>
                <a:cs typeface="Times New Roman"/>
              </a:rPr>
              <a:t> </a:t>
            </a:r>
            <a:r>
              <a:rPr sz="1650" spc="359" baseline="5050" dirty="0">
                <a:latin typeface="Times New Roman"/>
                <a:cs typeface="Times New Roman"/>
              </a:rPr>
              <a:t>A</a:t>
            </a:r>
            <a:r>
              <a:rPr sz="1650" spc="15" baseline="5050" dirty="0">
                <a:latin typeface="Times New Roman"/>
                <a:cs typeface="Times New Roman"/>
              </a:rPr>
              <a:t> </a:t>
            </a:r>
            <a:r>
              <a:rPr sz="1650" spc="254" baseline="5050" dirty="0">
                <a:latin typeface="Times New Roman"/>
                <a:cs typeface="Times New Roman"/>
              </a:rPr>
              <a:t>C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197875" y="5044595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735" y="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946482" y="5032045"/>
            <a:ext cx="138112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397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104" baseline="5050" dirty="0">
                <a:latin typeface="Times New Roman"/>
                <a:cs typeface="Times New Roman"/>
              </a:rPr>
              <a:t> </a:t>
            </a:r>
            <a:r>
              <a:rPr sz="1100" spc="235" dirty="0">
                <a:latin typeface="Symbol"/>
                <a:cs typeface="Symbol"/>
              </a:rPr>
              <a:t>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650" spc="187" baseline="5050" dirty="0">
                <a:latin typeface="Times New Roman"/>
                <a:cs typeface="Times New Roman"/>
              </a:rPr>
              <a:t>(0,2,4,6)</a:t>
            </a:r>
            <a:r>
              <a:rPr sz="1650" spc="75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67" baseline="5050" dirty="0">
                <a:latin typeface="Times New Roman"/>
                <a:cs typeface="Times New Roman"/>
              </a:rPr>
              <a:t> </a:t>
            </a:r>
            <a:r>
              <a:rPr sz="1650" spc="254" baseline="5050" dirty="0">
                <a:latin typeface="Times New Roman"/>
                <a:cs typeface="Times New Roman"/>
              </a:rPr>
              <a:t>C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395541" y="5577664"/>
            <a:ext cx="1832610" cy="846455"/>
          </a:xfrm>
          <a:custGeom>
            <a:avLst/>
            <a:gdLst/>
            <a:ahLst/>
            <a:cxnLst/>
            <a:rect l="l" t="t" r="r" b="b"/>
            <a:pathLst>
              <a:path w="1832610" h="846454">
                <a:moveTo>
                  <a:pt x="366514" y="564510"/>
                </a:moveTo>
                <a:lnTo>
                  <a:pt x="1832475" y="564510"/>
                </a:lnTo>
              </a:path>
              <a:path w="1832610" h="846454">
                <a:moveTo>
                  <a:pt x="366514" y="846108"/>
                </a:moveTo>
                <a:lnTo>
                  <a:pt x="1832475" y="846108"/>
                </a:lnTo>
              </a:path>
              <a:path w="1832610" h="846454">
                <a:moveTo>
                  <a:pt x="1832475" y="282949"/>
                </a:moveTo>
                <a:lnTo>
                  <a:pt x="366514" y="282949"/>
                </a:lnTo>
              </a:path>
              <a:path w="1832610" h="846454">
                <a:moveTo>
                  <a:pt x="366514" y="282949"/>
                </a:moveTo>
                <a:lnTo>
                  <a:pt x="366514" y="846108"/>
                </a:lnTo>
              </a:path>
              <a:path w="1832610" h="846454">
                <a:moveTo>
                  <a:pt x="733004" y="282949"/>
                </a:moveTo>
                <a:lnTo>
                  <a:pt x="733004" y="846108"/>
                </a:lnTo>
              </a:path>
              <a:path w="1832610" h="846454">
                <a:moveTo>
                  <a:pt x="1099519" y="282949"/>
                </a:moveTo>
                <a:lnTo>
                  <a:pt x="1099519" y="846108"/>
                </a:lnTo>
              </a:path>
              <a:path w="1832610" h="846454">
                <a:moveTo>
                  <a:pt x="1832475" y="282949"/>
                </a:moveTo>
                <a:lnTo>
                  <a:pt x="1832475" y="846108"/>
                </a:lnTo>
              </a:path>
              <a:path w="1832610" h="846454">
                <a:moveTo>
                  <a:pt x="1466009" y="282949"/>
                </a:moveTo>
                <a:lnTo>
                  <a:pt x="1466009" y="846108"/>
                </a:lnTo>
              </a:path>
              <a:path w="1832610" h="846454">
                <a:moveTo>
                  <a:pt x="0" y="0"/>
                </a:moveTo>
                <a:lnTo>
                  <a:pt x="366514" y="282949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529491" y="5484577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829973" y="5623931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20547" y="5678835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762056" y="6142175"/>
            <a:ext cx="1466215" cy="281940"/>
          </a:xfrm>
          <a:custGeom>
            <a:avLst/>
            <a:gdLst/>
            <a:ahLst/>
            <a:cxnLst/>
            <a:rect l="l" t="t" r="r" b="b"/>
            <a:pathLst>
              <a:path w="1466214" h="281939">
                <a:moveTo>
                  <a:pt x="0" y="281598"/>
                </a:moveTo>
                <a:lnTo>
                  <a:pt x="1465960" y="281598"/>
                </a:lnTo>
              </a:path>
              <a:path w="1466214" h="281939">
                <a:moveTo>
                  <a:pt x="1465960" y="0"/>
                </a:moveTo>
                <a:lnTo>
                  <a:pt x="0" y="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514785" y="5890005"/>
            <a:ext cx="1593850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869362" y="5574830"/>
            <a:ext cx="1832610" cy="845185"/>
          </a:xfrm>
          <a:custGeom>
            <a:avLst/>
            <a:gdLst/>
            <a:ahLst/>
            <a:cxnLst/>
            <a:rect l="l" t="t" r="r" b="b"/>
            <a:pathLst>
              <a:path w="1832610" h="845185">
                <a:moveTo>
                  <a:pt x="366514" y="563158"/>
                </a:moveTo>
                <a:lnTo>
                  <a:pt x="1832450" y="563158"/>
                </a:lnTo>
              </a:path>
              <a:path w="1832610" h="845185">
                <a:moveTo>
                  <a:pt x="366514" y="844719"/>
                </a:moveTo>
                <a:lnTo>
                  <a:pt x="1832450" y="844719"/>
                </a:lnTo>
              </a:path>
              <a:path w="1832610" h="845185">
                <a:moveTo>
                  <a:pt x="1832450" y="281560"/>
                </a:moveTo>
                <a:lnTo>
                  <a:pt x="366514" y="281560"/>
                </a:lnTo>
              </a:path>
              <a:path w="1832610" h="845185">
                <a:moveTo>
                  <a:pt x="366514" y="281560"/>
                </a:moveTo>
                <a:lnTo>
                  <a:pt x="366514" y="844719"/>
                </a:lnTo>
              </a:path>
              <a:path w="1832610" h="845185">
                <a:moveTo>
                  <a:pt x="733004" y="281560"/>
                </a:moveTo>
                <a:lnTo>
                  <a:pt x="733004" y="844719"/>
                </a:lnTo>
              </a:path>
              <a:path w="1832610" h="845185">
                <a:moveTo>
                  <a:pt x="1099519" y="281560"/>
                </a:moveTo>
                <a:lnTo>
                  <a:pt x="1099519" y="844719"/>
                </a:lnTo>
              </a:path>
              <a:path w="1832610" h="845185">
                <a:moveTo>
                  <a:pt x="1832450" y="281560"/>
                </a:moveTo>
                <a:lnTo>
                  <a:pt x="1832450" y="844719"/>
                </a:lnTo>
              </a:path>
              <a:path w="1832610" h="845185">
                <a:moveTo>
                  <a:pt x="1465960" y="281560"/>
                </a:moveTo>
                <a:lnTo>
                  <a:pt x="1465960" y="844719"/>
                </a:lnTo>
              </a:path>
              <a:path w="1832610" h="845185">
                <a:moveTo>
                  <a:pt x="0" y="0"/>
                </a:moveTo>
                <a:lnTo>
                  <a:pt x="366514" y="28156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003312" y="5480335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03794" y="5619707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94367" y="5674612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235877" y="6137989"/>
            <a:ext cx="1466215" cy="281940"/>
          </a:xfrm>
          <a:custGeom>
            <a:avLst/>
            <a:gdLst/>
            <a:ahLst/>
            <a:cxnLst/>
            <a:rect l="l" t="t" r="r" b="b"/>
            <a:pathLst>
              <a:path w="1466214" h="281939">
                <a:moveTo>
                  <a:pt x="0" y="281560"/>
                </a:moveTo>
                <a:lnTo>
                  <a:pt x="1465936" y="281560"/>
                </a:lnTo>
              </a:path>
              <a:path w="1466214" h="281939">
                <a:moveTo>
                  <a:pt x="1465936" y="0"/>
                </a:moveTo>
                <a:lnTo>
                  <a:pt x="0" y="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988605" y="5885782"/>
            <a:ext cx="1593850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816978" y="5580480"/>
            <a:ext cx="1834514" cy="845185"/>
          </a:xfrm>
          <a:custGeom>
            <a:avLst/>
            <a:gdLst/>
            <a:ahLst/>
            <a:cxnLst/>
            <a:rect l="l" t="t" r="r" b="b"/>
            <a:pathLst>
              <a:path w="1834515" h="845185">
                <a:moveTo>
                  <a:pt x="366514" y="563102"/>
                </a:moveTo>
                <a:lnTo>
                  <a:pt x="1834307" y="563102"/>
                </a:lnTo>
              </a:path>
              <a:path w="1834515" h="845185">
                <a:moveTo>
                  <a:pt x="366514" y="844700"/>
                </a:moveTo>
                <a:lnTo>
                  <a:pt x="1834307" y="844700"/>
                </a:lnTo>
              </a:path>
              <a:path w="1834515" h="845185">
                <a:moveTo>
                  <a:pt x="1834307" y="281560"/>
                </a:moveTo>
                <a:lnTo>
                  <a:pt x="366514" y="281560"/>
                </a:lnTo>
              </a:path>
              <a:path w="1834515" h="845185">
                <a:moveTo>
                  <a:pt x="366514" y="281560"/>
                </a:moveTo>
                <a:lnTo>
                  <a:pt x="366514" y="844700"/>
                </a:lnTo>
              </a:path>
              <a:path w="1834515" h="845185">
                <a:moveTo>
                  <a:pt x="733029" y="281560"/>
                </a:moveTo>
                <a:lnTo>
                  <a:pt x="733029" y="844700"/>
                </a:lnTo>
              </a:path>
              <a:path w="1834515" h="845185">
                <a:moveTo>
                  <a:pt x="1099519" y="281560"/>
                </a:moveTo>
                <a:lnTo>
                  <a:pt x="1099519" y="844700"/>
                </a:lnTo>
              </a:path>
              <a:path w="1834515" h="845185">
                <a:moveTo>
                  <a:pt x="1834307" y="281560"/>
                </a:moveTo>
                <a:lnTo>
                  <a:pt x="1834307" y="844700"/>
                </a:lnTo>
              </a:path>
              <a:path w="1834515" h="845185">
                <a:moveTo>
                  <a:pt x="1467817" y="281560"/>
                </a:moveTo>
                <a:lnTo>
                  <a:pt x="1467817" y="844700"/>
                </a:lnTo>
              </a:path>
              <a:path w="1834515" h="845185">
                <a:moveTo>
                  <a:pt x="0" y="0"/>
                </a:moveTo>
                <a:lnTo>
                  <a:pt x="366514" y="28156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952712" y="5485985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251410" y="5625339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743840" y="5680262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183493" y="6143583"/>
            <a:ext cx="1468120" cy="281940"/>
          </a:xfrm>
          <a:custGeom>
            <a:avLst/>
            <a:gdLst/>
            <a:ahLst/>
            <a:cxnLst/>
            <a:rect l="l" t="t" r="r" b="b"/>
            <a:pathLst>
              <a:path w="1468120" h="281939">
                <a:moveTo>
                  <a:pt x="0" y="281598"/>
                </a:moveTo>
                <a:lnTo>
                  <a:pt x="1467792" y="281598"/>
                </a:lnTo>
              </a:path>
              <a:path w="1468120" h="281939">
                <a:moveTo>
                  <a:pt x="1467792" y="0"/>
                </a:moveTo>
                <a:lnTo>
                  <a:pt x="0" y="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936221" y="5891414"/>
            <a:ext cx="1593850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343182" y="5580480"/>
            <a:ext cx="1832610" cy="845185"/>
          </a:xfrm>
          <a:custGeom>
            <a:avLst/>
            <a:gdLst/>
            <a:ahLst/>
            <a:cxnLst/>
            <a:rect l="l" t="t" r="r" b="b"/>
            <a:pathLst>
              <a:path w="1832609" h="845185">
                <a:moveTo>
                  <a:pt x="366490" y="563102"/>
                </a:moveTo>
                <a:lnTo>
                  <a:pt x="1832450" y="563102"/>
                </a:lnTo>
              </a:path>
              <a:path w="1832609" h="845185">
                <a:moveTo>
                  <a:pt x="366490" y="844700"/>
                </a:moveTo>
                <a:lnTo>
                  <a:pt x="1832450" y="844700"/>
                </a:lnTo>
              </a:path>
              <a:path w="1832609" h="845185">
                <a:moveTo>
                  <a:pt x="1832450" y="281560"/>
                </a:moveTo>
                <a:lnTo>
                  <a:pt x="366490" y="281560"/>
                </a:lnTo>
              </a:path>
              <a:path w="1832609" h="845185">
                <a:moveTo>
                  <a:pt x="366490" y="281560"/>
                </a:moveTo>
                <a:lnTo>
                  <a:pt x="366490" y="844700"/>
                </a:lnTo>
              </a:path>
              <a:path w="1832609" h="845185">
                <a:moveTo>
                  <a:pt x="733004" y="281560"/>
                </a:moveTo>
                <a:lnTo>
                  <a:pt x="733004" y="844700"/>
                </a:lnTo>
              </a:path>
              <a:path w="1832609" h="845185">
                <a:moveTo>
                  <a:pt x="1099494" y="281560"/>
                </a:moveTo>
                <a:lnTo>
                  <a:pt x="1099494" y="844700"/>
                </a:lnTo>
              </a:path>
              <a:path w="1832609" h="845185">
                <a:moveTo>
                  <a:pt x="1832450" y="281560"/>
                </a:moveTo>
                <a:lnTo>
                  <a:pt x="1832450" y="844700"/>
                </a:lnTo>
              </a:path>
              <a:path w="1832609" h="845185">
                <a:moveTo>
                  <a:pt x="1465960" y="281560"/>
                </a:moveTo>
                <a:lnTo>
                  <a:pt x="1465960" y="844700"/>
                </a:lnTo>
              </a:path>
              <a:path w="1832609" h="845185">
                <a:moveTo>
                  <a:pt x="0" y="0"/>
                </a:moveTo>
                <a:lnTo>
                  <a:pt x="366490" y="28156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478916" y="5485985"/>
            <a:ext cx="28130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04" dirty="0">
                <a:latin typeface="Arial MT"/>
                <a:cs typeface="Arial MT"/>
              </a:rPr>
              <a:t>BC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777590" y="5625339"/>
            <a:ext cx="131381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095375" algn="l"/>
              </a:tabLst>
            </a:pPr>
            <a:r>
              <a:rPr sz="1100" spc="165" dirty="0">
                <a:latin typeface="Arial MT"/>
                <a:cs typeface="Arial MT"/>
              </a:rPr>
              <a:t>00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01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55" dirty="0">
                <a:latin typeface="Arial MT"/>
                <a:cs typeface="Arial MT"/>
              </a:rPr>
              <a:t>11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16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270019" y="5680262"/>
            <a:ext cx="14795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17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709673" y="6143583"/>
            <a:ext cx="1466215" cy="281940"/>
          </a:xfrm>
          <a:custGeom>
            <a:avLst/>
            <a:gdLst/>
            <a:ahLst/>
            <a:cxnLst/>
            <a:rect l="l" t="t" r="r" b="b"/>
            <a:pathLst>
              <a:path w="1466215" h="281939">
                <a:moveTo>
                  <a:pt x="0" y="281598"/>
                </a:moveTo>
                <a:lnTo>
                  <a:pt x="1465960" y="281598"/>
                </a:lnTo>
              </a:path>
              <a:path w="1466215" h="281939">
                <a:moveTo>
                  <a:pt x="1465960" y="0"/>
                </a:moveTo>
                <a:lnTo>
                  <a:pt x="0" y="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462401" y="5891414"/>
            <a:ext cx="1593850" cy="476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379095" algn="l"/>
                <a:tab pos="745490" algn="l"/>
                <a:tab pos="1111885" algn="l"/>
                <a:tab pos="1478280" algn="l"/>
              </a:tabLst>
            </a:pPr>
            <a:r>
              <a:rPr sz="1100" spc="13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13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303956" y="2262193"/>
            <a:ext cx="9552940" cy="4434840"/>
            <a:chOff x="1303956" y="2262193"/>
            <a:chExt cx="9552940" cy="4434840"/>
          </a:xfrm>
        </p:grpSpPr>
        <p:sp>
          <p:nvSpPr>
            <p:cNvPr id="101" name="object 101"/>
            <p:cNvSpPr/>
            <p:nvPr/>
          </p:nvSpPr>
          <p:spPr>
            <a:xfrm>
              <a:off x="1303956" y="2262193"/>
              <a:ext cx="9552940" cy="4434840"/>
            </a:xfrm>
            <a:custGeom>
              <a:avLst/>
              <a:gdLst/>
              <a:ahLst/>
              <a:cxnLst/>
              <a:rect l="l" t="t" r="r" b="b"/>
              <a:pathLst>
                <a:path w="9552940" h="4434840">
                  <a:moveTo>
                    <a:pt x="2336356" y="0"/>
                  </a:moveTo>
                  <a:lnTo>
                    <a:pt x="2336356" y="4434669"/>
                  </a:lnTo>
                </a:path>
                <a:path w="9552940" h="4434840">
                  <a:moveTo>
                    <a:pt x="4810176" y="0"/>
                  </a:moveTo>
                  <a:lnTo>
                    <a:pt x="4810176" y="4434669"/>
                  </a:lnTo>
                </a:path>
                <a:path w="9552940" h="4434840">
                  <a:moveTo>
                    <a:pt x="7283972" y="0"/>
                  </a:moveTo>
                  <a:lnTo>
                    <a:pt x="7283972" y="4434669"/>
                  </a:lnTo>
                </a:path>
                <a:path w="9552940" h="4434840">
                  <a:moveTo>
                    <a:pt x="0" y="2322969"/>
                  </a:moveTo>
                  <a:lnTo>
                    <a:pt x="9552586" y="2322969"/>
                  </a:lnTo>
                </a:path>
              </a:pathLst>
            </a:custGeom>
            <a:ln w="9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56587" y="5131307"/>
              <a:ext cx="1361440" cy="0"/>
            </a:xfrm>
            <a:custGeom>
              <a:avLst/>
              <a:gdLst/>
              <a:ahLst/>
              <a:cxnLst/>
              <a:rect l="l" t="t" r="r" b="b"/>
              <a:pathLst>
                <a:path w="1361439">
                  <a:moveTo>
                    <a:pt x="0" y="0"/>
                  </a:moveTo>
                  <a:lnTo>
                    <a:pt x="1361439" y="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622030" y="4675583"/>
            <a:ext cx="1304290" cy="5467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795"/>
              </a:spcBef>
            </a:pPr>
            <a:r>
              <a:rPr sz="1200" spc="-60" dirty="0">
                <a:latin typeface="Verdana"/>
                <a:cs typeface="Verdana"/>
              </a:rPr>
              <a:t>f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270" dirty="0">
                <a:latin typeface="Verdana"/>
                <a:cs typeface="Verdana"/>
              </a:rPr>
              <a:t>=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∑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114" dirty="0">
                <a:latin typeface="Verdana"/>
                <a:cs typeface="Verdana"/>
              </a:rPr>
              <a:t>(1,3)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270" dirty="0">
                <a:latin typeface="Verdana"/>
                <a:cs typeface="Verdana"/>
              </a:rPr>
              <a:t>=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70" dirty="0">
                <a:latin typeface="Verdana"/>
                <a:cs typeface="Verdana"/>
              </a:rPr>
              <a:t>A’C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50" spc="172" baseline="5050" dirty="0">
                <a:latin typeface="Times New Roman"/>
                <a:cs typeface="Times New Roman"/>
              </a:rPr>
              <a:t>f</a:t>
            </a:r>
            <a:r>
              <a:rPr sz="1650" spc="390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100" spc="235" dirty="0">
                <a:latin typeface="Symbol"/>
                <a:cs typeface="Symbol"/>
              </a:rPr>
              <a:t>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650" spc="187" baseline="5050" dirty="0">
                <a:latin typeface="Times New Roman"/>
                <a:cs typeface="Times New Roman"/>
              </a:rPr>
              <a:t>(0,4)</a:t>
            </a:r>
            <a:r>
              <a:rPr sz="1650" spc="89" baseline="5050" dirty="0">
                <a:latin typeface="Times New Roman"/>
                <a:cs typeface="Times New Roman"/>
              </a:rPr>
              <a:t> </a:t>
            </a:r>
            <a:r>
              <a:rPr sz="1650" spc="277" baseline="5050" dirty="0">
                <a:latin typeface="Symbol"/>
                <a:cs typeface="Symbol"/>
              </a:rPr>
              <a:t></a:t>
            </a:r>
            <a:r>
              <a:rPr sz="1650" spc="97" baseline="5050" dirty="0">
                <a:latin typeface="Times New Roman"/>
                <a:cs typeface="Times New Roman"/>
              </a:rPr>
              <a:t> </a:t>
            </a:r>
            <a:r>
              <a:rPr sz="1650" spc="359" baseline="5050" dirty="0">
                <a:latin typeface="Times New Roman"/>
                <a:cs typeface="Times New Roman"/>
              </a:rPr>
              <a:t>A</a:t>
            </a:r>
            <a:r>
              <a:rPr sz="1650" spc="15" baseline="5050" dirty="0">
                <a:latin typeface="Times New Roman"/>
                <a:cs typeface="Times New Roman"/>
              </a:rPr>
              <a:t> </a:t>
            </a:r>
            <a:r>
              <a:rPr sz="1650" spc="254" baseline="5050" dirty="0">
                <a:latin typeface="Times New Roman"/>
                <a:cs typeface="Times New Roman"/>
              </a:rPr>
              <a:t>C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104" name="Footer Placeholder 10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148</a:t>
            </a:fld>
            <a:endParaRPr lang="en-IN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39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K-</a:t>
            </a:r>
            <a:r>
              <a:rPr spc="240" dirty="0"/>
              <a:t>Map</a:t>
            </a:r>
            <a:r>
              <a:rPr spc="-254" dirty="0"/>
              <a:t> </a:t>
            </a:r>
            <a:r>
              <a:rPr spc="-105" dirty="0"/>
              <a:t>Simplification</a:t>
            </a:r>
            <a:r>
              <a:rPr spc="-220" dirty="0"/>
              <a:t> </a:t>
            </a:r>
            <a:r>
              <a:rPr spc="-155" dirty="0"/>
              <a:t>for</a:t>
            </a:r>
            <a:r>
              <a:rPr spc="-260" dirty="0"/>
              <a:t> </a:t>
            </a:r>
            <a:r>
              <a:rPr spc="-190" dirty="0"/>
              <a:t>Four</a:t>
            </a:r>
            <a:r>
              <a:rPr spc="-229" dirty="0"/>
              <a:t> </a:t>
            </a:r>
            <a:r>
              <a:rPr spc="-20" dirty="0"/>
              <a:t>Variables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3658" y="2385186"/>
            <a:ext cx="894778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extended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accommodate 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Minterms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four-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16-minterm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K-map.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935" y="3813047"/>
            <a:ext cx="5265420" cy="2795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149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Fixed</a:t>
            </a:r>
            <a:r>
              <a:rPr spc="-210" dirty="0"/>
              <a:t> </a:t>
            </a:r>
            <a:r>
              <a:rPr spc="-40" dirty="0"/>
              <a:t>function</a:t>
            </a:r>
            <a:r>
              <a:rPr spc="-170" dirty="0"/>
              <a:t> </a:t>
            </a:r>
            <a:r>
              <a:rPr dirty="0"/>
              <a:t>Logic</a:t>
            </a:r>
            <a:r>
              <a:rPr spc="-21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554" y="2577846"/>
            <a:ext cx="1056132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Fixed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device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multiplexer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flip-</a:t>
            </a:r>
            <a:r>
              <a:rPr sz="1800" dirty="0">
                <a:latin typeface="Times New Roman"/>
                <a:cs typeface="Times New Roman"/>
              </a:rPr>
              <a:t>flop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known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device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manufacture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Complexity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Classification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Fixed-</a:t>
            </a:r>
            <a:r>
              <a:rPr sz="1800" b="1" dirty="0">
                <a:latin typeface="Times New Roman"/>
                <a:cs typeface="Times New Roman"/>
              </a:rPr>
              <a:t>Function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ICs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SSI</a:t>
            </a:r>
            <a:r>
              <a:rPr sz="1800" spc="-10" dirty="0">
                <a:latin typeface="Times New Roman"/>
                <a:cs typeface="Times New Roman"/>
              </a:rPr>
              <a:t> (Small-</a:t>
            </a: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integration)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gates–</a:t>
            </a:r>
            <a:endParaRPr sz="1800">
              <a:latin typeface="Times New Roman"/>
              <a:cs typeface="Times New Roman"/>
            </a:endParaRPr>
          </a:p>
          <a:p>
            <a:pPr marL="12700" marR="592201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MSI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(Medium-</a:t>
            </a: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integration)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10—100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gates </a:t>
            </a:r>
            <a:r>
              <a:rPr sz="1800" dirty="0">
                <a:latin typeface="Times New Roman"/>
                <a:cs typeface="Times New Roman"/>
              </a:rPr>
              <a:t>LSI</a:t>
            </a:r>
            <a:r>
              <a:rPr sz="1800" spc="-20" dirty="0">
                <a:latin typeface="Times New Roman"/>
                <a:cs typeface="Times New Roman"/>
              </a:rPr>
              <a:t> (Large-</a:t>
            </a: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integration)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100—10,000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gates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VLSI</a:t>
            </a:r>
            <a:r>
              <a:rPr sz="1800" spc="-35" dirty="0">
                <a:latin typeface="Times New Roman"/>
                <a:cs typeface="Times New Roman"/>
              </a:rPr>
              <a:t> (Very</a:t>
            </a:r>
            <a:r>
              <a:rPr sz="1800" spc="-20" dirty="0">
                <a:latin typeface="Times New Roman"/>
                <a:cs typeface="Times New Roman"/>
              </a:rPr>
              <a:t> large-</a:t>
            </a: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integration)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10,000—100,000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gates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ULSI (Ultra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large-</a:t>
            </a: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integration)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&gt;100,000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gates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712" y="2330577"/>
            <a:ext cx="9105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populated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below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nonzero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minterms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861" y="3931157"/>
            <a:ext cx="6731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7240" algn="l"/>
              </a:tabLst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 you identify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(only)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three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map?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01595" y="3128772"/>
            <a:ext cx="7134225" cy="3489960"/>
            <a:chOff x="2101595" y="3128772"/>
            <a:chExt cx="7134225" cy="34899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595" y="3128772"/>
              <a:ext cx="6377939" cy="8199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0" y="4418075"/>
              <a:ext cx="3794760" cy="2200656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150</a:t>
            </a:fld>
            <a:endParaRPr lang="en-IN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317" y="2178177"/>
            <a:ext cx="376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consist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9317" y="2543556"/>
            <a:ext cx="7316470" cy="16713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3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purple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entirely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pink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wraps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top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bottom.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green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spans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corners.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Thus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terms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final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6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5615" y="4387596"/>
            <a:ext cx="4599432" cy="23210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151</a:t>
            </a:fld>
            <a:endParaRPr lang="en-IN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299" y="2352547"/>
            <a:ext cx="9998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choice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pick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map,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while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keeping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possible.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5299" y="3184652"/>
            <a:ext cx="10001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956944" algn="l"/>
                <a:tab pos="2332355" algn="l"/>
                <a:tab pos="3592195" algn="l"/>
                <a:tab pos="4177665" algn="l"/>
                <a:tab pos="6202045" algn="l"/>
                <a:tab pos="7550784" algn="l"/>
                <a:tab pos="8422640" algn="l"/>
                <a:tab pos="892302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(different)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result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groupings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logically equivalent.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98904" y="4146803"/>
            <a:ext cx="7865745" cy="2342515"/>
            <a:chOff x="1898904" y="4146803"/>
            <a:chExt cx="7865745" cy="23425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8904" y="4168139"/>
              <a:ext cx="3566160" cy="23210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1260" y="4146803"/>
              <a:ext cx="3493008" cy="2330196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152</a:t>
            </a:fld>
            <a:endParaRPr lang="en-IN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0447749" y="5936179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595446" y="0"/>
                  </a:moveTo>
                  <a:lnTo>
                    <a:pt x="40581" y="0"/>
                  </a:lnTo>
                  <a:lnTo>
                    <a:pt x="23989" y="2748"/>
                  </a:lnTo>
                  <a:lnTo>
                    <a:pt x="11085" y="9538"/>
                  </a:lnTo>
                  <a:lnTo>
                    <a:pt x="3686" y="19113"/>
                  </a:lnTo>
                  <a:lnTo>
                    <a:pt x="0" y="30034"/>
                  </a:lnTo>
                  <a:lnTo>
                    <a:pt x="0" y="440948"/>
                  </a:lnTo>
                  <a:lnTo>
                    <a:pt x="3686" y="451906"/>
                  </a:lnTo>
                  <a:lnTo>
                    <a:pt x="11085" y="462810"/>
                  </a:lnTo>
                  <a:lnTo>
                    <a:pt x="23989" y="468289"/>
                  </a:lnTo>
                  <a:lnTo>
                    <a:pt x="40581" y="471020"/>
                  </a:lnTo>
                  <a:lnTo>
                    <a:pt x="595446" y="471020"/>
                  </a:lnTo>
                  <a:lnTo>
                    <a:pt x="610244" y="468289"/>
                  </a:lnTo>
                  <a:lnTo>
                    <a:pt x="623148" y="462810"/>
                  </a:lnTo>
                  <a:lnTo>
                    <a:pt x="632341" y="451906"/>
                  </a:lnTo>
                  <a:lnTo>
                    <a:pt x="636052" y="440948"/>
                  </a:lnTo>
                  <a:lnTo>
                    <a:pt x="636052" y="30034"/>
                  </a:lnTo>
                  <a:lnTo>
                    <a:pt x="632341" y="19113"/>
                  </a:lnTo>
                  <a:lnTo>
                    <a:pt x="623148" y="9538"/>
                  </a:lnTo>
                  <a:lnTo>
                    <a:pt x="610244" y="2748"/>
                  </a:lnTo>
                  <a:lnTo>
                    <a:pt x="59544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47749" y="5936179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636052" y="440948"/>
                  </a:moveTo>
                  <a:lnTo>
                    <a:pt x="636052" y="30034"/>
                  </a:lnTo>
                  <a:lnTo>
                    <a:pt x="595446" y="0"/>
                  </a:lnTo>
                  <a:lnTo>
                    <a:pt x="40581" y="0"/>
                  </a:lnTo>
                  <a:lnTo>
                    <a:pt x="23989" y="2748"/>
                  </a:lnTo>
                  <a:lnTo>
                    <a:pt x="11085" y="9538"/>
                  </a:lnTo>
                  <a:lnTo>
                    <a:pt x="3686" y="19113"/>
                  </a:lnTo>
                  <a:lnTo>
                    <a:pt x="0" y="30034"/>
                  </a:lnTo>
                  <a:lnTo>
                    <a:pt x="0" y="440948"/>
                  </a:lnTo>
                  <a:lnTo>
                    <a:pt x="3686" y="451906"/>
                  </a:lnTo>
                  <a:lnTo>
                    <a:pt x="11085" y="462810"/>
                  </a:lnTo>
                  <a:lnTo>
                    <a:pt x="23989" y="468289"/>
                  </a:lnTo>
                  <a:lnTo>
                    <a:pt x="40581" y="471020"/>
                  </a:lnTo>
                  <a:lnTo>
                    <a:pt x="595446" y="471020"/>
                  </a:lnTo>
                  <a:lnTo>
                    <a:pt x="610244" y="468289"/>
                  </a:lnTo>
                  <a:lnTo>
                    <a:pt x="623148" y="462810"/>
                  </a:lnTo>
                  <a:lnTo>
                    <a:pt x="632341" y="451906"/>
                  </a:lnTo>
                  <a:lnTo>
                    <a:pt x="636052" y="4409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01655" y="5903417"/>
              <a:ext cx="726440" cy="536575"/>
            </a:xfrm>
            <a:custGeom>
              <a:avLst/>
              <a:gdLst/>
              <a:ahLst/>
              <a:cxnLst/>
              <a:rect l="l" t="t" r="r" b="b"/>
              <a:pathLst>
                <a:path w="726440" h="536575">
                  <a:moveTo>
                    <a:pt x="726363" y="0"/>
                  </a:moveTo>
                  <a:lnTo>
                    <a:pt x="477507" y="0"/>
                  </a:lnTo>
                  <a:lnTo>
                    <a:pt x="481152" y="8178"/>
                  </a:lnTo>
                  <a:lnTo>
                    <a:pt x="488543" y="27292"/>
                  </a:lnTo>
                  <a:lnTo>
                    <a:pt x="490410" y="38214"/>
                  </a:lnTo>
                  <a:lnTo>
                    <a:pt x="490410" y="58686"/>
                  </a:lnTo>
                  <a:lnTo>
                    <a:pt x="488543" y="66903"/>
                  </a:lnTo>
                  <a:lnTo>
                    <a:pt x="481152" y="81915"/>
                  </a:lnTo>
                  <a:lnTo>
                    <a:pt x="477507" y="87401"/>
                  </a:lnTo>
                  <a:lnTo>
                    <a:pt x="470115" y="91452"/>
                  </a:lnTo>
                  <a:lnTo>
                    <a:pt x="464553" y="96939"/>
                  </a:lnTo>
                  <a:lnTo>
                    <a:pt x="460921" y="101028"/>
                  </a:lnTo>
                  <a:lnTo>
                    <a:pt x="457212" y="106451"/>
                  </a:lnTo>
                  <a:lnTo>
                    <a:pt x="455371" y="113296"/>
                  </a:lnTo>
                  <a:lnTo>
                    <a:pt x="455371" y="125590"/>
                  </a:lnTo>
                  <a:lnTo>
                    <a:pt x="457212" y="129679"/>
                  </a:lnTo>
                  <a:lnTo>
                    <a:pt x="459079" y="135166"/>
                  </a:lnTo>
                  <a:lnTo>
                    <a:pt x="462711" y="139268"/>
                  </a:lnTo>
                  <a:lnTo>
                    <a:pt x="464553" y="143332"/>
                  </a:lnTo>
                  <a:lnTo>
                    <a:pt x="468274" y="146062"/>
                  </a:lnTo>
                  <a:lnTo>
                    <a:pt x="473798" y="148818"/>
                  </a:lnTo>
                  <a:lnTo>
                    <a:pt x="477507" y="150177"/>
                  </a:lnTo>
                  <a:lnTo>
                    <a:pt x="492264" y="170662"/>
                  </a:lnTo>
                  <a:lnTo>
                    <a:pt x="503301" y="192519"/>
                  </a:lnTo>
                  <a:lnTo>
                    <a:pt x="508850" y="212966"/>
                  </a:lnTo>
                  <a:lnTo>
                    <a:pt x="510692" y="234823"/>
                  </a:lnTo>
                  <a:lnTo>
                    <a:pt x="508850" y="255295"/>
                  </a:lnTo>
                  <a:lnTo>
                    <a:pt x="503301" y="274408"/>
                  </a:lnTo>
                  <a:lnTo>
                    <a:pt x="490410" y="297637"/>
                  </a:lnTo>
                  <a:lnTo>
                    <a:pt x="486702" y="304444"/>
                  </a:lnTo>
                  <a:lnTo>
                    <a:pt x="481152" y="311289"/>
                  </a:lnTo>
                  <a:lnTo>
                    <a:pt x="477507" y="318084"/>
                  </a:lnTo>
                  <a:lnTo>
                    <a:pt x="475665" y="327672"/>
                  </a:lnTo>
                  <a:lnTo>
                    <a:pt x="475665" y="338582"/>
                  </a:lnTo>
                  <a:lnTo>
                    <a:pt x="477507" y="352209"/>
                  </a:lnTo>
                  <a:lnTo>
                    <a:pt x="488340" y="365264"/>
                  </a:lnTo>
                  <a:lnTo>
                    <a:pt x="466407" y="371322"/>
                  </a:lnTo>
                  <a:lnTo>
                    <a:pt x="436930" y="375437"/>
                  </a:lnTo>
                  <a:lnTo>
                    <a:pt x="409282" y="376809"/>
                  </a:lnTo>
                  <a:lnTo>
                    <a:pt x="379806" y="375437"/>
                  </a:lnTo>
                  <a:lnTo>
                    <a:pt x="353949" y="371322"/>
                  </a:lnTo>
                  <a:lnTo>
                    <a:pt x="324472" y="361784"/>
                  </a:lnTo>
                  <a:lnTo>
                    <a:pt x="315290" y="359054"/>
                  </a:lnTo>
                  <a:lnTo>
                    <a:pt x="306019" y="354965"/>
                  </a:lnTo>
                  <a:lnTo>
                    <a:pt x="296824" y="353580"/>
                  </a:lnTo>
                  <a:lnTo>
                    <a:pt x="283946" y="350850"/>
                  </a:lnTo>
                  <a:lnTo>
                    <a:pt x="269125" y="350850"/>
                  </a:lnTo>
                  <a:lnTo>
                    <a:pt x="250761" y="352209"/>
                  </a:lnTo>
                  <a:lnTo>
                    <a:pt x="226745" y="364540"/>
                  </a:lnTo>
                  <a:lnTo>
                    <a:pt x="208318" y="371322"/>
                  </a:lnTo>
                  <a:lnTo>
                    <a:pt x="193560" y="375437"/>
                  </a:lnTo>
                  <a:lnTo>
                    <a:pt x="182524" y="376809"/>
                  </a:lnTo>
                  <a:lnTo>
                    <a:pt x="171424" y="374078"/>
                  </a:lnTo>
                  <a:lnTo>
                    <a:pt x="164096" y="371322"/>
                  </a:lnTo>
                  <a:lnTo>
                    <a:pt x="156667" y="367271"/>
                  </a:lnTo>
                  <a:lnTo>
                    <a:pt x="147472" y="363169"/>
                  </a:lnTo>
                  <a:lnTo>
                    <a:pt x="138239" y="357695"/>
                  </a:lnTo>
                  <a:lnTo>
                    <a:pt x="127203" y="354965"/>
                  </a:lnTo>
                  <a:lnTo>
                    <a:pt x="114300" y="352209"/>
                  </a:lnTo>
                  <a:lnTo>
                    <a:pt x="86664" y="353580"/>
                  </a:lnTo>
                  <a:lnTo>
                    <a:pt x="73710" y="354965"/>
                  </a:lnTo>
                  <a:lnTo>
                    <a:pt x="62674" y="357695"/>
                  </a:lnTo>
                  <a:lnTo>
                    <a:pt x="49771" y="360426"/>
                  </a:lnTo>
                  <a:lnTo>
                    <a:pt x="38735" y="363169"/>
                  </a:lnTo>
                  <a:lnTo>
                    <a:pt x="29489" y="365899"/>
                  </a:lnTo>
                  <a:lnTo>
                    <a:pt x="20307" y="369963"/>
                  </a:lnTo>
                  <a:lnTo>
                    <a:pt x="9194" y="374078"/>
                  </a:lnTo>
                  <a:lnTo>
                    <a:pt x="9194" y="376809"/>
                  </a:lnTo>
                  <a:lnTo>
                    <a:pt x="11036" y="378167"/>
                  </a:lnTo>
                  <a:lnTo>
                    <a:pt x="23990" y="378167"/>
                  </a:lnTo>
                  <a:lnTo>
                    <a:pt x="22148" y="379552"/>
                  </a:lnTo>
                  <a:lnTo>
                    <a:pt x="20307" y="379552"/>
                  </a:lnTo>
                  <a:lnTo>
                    <a:pt x="11036" y="378167"/>
                  </a:lnTo>
                  <a:lnTo>
                    <a:pt x="0" y="378167"/>
                  </a:lnTo>
                  <a:lnTo>
                    <a:pt x="0" y="536549"/>
                  </a:lnTo>
                  <a:lnTo>
                    <a:pt x="512495" y="536549"/>
                  </a:lnTo>
                  <a:lnTo>
                    <a:pt x="726363" y="536549"/>
                  </a:lnTo>
                  <a:lnTo>
                    <a:pt x="726363" y="352209"/>
                  </a:lnTo>
                  <a:lnTo>
                    <a:pt x="726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47749" y="4848042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595446" y="0"/>
                  </a:moveTo>
                  <a:lnTo>
                    <a:pt x="40581" y="0"/>
                  </a:lnTo>
                  <a:lnTo>
                    <a:pt x="23989" y="2748"/>
                  </a:lnTo>
                  <a:lnTo>
                    <a:pt x="11085" y="9538"/>
                  </a:lnTo>
                  <a:lnTo>
                    <a:pt x="3686" y="19131"/>
                  </a:lnTo>
                  <a:lnTo>
                    <a:pt x="0" y="30034"/>
                  </a:lnTo>
                  <a:lnTo>
                    <a:pt x="0" y="441003"/>
                  </a:lnTo>
                  <a:lnTo>
                    <a:pt x="3686" y="451906"/>
                  </a:lnTo>
                  <a:lnTo>
                    <a:pt x="11085" y="461445"/>
                  </a:lnTo>
                  <a:lnTo>
                    <a:pt x="23989" y="468289"/>
                  </a:lnTo>
                  <a:lnTo>
                    <a:pt x="40581" y="471020"/>
                  </a:lnTo>
                  <a:lnTo>
                    <a:pt x="595446" y="471020"/>
                  </a:lnTo>
                  <a:lnTo>
                    <a:pt x="610244" y="468289"/>
                  </a:lnTo>
                  <a:lnTo>
                    <a:pt x="623148" y="461445"/>
                  </a:lnTo>
                  <a:lnTo>
                    <a:pt x="632341" y="451906"/>
                  </a:lnTo>
                  <a:lnTo>
                    <a:pt x="636052" y="441003"/>
                  </a:lnTo>
                  <a:lnTo>
                    <a:pt x="636052" y="30034"/>
                  </a:lnTo>
                  <a:lnTo>
                    <a:pt x="632341" y="19131"/>
                  </a:lnTo>
                  <a:lnTo>
                    <a:pt x="623148" y="9538"/>
                  </a:lnTo>
                  <a:lnTo>
                    <a:pt x="610244" y="2748"/>
                  </a:lnTo>
                  <a:lnTo>
                    <a:pt x="59544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7749" y="4848042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595446" y="0"/>
                  </a:moveTo>
                  <a:lnTo>
                    <a:pt x="40581" y="0"/>
                  </a:lnTo>
                  <a:lnTo>
                    <a:pt x="23989" y="2748"/>
                  </a:lnTo>
                  <a:lnTo>
                    <a:pt x="11085" y="9538"/>
                  </a:lnTo>
                  <a:lnTo>
                    <a:pt x="3686" y="19131"/>
                  </a:lnTo>
                  <a:lnTo>
                    <a:pt x="0" y="30034"/>
                  </a:lnTo>
                  <a:lnTo>
                    <a:pt x="0" y="441003"/>
                  </a:lnTo>
                  <a:lnTo>
                    <a:pt x="3686" y="451906"/>
                  </a:lnTo>
                  <a:lnTo>
                    <a:pt x="11085" y="461445"/>
                  </a:lnTo>
                  <a:lnTo>
                    <a:pt x="23989" y="468289"/>
                  </a:lnTo>
                  <a:lnTo>
                    <a:pt x="40581" y="471020"/>
                  </a:lnTo>
                  <a:lnTo>
                    <a:pt x="595446" y="471020"/>
                  </a:lnTo>
                  <a:lnTo>
                    <a:pt x="610244" y="468289"/>
                  </a:lnTo>
                  <a:lnTo>
                    <a:pt x="623148" y="461445"/>
                  </a:lnTo>
                  <a:lnTo>
                    <a:pt x="632341" y="451906"/>
                  </a:lnTo>
                  <a:lnTo>
                    <a:pt x="636052" y="441003"/>
                  </a:lnTo>
                  <a:lnTo>
                    <a:pt x="636052" y="30034"/>
                  </a:lnTo>
                  <a:lnTo>
                    <a:pt x="632341" y="19131"/>
                  </a:lnTo>
                  <a:lnTo>
                    <a:pt x="623148" y="9538"/>
                  </a:lnTo>
                  <a:lnTo>
                    <a:pt x="610244" y="2748"/>
                  </a:lnTo>
                  <a:lnTo>
                    <a:pt x="5954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01655" y="4815306"/>
              <a:ext cx="726440" cy="536575"/>
            </a:xfrm>
            <a:custGeom>
              <a:avLst/>
              <a:gdLst/>
              <a:ahLst/>
              <a:cxnLst/>
              <a:rect l="l" t="t" r="r" b="b"/>
              <a:pathLst>
                <a:path w="726440" h="536575">
                  <a:moveTo>
                    <a:pt x="726363" y="0"/>
                  </a:moveTo>
                  <a:lnTo>
                    <a:pt x="477507" y="0"/>
                  </a:lnTo>
                  <a:lnTo>
                    <a:pt x="0" y="0"/>
                  </a:lnTo>
                  <a:lnTo>
                    <a:pt x="0" y="184277"/>
                  </a:lnTo>
                  <a:lnTo>
                    <a:pt x="12877" y="181533"/>
                  </a:lnTo>
                  <a:lnTo>
                    <a:pt x="23990" y="178803"/>
                  </a:lnTo>
                  <a:lnTo>
                    <a:pt x="38735" y="176110"/>
                  </a:lnTo>
                  <a:lnTo>
                    <a:pt x="51612" y="174739"/>
                  </a:lnTo>
                  <a:lnTo>
                    <a:pt x="79273" y="174739"/>
                  </a:lnTo>
                  <a:lnTo>
                    <a:pt x="92151" y="176110"/>
                  </a:lnTo>
                  <a:lnTo>
                    <a:pt x="110604" y="180162"/>
                  </a:lnTo>
                  <a:lnTo>
                    <a:pt x="125361" y="188379"/>
                  </a:lnTo>
                  <a:lnTo>
                    <a:pt x="130886" y="192493"/>
                  </a:lnTo>
                  <a:lnTo>
                    <a:pt x="138239" y="196545"/>
                  </a:lnTo>
                  <a:lnTo>
                    <a:pt x="145630" y="199301"/>
                  </a:lnTo>
                  <a:lnTo>
                    <a:pt x="154825" y="200660"/>
                  </a:lnTo>
                  <a:lnTo>
                    <a:pt x="171424" y="200660"/>
                  </a:lnTo>
                  <a:lnTo>
                    <a:pt x="182524" y="197916"/>
                  </a:lnTo>
                  <a:lnTo>
                    <a:pt x="199123" y="189763"/>
                  </a:lnTo>
                  <a:lnTo>
                    <a:pt x="202831" y="187007"/>
                  </a:lnTo>
                  <a:lnTo>
                    <a:pt x="204597" y="184277"/>
                  </a:lnTo>
                  <a:lnTo>
                    <a:pt x="228841" y="174739"/>
                  </a:lnTo>
                  <a:lnTo>
                    <a:pt x="232308" y="173380"/>
                  </a:lnTo>
                  <a:lnTo>
                    <a:pt x="259956" y="165163"/>
                  </a:lnTo>
                  <a:lnTo>
                    <a:pt x="289433" y="161086"/>
                  </a:lnTo>
                  <a:lnTo>
                    <a:pt x="318922" y="159727"/>
                  </a:lnTo>
                  <a:lnTo>
                    <a:pt x="346621" y="161086"/>
                  </a:lnTo>
                  <a:lnTo>
                    <a:pt x="372414" y="165163"/>
                  </a:lnTo>
                  <a:lnTo>
                    <a:pt x="403745" y="174739"/>
                  </a:lnTo>
                  <a:lnTo>
                    <a:pt x="411149" y="177469"/>
                  </a:lnTo>
                  <a:lnTo>
                    <a:pt x="420344" y="181533"/>
                  </a:lnTo>
                  <a:lnTo>
                    <a:pt x="431380" y="184277"/>
                  </a:lnTo>
                  <a:lnTo>
                    <a:pt x="444334" y="185648"/>
                  </a:lnTo>
                  <a:lnTo>
                    <a:pt x="459079" y="185648"/>
                  </a:lnTo>
                  <a:lnTo>
                    <a:pt x="477507" y="184277"/>
                  </a:lnTo>
                  <a:lnTo>
                    <a:pt x="494411" y="174891"/>
                  </a:lnTo>
                  <a:lnTo>
                    <a:pt x="503301" y="192493"/>
                  </a:lnTo>
                  <a:lnTo>
                    <a:pt x="508850" y="212966"/>
                  </a:lnTo>
                  <a:lnTo>
                    <a:pt x="510692" y="234797"/>
                  </a:lnTo>
                  <a:lnTo>
                    <a:pt x="508850" y="255270"/>
                  </a:lnTo>
                  <a:lnTo>
                    <a:pt x="503301" y="274383"/>
                  </a:lnTo>
                  <a:lnTo>
                    <a:pt x="490410" y="297611"/>
                  </a:lnTo>
                  <a:lnTo>
                    <a:pt x="486702" y="304419"/>
                  </a:lnTo>
                  <a:lnTo>
                    <a:pt x="481152" y="311264"/>
                  </a:lnTo>
                  <a:lnTo>
                    <a:pt x="477507" y="318109"/>
                  </a:lnTo>
                  <a:lnTo>
                    <a:pt x="475665" y="327647"/>
                  </a:lnTo>
                  <a:lnTo>
                    <a:pt x="475665" y="338556"/>
                  </a:lnTo>
                  <a:lnTo>
                    <a:pt x="477507" y="352234"/>
                  </a:lnTo>
                  <a:lnTo>
                    <a:pt x="492264" y="369989"/>
                  </a:lnTo>
                  <a:lnTo>
                    <a:pt x="503301" y="383628"/>
                  </a:lnTo>
                  <a:lnTo>
                    <a:pt x="508850" y="394525"/>
                  </a:lnTo>
                  <a:lnTo>
                    <a:pt x="508850" y="402729"/>
                  </a:lnTo>
                  <a:lnTo>
                    <a:pt x="507009" y="410908"/>
                  </a:lnTo>
                  <a:lnTo>
                    <a:pt x="503301" y="416382"/>
                  </a:lnTo>
                  <a:lnTo>
                    <a:pt x="497738" y="421868"/>
                  </a:lnTo>
                  <a:lnTo>
                    <a:pt x="490410" y="428650"/>
                  </a:lnTo>
                  <a:lnTo>
                    <a:pt x="484860" y="435495"/>
                  </a:lnTo>
                  <a:lnTo>
                    <a:pt x="479310" y="443674"/>
                  </a:lnTo>
                  <a:lnTo>
                    <a:pt x="477507" y="453250"/>
                  </a:lnTo>
                  <a:lnTo>
                    <a:pt x="479310" y="473748"/>
                  </a:lnTo>
                  <a:lnTo>
                    <a:pt x="499579" y="522871"/>
                  </a:lnTo>
                  <a:lnTo>
                    <a:pt x="507009" y="531050"/>
                  </a:lnTo>
                  <a:lnTo>
                    <a:pt x="510692" y="531050"/>
                  </a:lnTo>
                  <a:lnTo>
                    <a:pt x="512495" y="529678"/>
                  </a:lnTo>
                  <a:lnTo>
                    <a:pt x="512495" y="536524"/>
                  </a:lnTo>
                  <a:lnTo>
                    <a:pt x="726363" y="536524"/>
                  </a:lnTo>
                  <a:lnTo>
                    <a:pt x="726363" y="517410"/>
                  </a:lnTo>
                  <a:lnTo>
                    <a:pt x="726363" y="158356"/>
                  </a:lnTo>
                  <a:lnTo>
                    <a:pt x="726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78414" y="4848042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595471" y="0"/>
                  </a:moveTo>
                  <a:lnTo>
                    <a:pt x="40532" y="0"/>
                  </a:lnTo>
                  <a:lnTo>
                    <a:pt x="23940" y="2748"/>
                  </a:lnTo>
                  <a:lnTo>
                    <a:pt x="11060" y="9538"/>
                  </a:lnTo>
                  <a:lnTo>
                    <a:pt x="3711" y="19131"/>
                  </a:lnTo>
                  <a:lnTo>
                    <a:pt x="0" y="30034"/>
                  </a:lnTo>
                  <a:lnTo>
                    <a:pt x="0" y="441003"/>
                  </a:lnTo>
                  <a:lnTo>
                    <a:pt x="3711" y="451906"/>
                  </a:lnTo>
                  <a:lnTo>
                    <a:pt x="11060" y="461445"/>
                  </a:lnTo>
                  <a:lnTo>
                    <a:pt x="23940" y="468289"/>
                  </a:lnTo>
                  <a:lnTo>
                    <a:pt x="40532" y="471020"/>
                  </a:lnTo>
                  <a:lnTo>
                    <a:pt x="595471" y="471020"/>
                  </a:lnTo>
                  <a:lnTo>
                    <a:pt x="610219" y="468289"/>
                  </a:lnTo>
                  <a:lnTo>
                    <a:pt x="623099" y="461445"/>
                  </a:lnTo>
                  <a:lnTo>
                    <a:pt x="632365" y="451906"/>
                  </a:lnTo>
                  <a:lnTo>
                    <a:pt x="636052" y="441003"/>
                  </a:lnTo>
                  <a:lnTo>
                    <a:pt x="636052" y="30034"/>
                  </a:lnTo>
                  <a:lnTo>
                    <a:pt x="632365" y="19131"/>
                  </a:lnTo>
                  <a:lnTo>
                    <a:pt x="623099" y="9538"/>
                  </a:lnTo>
                  <a:lnTo>
                    <a:pt x="610219" y="2748"/>
                  </a:lnTo>
                  <a:lnTo>
                    <a:pt x="59547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78414" y="4848042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0" y="30034"/>
                  </a:moveTo>
                  <a:lnTo>
                    <a:pt x="0" y="441003"/>
                  </a:lnTo>
                  <a:lnTo>
                    <a:pt x="40532" y="471020"/>
                  </a:lnTo>
                  <a:lnTo>
                    <a:pt x="595471" y="471020"/>
                  </a:lnTo>
                  <a:lnTo>
                    <a:pt x="610219" y="468289"/>
                  </a:lnTo>
                  <a:lnTo>
                    <a:pt x="623099" y="461445"/>
                  </a:lnTo>
                  <a:lnTo>
                    <a:pt x="632365" y="451906"/>
                  </a:lnTo>
                  <a:lnTo>
                    <a:pt x="636052" y="441003"/>
                  </a:lnTo>
                  <a:lnTo>
                    <a:pt x="636052" y="30034"/>
                  </a:lnTo>
                  <a:lnTo>
                    <a:pt x="632365" y="19131"/>
                  </a:lnTo>
                  <a:lnTo>
                    <a:pt x="623099" y="9538"/>
                  </a:lnTo>
                  <a:lnTo>
                    <a:pt x="610219" y="2748"/>
                  </a:lnTo>
                  <a:lnTo>
                    <a:pt x="595471" y="0"/>
                  </a:lnTo>
                  <a:lnTo>
                    <a:pt x="40532" y="0"/>
                  </a:lnTo>
                  <a:lnTo>
                    <a:pt x="23940" y="2748"/>
                  </a:lnTo>
                  <a:lnTo>
                    <a:pt x="11060" y="9538"/>
                  </a:lnTo>
                  <a:lnTo>
                    <a:pt x="3711" y="19131"/>
                  </a:lnTo>
                  <a:lnTo>
                    <a:pt x="0" y="300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32342" y="4815306"/>
              <a:ext cx="726440" cy="536575"/>
            </a:xfrm>
            <a:custGeom>
              <a:avLst/>
              <a:gdLst/>
              <a:ahLst/>
              <a:cxnLst/>
              <a:rect l="l" t="t" r="r" b="b"/>
              <a:pathLst>
                <a:path w="726440" h="536575">
                  <a:moveTo>
                    <a:pt x="726363" y="0"/>
                  </a:moveTo>
                  <a:lnTo>
                    <a:pt x="213804" y="0"/>
                  </a:lnTo>
                  <a:lnTo>
                    <a:pt x="0" y="0"/>
                  </a:lnTo>
                  <a:lnTo>
                    <a:pt x="0" y="184277"/>
                  </a:lnTo>
                  <a:lnTo>
                    <a:pt x="0" y="536524"/>
                  </a:lnTo>
                  <a:lnTo>
                    <a:pt x="250698" y="536524"/>
                  </a:lnTo>
                  <a:lnTo>
                    <a:pt x="245211" y="528358"/>
                  </a:lnTo>
                  <a:lnTo>
                    <a:pt x="243344" y="518782"/>
                  </a:lnTo>
                  <a:lnTo>
                    <a:pt x="239661" y="509244"/>
                  </a:lnTo>
                  <a:lnTo>
                    <a:pt x="237794" y="498284"/>
                  </a:lnTo>
                  <a:lnTo>
                    <a:pt x="235940" y="488746"/>
                  </a:lnTo>
                  <a:lnTo>
                    <a:pt x="237794" y="479171"/>
                  </a:lnTo>
                  <a:lnTo>
                    <a:pt x="237794" y="469633"/>
                  </a:lnTo>
                  <a:lnTo>
                    <a:pt x="245211" y="454634"/>
                  </a:lnTo>
                  <a:lnTo>
                    <a:pt x="250698" y="449148"/>
                  </a:lnTo>
                  <a:lnTo>
                    <a:pt x="256247" y="445033"/>
                  </a:lnTo>
                  <a:lnTo>
                    <a:pt x="261734" y="439610"/>
                  </a:lnTo>
                  <a:lnTo>
                    <a:pt x="267284" y="435495"/>
                  </a:lnTo>
                  <a:lnTo>
                    <a:pt x="270992" y="430022"/>
                  </a:lnTo>
                  <a:lnTo>
                    <a:pt x="272834" y="423227"/>
                  </a:lnTo>
                  <a:lnTo>
                    <a:pt x="270992" y="410908"/>
                  </a:lnTo>
                  <a:lnTo>
                    <a:pt x="267284" y="402729"/>
                  </a:lnTo>
                  <a:lnTo>
                    <a:pt x="265442" y="397268"/>
                  </a:lnTo>
                  <a:lnTo>
                    <a:pt x="261734" y="394525"/>
                  </a:lnTo>
                  <a:lnTo>
                    <a:pt x="258089" y="390436"/>
                  </a:lnTo>
                  <a:lnTo>
                    <a:pt x="254381" y="387731"/>
                  </a:lnTo>
                  <a:lnTo>
                    <a:pt x="224904" y="345401"/>
                  </a:lnTo>
                  <a:lnTo>
                    <a:pt x="217512" y="301675"/>
                  </a:lnTo>
                  <a:lnTo>
                    <a:pt x="219354" y="281228"/>
                  </a:lnTo>
                  <a:lnTo>
                    <a:pt x="223062" y="262115"/>
                  </a:lnTo>
                  <a:lnTo>
                    <a:pt x="235940" y="238887"/>
                  </a:lnTo>
                  <a:lnTo>
                    <a:pt x="241503" y="232041"/>
                  </a:lnTo>
                  <a:lnTo>
                    <a:pt x="245211" y="226618"/>
                  </a:lnTo>
                  <a:lnTo>
                    <a:pt x="248843" y="218414"/>
                  </a:lnTo>
                  <a:lnTo>
                    <a:pt x="250698" y="208876"/>
                  </a:lnTo>
                  <a:lnTo>
                    <a:pt x="252539" y="197916"/>
                  </a:lnTo>
                  <a:lnTo>
                    <a:pt x="250698" y="184277"/>
                  </a:lnTo>
                  <a:lnTo>
                    <a:pt x="238709" y="171475"/>
                  </a:lnTo>
                  <a:lnTo>
                    <a:pt x="259930" y="165163"/>
                  </a:lnTo>
                  <a:lnTo>
                    <a:pt x="289433" y="161086"/>
                  </a:lnTo>
                  <a:lnTo>
                    <a:pt x="318922" y="159727"/>
                  </a:lnTo>
                  <a:lnTo>
                    <a:pt x="346557" y="161086"/>
                  </a:lnTo>
                  <a:lnTo>
                    <a:pt x="372389" y="165163"/>
                  </a:lnTo>
                  <a:lnTo>
                    <a:pt x="403733" y="174739"/>
                  </a:lnTo>
                  <a:lnTo>
                    <a:pt x="411073" y="177469"/>
                  </a:lnTo>
                  <a:lnTo>
                    <a:pt x="420319" y="181533"/>
                  </a:lnTo>
                  <a:lnTo>
                    <a:pt x="431380" y="184277"/>
                  </a:lnTo>
                  <a:lnTo>
                    <a:pt x="444258" y="185648"/>
                  </a:lnTo>
                  <a:lnTo>
                    <a:pt x="459003" y="185648"/>
                  </a:lnTo>
                  <a:lnTo>
                    <a:pt x="477443" y="184277"/>
                  </a:lnTo>
                  <a:lnTo>
                    <a:pt x="499592" y="172008"/>
                  </a:lnTo>
                  <a:lnTo>
                    <a:pt x="518045" y="165163"/>
                  </a:lnTo>
                  <a:lnTo>
                    <a:pt x="532777" y="161086"/>
                  </a:lnTo>
                  <a:lnTo>
                    <a:pt x="545680" y="161086"/>
                  </a:lnTo>
                  <a:lnTo>
                    <a:pt x="554863" y="162420"/>
                  </a:lnTo>
                  <a:lnTo>
                    <a:pt x="564108" y="165163"/>
                  </a:lnTo>
                  <a:lnTo>
                    <a:pt x="571461" y="169265"/>
                  </a:lnTo>
                  <a:lnTo>
                    <a:pt x="578853" y="174739"/>
                  </a:lnTo>
                  <a:lnTo>
                    <a:pt x="588048" y="178803"/>
                  </a:lnTo>
                  <a:lnTo>
                    <a:pt x="599160" y="181533"/>
                  </a:lnTo>
                  <a:lnTo>
                    <a:pt x="613905" y="184277"/>
                  </a:lnTo>
                  <a:lnTo>
                    <a:pt x="641540" y="182918"/>
                  </a:lnTo>
                  <a:lnTo>
                    <a:pt x="698715" y="170624"/>
                  </a:lnTo>
                  <a:lnTo>
                    <a:pt x="718959" y="159727"/>
                  </a:lnTo>
                  <a:lnTo>
                    <a:pt x="715302" y="158356"/>
                  </a:lnTo>
                  <a:lnTo>
                    <a:pt x="726363" y="158356"/>
                  </a:lnTo>
                  <a:lnTo>
                    <a:pt x="726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78414" y="5936179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595471" y="0"/>
                  </a:moveTo>
                  <a:lnTo>
                    <a:pt x="40532" y="0"/>
                  </a:lnTo>
                  <a:lnTo>
                    <a:pt x="23940" y="2748"/>
                  </a:lnTo>
                  <a:lnTo>
                    <a:pt x="11060" y="9538"/>
                  </a:lnTo>
                  <a:lnTo>
                    <a:pt x="3711" y="19113"/>
                  </a:lnTo>
                  <a:lnTo>
                    <a:pt x="0" y="30034"/>
                  </a:lnTo>
                  <a:lnTo>
                    <a:pt x="0" y="440948"/>
                  </a:lnTo>
                  <a:lnTo>
                    <a:pt x="3711" y="451906"/>
                  </a:lnTo>
                  <a:lnTo>
                    <a:pt x="11060" y="462810"/>
                  </a:lnTo>
                  <a:lnTo>
                    <a:pt x="23940" y="468289"/>
                  </a:lnTo>
                  <a:lnTo>
                    <a:pt x="40532" y="471020"/>
                  </a:lnTo>
                  <a:lnTo>
                    <a:pt x="595471" y="471020"/>
                  </a:lnTo>
                  <a:lnTo>
                    <a:pt x="610219" y="468289"/>
                  </a:lnTo>
                  <a:lnTo>
                    <a:pt x="623099" y="462810"/>
                  </a:lnTo>
                  <a:lnTo>
                    <a:pt x="632365" y="451906"/>
                  </a:lnTo>
                  <a:lnTo>
                    <a:pt x="636052" y="440948"/>
                  </a:lnTo>
                  <a:lnTo>
                    <a:pt x="636052" y="30034"/>
                  </a:lnTo>
                  <a:lnTo>
                    <a:pt x="632365" y="19113"/>
                  </a:lnTo>
                  <a:lnTo>
                    <a:pt x="623099" y="9538"/>
                  </a:lnTo>
                  <a:lnTo>
                    <a:pt x="610219" y="2748"/>
                  </a:lnTo>
                  <a:lnTo>
                    <a:pt x="59547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78414" y="5936179"/>
              <a:ext cx="636270" cy="471170"/>
            </a:xfrm>
            <a:custGeom>
              <a:avLst/>
              <a:gdLst/>
              <a:ahLst/>
              <a:cxnLst/>
              <a:rect l="l" t="t" r="r" b="b"/>
              <a:pathLst>
                <a:path w="636270" h="471170">
                  <a:moveTo>
                    <a:pt x="40532" y="471020"/>
                  </a:moveTo>
                  <a:lnTo>
                    <a:pt x="595471" y="471020"/>
                  </a:lnTo>
                  <a:lnTo>
                    <a:pt x="610219" y="468289"/>
                  </a:lnTo>
                  <a:lnTo>
                    <a:pt x="623099" y="462810"/>
                  </a:lnTo>
                  <a:lnTo>
                    <a:pt x="632365" y="451906"/>
                  </a:lnTo>
                  <a:lnTo>
                    <a:pt x="636052" y="440948"/>
                  </a:lnTo>
                  <a:lnTo>
                    <a:pt x="636052" y="30034"/>
                  </a:lnTo>
                  <a:lnTo>
                    <a:pt x="632365" y="19113"/>
                  </a:lnTo>
                  <a:lnTo>
                    <a:pt x="623099" y="9538"/>
                  </a:lnTo>
                  <a:lnTo>
                    <a:pt x="610219" y="2748"/>
                  </a:lnTo>
                  <a:lnTo>
                    <a:pt x="595471" y="0"/>
                  </a:lnTo>
                  <a:lnTo>
                    <a:pt x="40532" y="0"/>
                  </a:lnTo>
                  <a:lnTo>
                    <a:pt x="23940" y="2748"/>
                  </a:lnTo>
                  <a:lnTo>
                    <a:pt x="11060" y="9538"/>
                  </a:lnTo>
                  <a:lnTo>
                    <a:pt x="3711" y="19113"/>
                  </a:lnTo>
                  <a:lnTo>
                    <a:pt x="0" y="30034"/>
                  </a:lnTo>
                  <a:lnTo>
                    <a:pt x="0" y="440948"/>
                  </a:lnTo>
                  <a:lnTo>
                    <a:pt x="3711" y="451906"/>
                  </a:lnTo>
                  <a:lnTo>
                    <a:pt x="11060" y="462810"/>
                  </a:lnTo>
                  <a:lnTo>
                    <a:pt x="23940" y="468289"/>
                  </a:lnTo>
                  <a:lnTo>
                    <a:pt x="40532" y="4710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2342" y="5903417"/>
              <a:ext cx="726440" cy="536575"/>
            </a:xfrm>
            <a:custGeom>
              <a:avLst/>
              <a:gdLst/>
              <a:ahLst/>
              <a:cxnLst/>
              <a:rect l="l" t="t" r="r" b="b"/>
              <a:pathLst>
                <a:path w="726440" h="536575">
                  <a:moveTo>
                    <a:pt x="726363" y="352209"/>
                  </a:moveTo>
                  <a:lnTo>
                    <a:pt x="715302" y="354965"/>
                  </a:lnTo>
                  <a:lnTo>
                    <a:pt x="689470" y="360426"/>
                  </a:lnTo>
                  <a:lnTo>
                    <a:pt x="674725" y="361784"/>
                  </a:lnTo>
                  <a:lnTo>
                    <a:pt x="635977" y="361784"/>
                  </a:lnTo>
                  <a:lnTo>
                    <a:pt x="615759" y="356323"/>
                  </a:lnTo>
                  <a:lnTo>
                    <a:pt x="608355" y="352209"/>
                  </a:lnTo>
                  <a:lnTo>
                    <a:pt x="602805" y="348157"/>
                  </a:lnTo>
                  <a:lnTo>
                    <a:pt x="595452" y="344043"/>
                  </a:lnTo>
                  <a:lnTo>
                    <a:pt x="589889" y="339940"/>
                  </a:lnTo>
                  <a:lnTo>
                    <a:pt x="582574" y="337197"/>
                  </a:lnTo>
                  <a:lnTo>
                    <a:pt x="573303" y="335826"/>
                  </a:lnTo>
                  <a:lnTo>
                    <a:pt x="556717" y="337197"/>
                  </a:lnTo>
                  <a:lnTo>
                    <a:pt x="551230" y="338582"/>
                  </a:lnTo>
                  <a:lnTo>
                    <a:pt x="543826" y="339940"/>
                  </a:lnTo>
                  <a:lnTo>
                    <a:pt x="538276" y="341312"/>
                  </a:lnTo>
                  <a:lnTo>
                    <a:pt x="532777" y="344043"/>
                  </a:lnTo>
                  <a:lnTo>
                    <a:pt x="529082" y="346786"/>
                  </a:lnTo>
                  <a:lnTo>
                    <a:pt x="521690" y="352209"/>
                  </a:lnTo>
                  <a:lnTo>
                    <a:pt x="495896" y="363169"/>
                  </a:lnTo>
                  <a:lnTo>
                    <a:pt x="466407" y="371322"/>
                  </a:lnTo>
                  <a:lnTo>
                    <a:pt x="436905" y="375437"/>
                  </a:lnTo>
                  <a:lnTo>
                    <a:pt x="409232" y="376809"/>
                  </a:lnTo>
                  <a:lnTo>
                    <a:pt x="379742" y="375437"/>
                  </a:lnTo>
                  <a:lnTo>
                    <a:pt x="353949" y="371322"/>
                  </a:lnTo>
                  <a:lnTo>
                    <a:pt x="324459" y="361784"/>
                  </a:lnTo>
                  <a:lnTo>
                    <a:pt x="315214" y="359054"/>
                  </a:lnTo>
                  <a:lnTo>
                    <a:pt x="306019" y="354965"/>
                  </a:lnTo>
                  <a:lnTo>
                    <a:pt x="296786" y="353580"/>
                  </a:lnTo>
                  <a:lnTo>
                    <a:pt x="283870" y="350850"/>
                  </a:lnTo>
                  <a:lnTo>
                    <a:pt x="269125" y="350850"/>
                  </a:lnTo>
                  <a:lnTo>
                    <a:pt x="250698" y="352209"/>
                  </a:lnTo>
                  <a:lnTo>
                    <a:pt x="233362" y="361137"/>
                  </a:lnTo>
                  <a:lnTo>
                    <a:pt x="224904" y="345427"/>
                  </a:lnTo>
                  <a:lnTo>
                    <a:pt x="219354" y="323557"/>
                  </a:lnTo>
                  <a:lnTo>
                    <a:pt x="217512" y="301701"/>
                  </a:lnTo>
                  <a:lnTo>
                    <a:pt x="219354" y="281216"/>
                  </a:lnTo>
                  <a:lnTo>
                    <a:pt x="223062" y="262140"/>
                  </a:lnTo>
                  <a:lnTo>
                    <a:pt x="235940" y="238912"/>
                  </a:lnTo>
                  <a:lnTo>
                    <a:pt x="241503" y="232067"/>
                  </a:lnTo>
                  <a:lnTo>
                    <a:pt x="245211" y="226644"/>
                  </a:lnTo>
                  <a:lnTo>
                    <a:pt x="248843" y="218440"/>
                  </a:lnTo>
                  <a:lnTo>
                    <a:pt x="250698" y="208902"/>
                  </a:lnTo>
                  <a:lnTo>
                    <a:pt x="252539" y="197942"/>
                  </a:lnTo>
                  <a:lnTo>
                    <a:pt x="250698" y="184302"/>
                  </a:lnTo>
                  <a:lnTo>
                    <a:pt x="234099" y="166560"/>
                  </a:lnTo>
                  <a:lnTo>
                    <a:pt x="224904" y="152908"/>
                  </a:lnTo>
                  <a:lnTo>
                    <a:pt x="219354" y="141973"/>
                  </a:lnTo>
                  <a:lnTo>
                    <a:pt x="217512" y="133794"/>
                  </a:lnTo>
                  <a:lnTo>
                    <a:pt x="219354" y="126949"/>
                  </a:lnTo>
                  <a:lnTo>
                    <a:pt x="224904" y="120142"/>
                  </a:lnTo>
                  <a:lnTo>
                    <a:pt x="230390" y="114681"/>
                  </a:lnTo>
                  <a:lnTo>
                    <a:pt x="235940" y="107835"/>
                  </a:lnTo>
                  <a:lnTo>
                    <a:pt x="241503" y="102400"/>
                  </a:lnTo>
                  <a:lnTo>
                    <a:pt x="246976" y="94183"/>
                  </a:lnTo>
                  <a:lnTo>
                    <a:pt x="250698" y="83286"/>
                  </a:lnTo>
                  <a:lnTo>
                    <a:pt x="248843" y="62801"/>
                  </a:lnTo>
                  <a:lnTo>
                    <a:pt x="246976" y="54571"/>
                  </a:lnTo>
                  <a:lnTo>
                    <a:pt x="243344" y="45059"/>
                  </a:lnTo>
                  <a:lnTo>
                    <a:pt x="239661" y="36830"/>
                  </a:lnTo>
                  <a:lnTo>
                    <a:pt x="235940" y="28676"/>
                  </a:lnTo>
                  <a:lnTo>
                    <a:pt x="232257" y="20447"/>
                  </a:lnTo>
                  <a:lnTo>
                    <a:pt x="226758" y="13652"/>
                  </a:lnTo>
                  <a:lnTo>
                    <a:pt x="223062" y="9537"/>
                  </a:lnTo>
                  <a:lnTo>
                    <a:pt x="217512" y="5448"/>
                  </a:lnTo>
                  <a:lnTo>
                    <a:pt x="215646" y="6807"/>
                  </a:lnTo>
                  <a:lnTo>
                    <a:pt x="215646" y="20447"/>
                  </a:lnTo>
                  <a:lnTo>
                    <a:pt x="213804" y="19075"/>
                  </a:lnTo>
                  <a:lnTo>
                    <a:pt x="213804" y="13652"/>
                  </a:lnTo>
                  <a:lnTo>
                    <a:pt x="215646" y="6807"/>
                  </a:lnTo>
                  <a:lnTo>
                    <a:pt x="213804" y="0"/>
                  </a:lnTo>
                  <a:lnTo>
                    <a:pt x="0" y="0"/>
                  </a:lnTo>
                  <a:lnTo>
                    <a:pt x="0" y="378167"/>
                  </a:lnTo>
                  <a:lnTo>
                    <a:pt x="0" y="536549"/>
                  </a:lnTo>
                  <a:lnTo>
                    <a:pt x="250698" y="536549"/>
                  </a:lnTo>
                  <a:lnTo>
                    <a:pt x="726363" y="536549"/>
                  </a:lnTo>
                  <a:lnTo>
                    <a:pt x="726363" y="379552"/>
                  </a:lnTo>
                  <a:lnTo>
                    <a:pt x="726363" y="376809"/>
                  </a:lnTo>
                  <a:lnTo>
                    <a:pt x="726363" y="361784"/>
                  </a:lnTo>
                  <a:lnTo>
                    <a:pt x="726363" y="352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95724" y="4852156"/>
              <a:ext cx="634365" cy="467359"/>
            </a:xfrm>
            <a:custGeom>
              <a:avLst/>
              <a:gdLst/>
              <a:ahLst/>
              <a:cxnLst/>
              <a:rect l="l" t="t" r="r" b="b"/>
              <a:pathLst>
                <a:path w="634365" h="467360">
                  <a:moveTo>
                    <a:pt x="595446" y="0"/>
                  </a:moveTo>
                  <a:lnTo>
                    <a:pt x="40581" y="0"/>
                  </a:lnTo>
                  <a:lnTo>
                    <a:pt x="23989" y="2694"/>
                  </a:lnTo>
                  <a:lnTo>
                    <a:pt x="11036" y="9538"/>
                  </a:lnTo>
                  <a:lnTo>
                    <a:pt x="1843" y="19113"/>
                  </a:lnTo>
                  <a:lnTo>
                    <a:pt x="0" y="30016"/>
                  </a:lnTo>
                  <a:lnTo>
                    <a:pt x="0" y="436889"/>
                  </a:lnTo>
                  <a:lnTo>
                    <a:pt x="1843" y="447793"/>
                  </a:lnTo>
                  <a:lnTo>
                    <a:pt x="11036" y="457331"/>
                  </a:lnTo>
                  <a:lnTo>
                    <a:pt x="23989" y="464175"/>
                  </a:lnTo>
                  <a:lnTo>
                    <a:pt x="40581" y="466906"/>
                  </a:lnTo>
                  <a:lnTo>
                    <a:pt x="595446" y="466906"/>
                  </a:lnTo>
                  <a:lnTo>
                    <a:pt x="610194" y="464175"/>
                  </a:lnTo>
                  <a:lnTo>
                    <a:pt x="623148" y="457331"/>
                  </a:lnTo>
                  <a:lnTo>
                    <a:pt x="632341" y="447793"/>
                  </a:lnTo>
                  <a:lnTo>
                    <a:pt x="634184" y="436889"/>
                  </a:lnTo>
                  <a:lnTo>
                    <a:pt x="634184" y="30016"/>
                  </a:lnTo>
                  <a:lnTo>
                    <a:pt x="632341" y="19113"/>
                  </a:lnTo>
                  <a:lnTo>
                    <a:pt x="623148" y="9538"/>
                  </a:lnTo>
                  <a:lnTo>
                    <a:pt x="610194" y="2694"/>
                  </a:lnTo>
                  <a:lnTo>
                    <a:pt x="59544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95724" y="4852156"/>
              <a:ext cx="634365" cy="467359"/>
            </a:xfrm>
            <a:custGeom>
              <a:avLst/>
              <a:gdLst/>
              <a:ahLst/>
              <a:cxnLst/>
              <a:rect l="l" t="t" r="r" b="b"/>
              <a:pathLst>
                <a:path w="634365" h="467360">
                  <a:moveTo>
                    <a:pt x="634184" y="30016"/>
                  </a:moveTo>
                  <a:lnTo>
                    <a:pt x="634184" y="436889"/>
                  </a:lnTo>
                  <a:lnTo>
                    <a:pt x="595446" y="466906"/>
                  </a:lnTo>
                  <a:lnTo>
                    <a:pt x="40581" y="466906"/>
                  </a:lnTo>
                  <a:lnTo>
                    <a:pt x="1843" y="447793"/>
                  </a:lnTo>
                  <a:lnTo>
                    <a:pt x="0" y="30016"/>
                  </a:lnTo>
                  <a:lnTo>
                    <a:pt x="1843" y="19113"/>
                  </a:lnTo>
                  <a:lnTo>
                    <a:pt x="11036" y="9538"/>
                  </a:lnTo>
                  <a:lnTo>
                    <a:pt x="23989" y="2694"/>
                  </a:lnTo>
                  <a:lnTo>
                    <a:pt x="40581" y="0"/>
                  </a:lnTo>
                  <a:lnTo>
                    <a:pt x="595446" y="0"/>
                  </a:lnTo>
                  <a:lnTo>
                    <a:pt x="610194" y="2694"/>
                  </a:lnTo>
                  <a:lnTo>
                    <a:pt x="623148" y="9538"/>
                  </a:lnTo>
                  <a:lnTo>
                    <a:pt x="632341" y="19113"/>
                  </a:lnTo>
                  <a:lnTo>
                    <a:pt x="634184" y="30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49636" y="4815295"/>
              <a:ext cx="726440" cy="201295"/>
            </a:xfrm>
            <a:custGeom>
              <a:avLst/>
              <a:gdLst/>
              <a:ahLst/>
              <a:cxnLst/>
              <a:rect l="l" t="t" r="r" b="b"/>
              <a:pathLst>
                <a:path w="726440" h="201295">
                  <a:moveTo>
                    <a:pt x="726359" y="159731"/>
                  </a:moveTo>
                  <a:lnTo>
                    <a:pt x="407435" y="159731"/>
                  </a:lnTo>
                  <a:lnTo>
                    <a:pt x="436931" y="161096"/>
                  </a:lnTo>
                  <a:lnTo>
                    <a:pt x="466427" y="165173"/>
                  </a:lnTo>
                  <a:lnTo>
                    <a:pt x="495898" y="173383"/>
                  </a:lnTo>
                  <a:lnTo>
                    <a:pt x="521756" y="184286"/>
                  </a:lnTo>
                  <a:lnTo>
                    <a:pt x="525443" y="187017"/>
                  </a:lnTo>
                  <a:lnTo>
                    <a:pt x="529081" y="189765"/>
                  </a:lnTo>
                  <a:lnTo>
                    <a:pt x="532792" y="192496"/>
                  </a:lnTo>
                  <a:lnTo>
                    <a:pt x="543829" y="197920"/>
                  </a:lnTo>
                  <a:lnTo>
                    <a:pt x="549384" y="199304"/>
                  </a:lnTo>
                  <a:lnTo>
                    <a:pt x="556782" y="200669"/>
                  </a:lnTo>
                  <a:lnTo>
                    <a:pt x="573374" y="200669"/>
                  </a:lnTo>
                  <a:lnTo>
                    <a:pt x="580723" y="199304"/>
                  </a:lnTo>
                  <a:lnTo>
                    <a:pt x="588122" y="196555"/>
                  </a:lnTo>
                  <a:lnTo>
                    <a:pt x="595471" y="192496"/>
                  </a:lnTo>
                  <a:lnTo>
                    <a:pt x="601026" y="188382"/>
                  </a:lnTo>
                  <a:lnTo>
                    <a:pt x="615749" y="180173"/>
                  </a:lnTo>
                  <a:lnTo>
                    <a:pt x="634209" y="176113"/>
                  </a:lnTo>
                  <a:lnTo>
                    <a:pt x="647089" y="174748"/>
                  </a:lnTo>
                  <a:lnTo>
                    <a:pt x="726359" y="174748"/>
                  </a:lnTo>
                  <a:lnTo>
                    <a:pt x="726359" y="159731"/>
                  </a:lnTo>
                  <a:close/>
                </a:path>
                <a:path w="726440" h="201295">
                  <a:moveTo>
                    <a:pt x="379758" y="161096"/>
                  </a:moveTo>
                  <a:lnTo>
                    <a:pt x="193566" y="161096"/>
                  </a:lnTo>
                  <a:lnTo>
                    <a:pt x="208314" y="165173"/>
                  </a:lnTo>
                  <a:lnTo>
                    <a:pt x="226773" y="172018"/>
                  </a:lnTo>
                  <a:lnTo>
                    <a:pt x="250689" y="184286"/>
                  </a:lnTo>
                  <a:lnTo>
                    <a:pt x="269149" y="185652"/>
                  </a:lnTo>
                  <a:lnTo>
                    <a:pt x="283897" y="185652"/>
                  </a:lnTo>
                  <a:lnTo>
                    <a:pt x="296826" y="184286"/>
                  </a:lnTo>
                  <a:lnTo>
                    <a:pt x="306019" y="181538"/>
                  </a:lnTo>
                  <a:lnTo>
                    <a:pt x="315212" y="177478"/>
                  </a:lnTo>
                  <a:lnTo>
                    <a:pt x="324478" y="174748"/>
                  </a:lnTo>
                  <a:lnTo>
                    <a:pt x="353949" y="165173"/>
                  </a:lnTo>
                  <a:lnTo>
                    <a:pt x="379758" y="161096"/>
                  </a:lnTo>
                  <a:close/>
                </a:path>
                <a:path w="726440" h="201295">
                  <a:moveTo>
                    <a:pt x="726359" y="0"/>
                  </a:moveTo>
                  <a:lnTo>
                    <a:pt x="0" y="0"/>
                  </a:lnTo>
                  <a:lnTo>
                    <a:pt x="0" y="158365"/>
                  </a:lnTo>
                  <a:lnTo>
                    <a:pt x="11036" y="158365"/>
                  </a:lnTo>
                  <a:lnTo>
                    <a:pt x="9192" y="159731"/>
                  </a:lnTo>
                  <a:lnTo>
                    <a:pt x="49774" y="176113"/>
                  </a:lnTo>
                  <a:lnTo>
                    <a:pt x="62678" y="178807"/>
                  </a:lnTo>
                  <a:lnTo>
                    <a:pt x="73714" y="181538"/>
                  </a:lnTo>
                  <a:lnTo>
                    <a:pt x="86668" y="182921"/>
                  </a:lnTo>
                  <a:lnTo>
                    <a:pt x="114296" y="184286"/>
                  </a:lnTo>
                  <a:lnTo>
                    <a:pt x="127200" y="181538"/>
                  </a:lnTo>
                  <a:lnTo>
                    <a:pt x="138237" y="178807"/>
                  </a:lnTo>
                  <a:lnTo>
                    <a:pt x="147503" y="174748"/>
                  </a:lnTo>
                  <a:lnTo>
                    <a:pt x="154828" y="169269"/>
                  </a:lnTo>
                  <a:lnTo>
                    <a:pt x="164095" y="165173"/>
                  </a:lnTo>
                  <a:lnTo>
                    <a:pt x="171419" y="162425"/>
                  </a:lnTo>
                  <a:lnTo>
                    <a:pt x="180686" y="161096"/>
                  </a:lnTo>
                  <a:lnTo>
                    <a:pt x="379758" y="161096"/>
                  </a:lnTo>
                  <a:lnTo>
                    <a:pt x="407435" y="159731"/>
                  </a:lnTo>
                  <a:lnTo>
                    <a:pt x="726359" y="159731"/>
                  </a:lnTo>
                  <a:lnTo>
                    <a:pt x="726359" y="0"/>
                  </a:lnTo>
                  <a:close/>
                </a:path>
                <a:path w="726440" h="201295">
                  <a:moveTo>
                    <a:pt x="726359" y="174748"/>
                  </a:moveTo>
                  <a:lnTo>
                    <a:pt x="674741" y="174748"/>
                  </a:lnTo>
                  <a:lnTo>
                    <a:pt x="689464" y="176113"/>
                  </a:lnTo>
                  <a:lnTo>
                    <a:pt x="715322" y="181538"/>
                  </a:lnTo>
                  <a:lnTo>
                    <a:pt x="726359" y="184286"/>
                  </a:lnTo>
                  <a:lnTo>
                    <a:pt x="726359" y="174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95724" y="5936179"/>
              <a:ext cx="634365" cy="467359"/>
            </a:xfrm>
            <a:custGeom>
              <a:avLst/>
              <a:gdLst/>
              <a:ahLst/>
              <a:cxnLst/>
              <a:rect l="l" t="t" r="r" b="b"/>
              <a:pathLst>
                <a:path w="634365" h="467360">
                  <a:moveTo>
                    <a:pt x="595446" y="0"/>
                  </a:moveTo>
                  <a:lnTo>
                    <a:pt x="40581" y="0"/>
                  </a:lnTo>
                  <a:lnTo>
                    <a:pt x="23989" y="2748"/>
                  </a:lnTo>
                  <a:lnTo>
                    <a:pt x="11036" y="9538"/>
                  </a:lnTo>
                  <a:lnTo>
                    <a:pt x="1843" y="19113"/>
                  </a:lnTo>
                  <a:lnTo>
                    <a:pt x="0" y="30034"/>
                  </a:lnTo>
                  <a:lnTo>
                    <a:pt x="0" y="436889"/>
                  </a:lnTo>
                  <a:lnTo>
                    <a:pt x="1843" y="447793"/>
                  </a:lnTo>
                  <a:lnTo>
                    <a:pt x="11036" y="457386"/>
                  </a:lnTo>
                  <a:lnTo>
                    <a:pt x="23989" y="464175"/>
                  </a:lnTo>
                  <a:lnTo>
                    <a:pt x="40581" y="466924"/>
                  </a:lnTo>
                  <a:lnTo>
                    <a:pt x="595446" y="466924"/>
                  </a:lnTo>
                  <a:lnTo>
                    <a:pt x="610194" y="464175"/>
                  </a:lnTo>
                  <a:lnTo>
                    <a:pt x="623148" y="457386"/>
                  </a:lnTo>
                  <a:lnTo>
                    <a:pt x="632341" y="447793"/>
                  </a:lnTo>
                  <a:lnTo>
                    <a:pt x="634184" y="436889"/>
                  </a:lnTo>
                  <a:lnTo>
                    <a:pt x="634184" y="30034"/>
                  </a:lnTo>
                  <a:lnTo>
                    <a:pt x="632341" y="19113"/>
                  </a:lnTo>
                  <a:lnTo>
                    <a:pt x="623148" y="9538"/>
                  </a:lnTo>
                  <a:lnTo>
                    <a:pt x="610194" y="2748"/>
                  </a:lnTo>
                  <a:lnTo>
                    <a:pt x="59544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95724" y="5936179"/>
              <a:ext cx="634365" cy="467359"/>
            </a:xfrm>
            <a:custGeom>
              <a:avLst/>
              <a:gdLst/>
              <a:ahLst/>
              <a:cxnLst/>
              <a:rect l="l" t="t" r="r" b="b"/>
              <a:pathLst>
                <a:path w="634365" h="467360">
                  <a:moveTo>
                    <a:pt x="0" y="436889"/>
                  </a:moveTo>
                  <a:lnTo>
                    <a:pt x="0" y="30034"/>
                  </a:lnTo>
                  <a:lnTo>
                    <a:pt x="40581" y="0"/>
                  </a:lnTo>
                  <a:lnTo>
                    <a:pt x="595446" y="0"/>
                  </a:lnTo>
                  <a:lnTo>
                    <a:pt x="632341" y="19113"/>
                  </a:lnTo>
                  <a:lnTo>
                    <a:pt x="634184" y="436889"/>
                  </a:lnTo>
                  <a:lnTo>
                    <a:pt x="632341" y="447793"/>
                  </a:lnTo>
                  <a:lnTo>
                    <a:pt x="623148" y="457386"/>
                  </a:lnTo>
                  <a:lnTo>
                    <a:pt x="610194" y="464175"/>
                  </a:lnTo>
                  <a:lnTo>
                    <a:pt x="595446" y="466924"/>
                  </a:lnTo>
                  <a:lnTo>
                    <a:pt x="40581" y="466924"/>
                  </a:lnTo>
                  <a:lnTo>
                    <a:pt x="23989" y="464175"/>
                  </a:lnTo>
                  <a:lnTo>
                    <a:pt x="11036" y="457386"/>
                  </a:lnTo>
                  <a:lnTo>
                    <a:pt x="1843" y="447793"/>
                  </a:lnTo>
                  <a:lnTo>
                    <a:pt x="0" y="436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49636" y="6239240"/>
              <a:ext cx="726440" cy="201295"/>
            </a:xfrm>
            <a:custGeom>
              <a:avLst/>
              <a:gdLst/>
              <a:ahLst/>
              <a:cxnLst/>
              <a:rect l="l" t="t" r="r" b="b"/>
              <a:pathLst>
                <a:path w="726440" h="201295">
                  <a:moveTo>
                    <a:pt x="0" y="16382"/>
                  </a:moveTo>
                  <a:lnTo>
                    <a:pt x="0" y="200724"/>
                  </a:lnTo>
                  <a:lnTo>
                    <a:pt x="726359" y="200724"/>
                  </a:lnTo>
                  <a:lnTo>
                    <a:pt x="726359" y="43723"/>
                  </a:lnTo>
                  <a:lnTo>
                    <a:pt x="704212" y="43723"/>
                  </a:lnTo>
                  <a:lnTo>
                    <a:pt x="702418" y="42340"/>
                  </a:lnTo>
                  <a:lnTo>
                    <a:pt x="715322" y="42340"/>
                  </a:lnTo>
                  <a:lnTo>
                    <a:pt x="719009" y="40974"/>
                  </a:lnTo>
                  <a:lnTo>
                    <a:pt x="318923" y="40974"/>
                  </a:lnTo>
                  <a:lnTo>
                    <a:pt x="289427" y="39609"/>
                  </a:lnTo>
                  <a:lnTo>
                    <a:pt x="259956" y="35495"/>
                  </a:lnTo>
                  <a:lnTo>
                    <a:pt x="232304" y="27340"/>
                  </a:lnTo>
                  <a:lnTo>
                    <a:pt x="228810" y="25957"/>
                  </a:lnTo>
                  <a:lnTo>
                    <a:pt x="51642" y="25957"/>
                  </a:lnTo>
                  <a:lnTo>
                    <a:pt x="38737" y="24592"/>
                  </a:lnTo>
                  <a:lnTo>
                    <a:pt x="23940" y="21861"/>
                  </a:lnTo>
                  <a:lnTo>
                    <a:pt x="11036" y="19131"/>
                  </a:lnTo>
                  <a:lnTo>
                    <a:pt x="0" y="16382"/>
                  </a:lnTo>
                  <a:close/>
                </a:path>
                <a:path w="726440" h="201295">
                  <a:moveTo>
                    <a:pt x="726359" y="42340"/>
                  </a:moveTo>
                  <a:lnTo>
                    <a:pt x="715322" y="42340"/>
                  </a:lnTo>
                  <a:lnTo>
                    <a:pt x="707924" y="43723"/>
                  </a:lnTo>
                  <a:lnTo>
                    <a:pt x="726359" y="43723"/>
                  </a:lnTo>
                  <a:lnTo>
                    <a:pt x="726359" y="42340"/>
                  </a:lnTo>
                  <a:close/>
                </a:path>
                <a:path w="726440" h="201295">
                  <a:moveTo>
                    <a:pt x="459077" y="15017"/>
                  </a:moveTo>
                  <a:lnTo>
                    <a:pt x="442486" y="15017"/>
                  </a:lnTo>
                  <a:lnTo>
                    <a:pt x="431376" y="17747"/>
                  </a:lnTo>
                  <a:lnTo>
                    <a:pt x="420340" y="19131"/>
                  </a:lnTo>
                  <a:lnTo>
                    <a:pt x="372409" y="35495"/>
                  </a:lnTo>
                  <a:lnTo>
                    <a:pt x="318923" y="40974"/>
                  </a:lnTo>
                  <a:lnTo>
                    <a:pt x="545672" y="40974"/>
                  </a:lnTo>
                  <a:lnTo>
                    <a:pt x="532792" y="39609"/>
                  </a:lnTo>
                  <a:lnTo>
                    <a:pt x="518044" y="35495"/>
                  </a:lnTo>
                  <a:lnTo>
                    <a:pt x="499610" y="28706"/>
                  </a:lnTo>
                  <a:lnTo>
                    <a:pt x="477463" y="16382"/>
                  </a:lnTo>
                  <a:lnTo>
                    <a:pt x="459077" y="15017"/>
                  </a:lnTo>
                  <a:close/>
                </a:path>
                <a:path w="726440" h="201295">
                  <a:moveTo>
                    <a:pt x="613906" y="16382"/>
                  </a:moveTo>
                  <a:lnTo>
                    <a:pt x="599158" y="19131"/>
                  </a:lnTo>
                  <a:lnTo>
                    <a:pt x="588122" y="21861"/>
                  </a:lnTo>
                  <a:lnTo>
                    <a:pt x="578880" y="27340"/>
                  </a:lnTo>
                  <a:lnTo>
                    <a:pt x="564132" y="35495"/>
                  </a:lnTo>
                  <a:lnTo>
                    <a:pt x="545672" y="40974"/>
                  </a:lnTo>
                  <a:lnTo>
                    <a:pt x="719009" y="40974"/>
                  </a:lnTo>
                  <a:lnTo>
                    <a:pt x="717166" y="38244"/>
                  </a:lnTo>
                  <a:lnTo>
                    <a:pt x="706080" y="34130"/>
                  </a:lnTo>
                  <a:lnTo>
                    <a:pt x="698731" y="30071"/>
                  </a:lnTo>
                  <a:lnTo>
                    <a:pt x="665548" y="21861"/>
                  </a:lnTo>
                  <a:lnTo>
                    <a:pt x="652644" y="19131"/>
                  </a:lnTo>
                  <a:lnTo>
                    <a:pt x="641534" y="17747"/>
                  </a:lnTo>
                  <a:lnTo>
                    <a:pt x="613906" y="16382"/>
                  </a:lnTo>
                  <a:close/>
                </a:path>
                <a:path w="726440" h="201295">
                  <a:moveTo>
                    <a:pt x="154828" y="0"/>
                  </a:moveTo>
                  <a:lnTo>
                    <a:pt x="145635" y="1365"/>
                  </a:lnTo>
                  <a:lnTo>
                    <a:pt x="138237" y="4113"/>
                  </a:lnTo>
                  <a:lnTo>
                    <a:pt x="130912" y="8209"/>
                  </a:lnTo>
                  <a:lnTo>
                    <a:pt x="125357" y="12323"/>
                  </a:lnTo>
                  <a:lnTo>
                    <a:pt x="110609" y="20496"/>
                  </a:lnTo>
                  <a:lnTo>
                    <a:pt x="92174" y="25957"/>
                  </a:lnTo>
                  <a:lnTo>
                    <a:pt x="228810" y="25957"/>
                  </a:lnTo>
                  <a:lnTo>
                    <a:pt x="204627" y="16382"/>
                  </a:lnTo>
                  <a:lnTo>
                    <a:pt x="202759" y="13688"/>
                  </a:lnTo>
                  <a:lnTo>
                    <a:pt x="199121" y="10958"/>
                  </a:lnTo>
                  <a:lnTo>
                    <a:pt x="188035" y="5479"/>
                  </a:lnTo>
                  <a:lnTo>
                    <a:pt x="171419" y="1365"/>
                  </a:lnTo>
                  <a:lnTo>
                    <a:pt x="154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70058" y="5385958"/>
              <a:ext cx="628650" cy="471170"/>
            </a:xfrm>
            <a:custGeom>
              <a:avLst/>
              <a:gdLst/>
              <a:ahLst/>
              <a:cxnLst/>
              <a:rect l="l" t="t" r="r" b="b"/>
              <a:pathLst>
                <a:path w="628650" h="471170">
                  <a:moveTo>
                    <a:pt x="588122" y="0"/>
                  </a:moveTo>
                  <a:lnTo>
                    <a:pt x="38737" y="0"/>
                  </a:lnTo>
                  <a:lnTo>
                    <a:pt x="23989" y="2730"/>
                  </a:lnTo>
                  <a:lnTo>
                    <a:pt x="11036" y="8209"/>
                  </a:lnTo>
                  <a:lnTo>
                    <a:pt x="1843" y="19113"/>
                  </a:lnTo>
                  <a:lnTo>
                    <a:pt x="0" y="30016"/>
                  </a:lnTo>
                  <a:lnTo>
                    <a:pt x="0" y="440985"/>
                  </a:lnTo>
                  <a:lnTo>
                    <a:pt x="1843" y="451888"/>
                  </a:lnTo>
                  <a:lnTo>
                    <a:pt x="11036" y="461481"/>
                  </a:lnTo>
                  <a:lnTo>
                    <a:pt x="23989" y="468271"/>
                  </a:lnTo>
                  <a:lnTo>
                    <a:pt x="38737" y="471020"/>
                  </a:lnTo>
                  <a:lnTo>
                    <a:pt x="588122" y="471020"/>
                  </a:lnTo>
                  <a:lnTo>
                    <a:pt x="604713" y="468271"/>
                  </a:lnTo>
                  <a:lnTo>
                    <a:pt x="617617" y="461481"/>
                  </a:lnTo>
                  <a:lnTo>
                    <a:pt x="625016" y="451888"/>
                  </a:lnTo>
                  <a:lnTo>
                    <a:pt x="628654" y="440985"/>
                  </a:lnTo>
                  <a:lnTo>
                    <a:pt x="628654" y="30016"/>
                  </a:lnTo>
                  <a:lnTo>
                    <a:pt x="625016" y="19113"/>
                  </a:lnTo>
                  <a:lnTo>
                    <a:pt x="617617" y="8209"/>
                  </a:lnTo>
                  <a:lnTo>
                    <a:pt x="604713" y="2730"/>
                  </a:lnTo>
                  <a:lnTo>
                    <a:pt x="58812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70058" y="5385958"/>
              <a:ext cx="628650" cy="471170"/>
            </a:xfrm>
            <a:custGeom>
              <a:avLst/>
              <a:gdLst/>
              <a:ahLst/>
              <a:cxnLst/>
              <a:rect l="l" t="t" r="r" b="b"/>
              <a:pathLst>
                <a:path w="628650" h="471170">
                  <a:moveTo>
                    <a:pt x="588122" y="471020"/>
                  </a:moveTo>
                  <a:lnTo>
                    <a:pt x="38737" y="471020"/>
                  </a:lnTo>
                  <a:lnTo>
                    <a:pt x="23989" y="468271"/>
                  </a:lnTo>
                  <a:lnTo>
                    <a:pt x="11036" y="461481"/>
                  </a:lnTo>
                  <a:lnTo>
                    <a:pt x="1843" y="451888"/>
                  </a:lnTo>
                  <a:lnTo>
                    <a:pt x="0" y="440985"/>
                  </a:lnTo>
                  <a:lnTo>
                    <a:pt x="0" y="30016"/>
                  </a:lnTo>
                  <a:lnTo>
                    <a:pt x="1843" y="19113"/>
                  </a:lnTo>
                  <a:lnTo>
                    <a:pt x="11036" y="8209"/>
                  </a:lnTo>
                  <a:lnTo>
                    <a:pt x="23989" y="2730"/>
                  </a:lnTo>
                  <a:lnTo>
                    <a:pt x="38737" y="0"/>
                  </a:lnTo>
                  <a:lnTo>
                    <a:pt x="588122" y="0"/>
                  </a:lnTo>
                  <a:lnTo>
                    <a:pt x="625016" y="19113"/>
                  </a:lnTo>
                  <a:lnTo>
                    <a:pt x="628654" y="440985"/>
                  </a:lnTo>
                  <a:lnTo>
                    <a:pt x="625016" y="451888"/>
                  </a:lnTo>
                  <a:lnTo>
                    <a:pt x="617617" y="461481"/>
                  </a:lnTo>
                  <a:lnTo>
                    <a:pt x="604713" y="468271"/>
                  </a:lnTo>
                  <a:lnTo>
                    <a:pt x="588122" y="4710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77494" y="5351827"/>
              <a:ext cx="273050" cy="538480"/>
            </a:xfrm>
            <a:custGeom>
              <a:avLst/>
              <a:gdLst/>
              <a:ahLst/>
              <a:cxnLst/>
              <a:rect l="l" t="t" r="r" b="b"/>
              <a:pathLst>
                <a:path w="273050" h="538479">
                  <a:moveTo>
                    <a:pt x="55329" y="6844"/>
                  </a:moveTo>
                  <a:lnTo>
                    <a:pt x="53485" y="6844"/>
                  </a:lnTo>
                  <a:lnTo>
                    <a:pt x="46087" y="15017"/>
                  </a:lnTo>
                  <a:lnTo>
                    <a:pt x="42375" y="21861"/>
                  </a:lnTo>
                  <a:lnTo>
                    <a:pt x="36894" y="28651"/>
                  </a:lnTo>
                  <a:lnTo>
                    <a:pt x="33182" y="36861"/>
                  </a:lnTo>
                  <a:lnTo>
                    <a:pt x="29495" y="46399"/>
                  </a:lnTo>
                  <a:lnTo>
                    <a:pt x="25784" y="54608"/>
                  </a:lnTo>
                  <a:lnTo>
                    <a:pt x="23989" y="64147"/>
                  </a:lnTo>
                  <a:lnTo>
                    <a:pt x="22146" y="84643"/>
                  </a:lnTo>
                  <a:lnTo>
                    <a:pt x="25784" y="94218"/>
                  </a:lnTo>
                  <a:lnTo>
                    <a:pt x="31339" y="102391"/>
                  </a:lnTo>
                  <a:lnTo>
                    <a:pt x="42375" y="116025"/>
                  </a:lnTo>
                  <a:lnTo>
                    <a:pt x="53485" y="126983"/>
                  </a:lnTo>
                  <a:lnTo>
                    <a:pt x="55329" y="135157"/>
                  </a:lnTo>
                  <a:lnTo>
                    <a:pt x="53485" y="143366"/>
                  </a:lnTo>
                  <a:lnTo>
                    <a:pt x="47930" y="154270"/>
                  </a:lnTo>
                  <a:lnTo>
                    <a:pt x="38737" y="167904"/>
                  </a:lnTo>
                  <a:lnTo>
                    <a:pt x="22146" y="185652"/>
                  </a:lnTo>
                  <a:lnTo>
                    <a:pt x="20302" y="199340"/>
                  </a:lnTo>
                  <a:lnTo>
                    <a:pt x="22146" y="210244"/>
                  </a:lnTo>
                  <a:lnTo>
                    <a:pt x="23989" y="219782"/>
                  </a:lnTo>
                  <a:lnTo>
                    <a:pt x="31339" y="233471"/>
                  </a:lnTo>
                  <a:lnTo>
                    <a:pt x="36894" y="240279"/>
                  </a:lnTo>
                  <a:lnTo>
                    <a:pt x="49798" y="263506"/>
                  </a:lnTo>
                  <a:lnTo>
                    <a:pt x="55329" y="282619"/>
                  </a:lnTo>
                  <a:lnTo>
                    <a:pt x="55329" y="303097"/>
                  </a:lnTo>
                  <a:lnTo>
                    <a:pt x="53485" y="323594"/>
                  </a:lnTo>
                  <a:lnTo>
                    <a:pt x="47930" y="345401"/>
                  </a:lnTo>
                  <a:lnTo>
                    <a:pt x="36894" y="367263"/>
                  </a:lnTo>
                  <a:lnTo>
                    <a:pt x="22146" y="387741"/>
                  </a:lnTo>
                  <a:lnTo>
                    <a:pt x="18459" y="389106"/>
                  </a:lnTo>
                  <a:lnTo>
                    <a:pt x="11060" y="394585"/>
                  </a:lnTo>
                  <a:lnTo>
                    <a:pt x="7398" y="398645"/>
                  </a:lnTo>
                  <a:lnTo>
                    <a:pt x="5555" y="402758"/>
                  </a:lnTo>
                  <a:lnTo>
                    <a:pt x="3711" y="408238"/>
                  </a:lnTo>
                  <a:lnTo>
                    <a:pt x="1868" y="412297"/>
                  </a:lnTo>
                  <a:lnTo>
                    <a:pt x="0" y="424620"/>
                  </a:lnTo>
                  <a:lnTo>
                    <a:pt x="1868" y="431410"/>
                  </a:lnTo>
                  <a:lnTo>
                    <a:pt x="5555" y="436889"/>
                  </a:lnTo>
                  <a:lnTo>
                    <a:pt x="11060" y="440985"/>
                  </a:lnTo>
                  <a:lnTo>
                    <a:pt x="16591" y="446464"/>
                  </a:lnTo>
                  <a:lnTo>
                    <a:pt x="36894" y="479229"/>
                  </a:lnTo>
                  <a:lnTo>
                    <a:pt x="36894" y="490133"/>
                  </a:lnTo>
                  <a:lnTo>
                    <a:pt x="35050" y="499707"/>
                  </a:lnTo>
                  <a:lnTo>
                    <a:pt x="33182" y="510629"/>
                  </a:lnTo>
                  <a:lnTo>
                    <a:pt x="31339" y="520149"/>
                  </a:lnTo>
                  <a:lnTo>
                    <a:pt x="27652" y="529742"/>
                  </a:lnTo>
                  <a:lnTo>
                    <a:pt x="22146" y="537916"/>
                  </a:lnTo>
                  <a:lnTo>
                    <a:pt x="272836" y="537916"/>
                  </a:lnTo>
                  <a:lnTo>
                    <a:pt x="272836" y="20478"/>
                  </a:lnTo>
                  <a:lnTo>
                    <a:pt x="57197" y="20478"/>
                  </a:lnTo>
                  <a:lnTo>
                    <a:pt x="57197" y="12268"/>
                  </a:lnTo>
                  <a:lnTo>
                    <a:pt x="57867" y="10752"/>
                  </a:lnTo>
                  <a:lnTo>
                    <a:pt x="57197" y="8209"/>
                  </a:lnTo>
                  <a:lnTo>
                    <a:pt x="55329" y="6844"/>
                  </a:lnTo>
                  <a:close/>
                </a:path>
                <a:path w="273050" h="538479">
                  <a:moveTo>
                    <a:pt x="272836" y="0"/>
                  </a:moveTo>
                  <a:lnTo>
                    <a:pt x="58991" y="0"/>
                  </a:lnTo>
                  <a:lnTo>
                    <a:pt x="58991" y="8209"/>
                  </a:lnTo>
                  <a:lnTo>
                    <a:pt x="57867" y="10752"/>
                  </a:lnTo>
                  <a:lnTo>
                    <a:pt x="58991" y="15017"/>
                  </a:lnTo>
                  <a:lnTo>
                    <a:pt x="58991" y="20478"/>
                  </a:lnTo>
                  <a:lnTo>
                    <a:pt x="272836" y="20478"/>
                  </a:lnTo>
                  <a:lnTo>
                    <a:pt x="272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06230" y="5385958"/>
              <a:ext cx="629285" cy="471170"/>
            </a:xfrm>
            <a:custGeom>
              <a:avLst/>
              <a:gdLst/>
              <a:ahLst/>
              <a:cxnLst/>
              <a:rect l="l" t="t" r="r" b="b"/>
              <a:pathLst>
                <a:path w="629285" h="471170">
                  <a:moveTo>
                    <a:pt x="588122" y="0"/>
                  </a:moveTo>
                  <a:lnTo>
                    <a:pt x="38737" y="0"/>
                  </a:lnTo>
                  <a:lnTo>
                    <a:pt x="24014" y="2730"/>
                  </a:lnTo>
                  <a:lnTo>
                    <a:pt x="11110" y="8209"/>
                  </a:lnTo>
                  <a:lnTo>
                    <a:pt x="1868" y="19113"/>
                  </a:lnTo>
                  <a:lnTo>
                    <a:pt x="0" y="30016"/>
                  </a:lnTo>
                  <a:lnTo>
                    <a:pt x="0" y="440985"/>
                  </a:lnTo>
                  <a:lnTo>
                    <a:pt x="1868" y="451888"/>
                  </a:lnTo>
                  <a:lnTo>
                    <a:pt x="11110" y="461481"/>
                  </a:lnTo>
                  <a:lnTo>
                    <a:pt x="24014" y="468271"/>
                  </a:lnTo>
                  <a:lnTo>
                    <a:pt x="38737" y="471020"/>
                  </a:lnTo>
                  <a:lnTo>
                    <a:pt x="588122" y="471020"/>
                  </a:lnTo>
                  <a:lnTo>
                    <a:pt x="604713" y="468271"/>
                  </a:lnTo>
                  <a:lnTo>
                    <a:pt x="617617" y="461481"/>
                  </a:lnTo>
                  <a:lnTo>
                    <a:pt x="625016" y="451888"/>
                  </a:lnTo>
                  <a:lnTo>
                    <a:pt x="628728" y="440985"/>
                  </a:lnTo>
                  <a:lnTo>
                    <a:pt x="628728" y="30016"/>
                  </a:lnTo>
                  <a:lnTo>
                    <a:pt x="625016" y="19113"/>
                  </a:lnTo>
                  <a:lnTo>
                    <a:pt x="617617" y="8209"/>
                  </a:lnTo>
                  <a:lnTo>
                    <a:pt x="604713" y="2730"/>
                  </a:lnTo>
                  <a:lnTo>
                    <a:pt x="58812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06230" y="5385958"/>
              <a:ext cx="629285" cy="471170"/>
            </a:xfrm>
            <a:custGeom>
              <a:avLst/>
              <a:gdLst/>
              <a:ahLst/>
              <a:cxnLst/>
              <a:rect l="l" t="t" r="r" b="b"/>
              <a:pathLst>
                <a:path w="629285" h="471170">
                  <a:moveTo>
                    <a:pt x="38737" y="471020"/>
                  </a:moveTo>
                  <a:lnTo>
                    <a:pt x="588122" y="471020"/>
                  </a:lnTo>
                  <a:lnTo>
                    <a:pt x="604713" y="468271"/>
                  </a:lnTo>
                  <a:lnTo>
                    <a:pt x="617617" y="461481"/>
                  </a:lnTo>
                  <a:lnTo>
                    <a:pt x="625016" y="451888"/>
                  </a:lnTo>
                  <a:lnTo>
                    <a:pt x="628728" y="440985"/>
                  </a:lnTo>
                  <a:lnTo>
                    <a:pt x="628728" y="30016"/>
                  </a:lnTo>
                  <a:lnTo>
                    <a:pt x="625016" y="19113"/>
                  </a:lnTo>
                  <a:lnTo>
                    <a:pt x="617617" y="8209"/>
                  </a:lnTo>
                  <a:lnTo>
                    <a:pt x="604713" y="2730"/>
                  </a:lnTo>
                  <a:lnTo>
                    <a:pt x="588122" y="0"/>
                  </a:lnTo>
                  <a:lnTo>
                    <a:pt x="38737" y="0"/>
                  </a:lnTo>
                  <a:lnTo>
                    <a:pt x="24014" y="2730"/>
                  </a:lnTo>
                  <a:lnTo>
                    <a:pt x="11110" y="8209"/>
                  </a:lnTo>
                  <a:lnTo>
                    <a:pt x="1868" y="19113"/>
                  </a:lnTo>
                  <a:lnTo>
                    <a:pt x="0" y="30016"/>
                  </a:lnTo>
                  <a:lnTo>
                    <a:pt x="0" y="440985"/>
                  </a:lnTo>
                  <a:lnTo>
                    <a:pt x="1868" y="451888"/>
                  </a:lnTo>
                  <a:lnTo>
                    <a:pt x="11110" y="461481"/>
                  </a:lnTo>
                  <a:lnTo>
                    <a:pt x="24014" y="468271"/>
                  </a:lnTo>
                  <a:lnTo>
                    <a:pt x="38737" y="4710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54661" y="5351827"/>
              <a:ext cx="271145" cy="538480"/>
            </a:xfrm>
            <a:custGeom>
              <a:avLst/>
              <a:gdLst/>
              <a:ahLst/>
              <a:cxnLst/>
              <a:rect l="l" t="t" r="r" b="b"/>
              <a:pathLst>
                <a:path w="271145" h="538479">
                  <a:moveTo>
                    <a:pt x="213820" y="0"/>
                  </a:moveTo>
                  <a:lnTo>
                    <a:pt x="0" y="0"/>
                  </a:lnTo>
                  <a:lnTo>
                    <a:pt x="0" y="537916"/>
                  </a:lnTo>
                  <a:lnTo>
                    <a:pt x="248846" y="537916"/>
                  </a:lnTo>
                  <a:lnTo>
                    <a:pt x="245159" y="529742"/>
                  </a:lnTo>
                  <a:lnTo>
                    <a:pt x="241497" y="520149"/>
                  </a:lnTo>
                  <a:lnTo>
                    <a:pt x="239653" y="510629"/>
                  </a:lnTo>
                  <a:lnTo>
                    <a:pt x="235966" y="499707"/>
                  </a:lnTo>
                  <a:lnTo>
                    <a:pt x="235966" y="479229"/>
                  </a:lnTo>
                  <a:lnTo>
                    <a:pt x="237810" y="471020"/>
                  </a:lnTo>
                  <a:lnTo>
                    <a:pt x="245159" y="456002"/>
                  </a:lnTo>
                  <a:lnTo>
                    <a:pt x="250689" y="450523"/>
                  </a:lnTo>
                  <a:lnTo>
                    <a:pt x="256244" y="446464"/>
                  </a:lnTo>
                  <a:lnTo>
                    <a:pt x="261750" y="440985"/>
                  </a:lnTo>
                  <a:lnTo>
                    <a:pt x="265437" y="436889"/>
                  </a:lnTo>
                  <a:lnTo>
                    <a:pt x="269149" y="431410"/>
                  </a:lnTo>
                  <a:lnTo>
                    <a:pt x="270992" y="424620"/>
                  </a:lnTo>
                  <a:lnTo>
                    <a:pt x="270992" y="412297"/>
                  </a:lnTo>
                  <a:lnTo>
                    <a:pt x="269149" y="408238"/>
                  </a:lnTo>
                  <a:lnTo>
                    <a:pt x="267305" y="402758"/>
                  </a:lnTo>
                  <a:lnTo>
                    <a:pt x="263594" y="398645"/>
                  </a:lnTo>
                  <a:lnTo>
                    <a:pt x="261750" y="394585"/>
                  </a:lnTo>
                  <a:lnTo>
                    <a:pt x="258113" y="391855"/>
                  </a:lnTo>
                  <a:lnTo>
                    <a:pt x="254401" y="389106"/>
                  </a:lnTo>
                  <a:lnTo>
                    <a:pt x="248846" y="387741"/>
                  </a:lnTo>
                  <a:lnTo>
                    <a:pt x="234098" y="367263"/>
                  </a:lnTo>
                  <a:lnTo>
                    <a:pt x="224905" y="345401"/>
                  </a:lnTo>
                  <a:lnTo>
                    <a:pt x="217507" y="323594"/>
                  </a:lnTo>
                  <a:lnTo>
                    <a:pt x="215663" y="303097"/>
                  </a:lnTo>
                  <a:lnTo>
                    <a:pt x="217507" y="282619"/>
                  </a:lnTo>
                  <a:lnTo>
                    <a:pt x="223062" y="263506"/>
                  </a:lnTo>
                  <a:lnTo>
                    <a:pt x="235966" y="240279"/>
                  </a:lnTo>
                  <a:lnTo>
                    <a:pt x="241497" y="233471"/>
                  </a:lnTo>
                  <a:lnTo>
                    <a:pt x="248846" y="219782"/>
                  </a:lnTo>
                  <a:lnTo>
                    <a:pt x="250689" y="210244"/>
                  </a:lnTo>
                  <a:lnTo>
                    <a:pt x="250689" y="199340"/>
                  </a:lnTo>
                  <a:lnTo>
                    <a:pt x="248846" y="185652"/>
                  </a:lnTo>
                  <a:lnTo>
                    <a:pt x="234098" y="167904"/>
                  </a:lnTo>
                  <a:lnTo>
                    <a:pt x="223062" y="154270"/>
                  </a:lnTo>
                  <a:lnTo>
                    <a:pt x="217507" y="143366"/>
                  </a:lnTo>
                  <a:lnTo>
                    <a:pt x="217507" y="135157"/>
                  </a:lnTo>
                  <a:lnTo>
                    <a:pt x="219375" y="126983"/>
                  </a:lnTo>
                  <a:lnTo>
                    <a:pt x="223062" y="121504"/>
                  </a:lnTo>
                  <a:lnTo>
                    <a:pt x="228617" y="116025"/>
                  </a:lnTo>
                  <a:lnTo>
                    <a:pt x="235966" y="109236"/>
                  </a:lnTo>
                  <a:lnTo>
                    <a:pt x="241497" y="102391"/>
                  </a:lnTo>
                  <a:lnTo>
                    <a:pt x="247002" y="94218"/>
                  </a:lnTo>
                  <a:lnTo>
                    <a:pt x="248846" y="84643"/>
                  </a:lnTo>
                  <a:lnTo>
                    <a:pt x="247002" y="64147"/>
                  </a:lnTo>
                  <a:lnTo>
                    <a:pt x="245159" y="54608"/>
                  </a:lnTo>
                  <a:lnTo>
                    <a:pt x="241497" y="46399"/>
                  </a:lnTo>
                  <a:lnTo>
                    <a:pt x="237810" y="36861"/>
                  </a:lnTo>
                  <a:lnTo>
                    <a:pt x="234098" y="28651"/>
                  </a:lnTo>
                  <a:lnTo>
                    <a:pt x="229676" y="20478"/>
                  </a:lnTo>
                  <a:lnTo>
                    <a:pt x="213820" y="20478"/>
                  </a:lnTo>
                  <a:lnTo>
                    <a:pt x="213820" y="0"/>
                  </a:lnTo>
                  <a:close/>
                </a:path>
                <a:path w="271145" h="538479">
                  <a:moveTo>
                    <a:pt x="219375" y="6844"/>
                  </a:moveTo>
                  <a:lnTo>
                    <a:pt x="215663" y="6844"/>
                  </a:lnTo>
                  <a:lnTo>
                    <a:pt x="213820" y="8209"/>
                  </a:lnTo>
                  <a:lnTo>
                    <a:pt x="213820" y="20478"/>
                  </a:lnTo>
                  <a:lnTo>
                    <a:pt x="229676" y="20478"/>
                  </a:lnTo>
                  <a:lnTo>
                    <a:pt x="226773" y="15017"/>
                  </a:lnTo>
                  <a:lnTo>
                    <a:pt x="219375" y="68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01442" y="5116972"/>
              <a:ext cx="648970" cy="471170"/>
            </a:xfrm>
            <a:custGeom>
              <a:avLst/>
              <a:gdLst/>
              <a:ahLst/>
              <a:cxnLst/>
              <a:rect l="l" t="t" r="r" b="b"/>
              <a:pathLst>
                <a:path w="648969" h="471170">
                  <a:moveTo>
                    <a:pt x="610219" y="0"/>
                  </a:moveTo>
                  <a:lnTo>
                    <a:pt x="38737" y="0"/>
                  </a:lnTo>
                  <a:lnTo>
                    <a:pt x="23989" y="2748"/>
                  </a:lnTo>
                  <a:lnTo>
                    <a:pt x="11036" y="9592"/>
                  </a:lnTo>
                  <a:lnTo>
                    <a:pt x="1843" y="19131"/>
                  </a:lnTo>
                  <a:lnTo>
                    <a:pt x="0" y="30071"/>
                  </a:lnTo>
                  <a:lnTo>
                    <a:pt x="0" y="441003"/>
                  </a:lnTo>
                  <a:lnTo>
                    <a:pt x="1843" y="451943"/>
                  </a:lnTo>
                  <a:lnTo>
                    <a:pt x="11036" y="461481"/>
                  </a:lnTo>
                  <a:lnTo>
                    <a:pt x="23989" y="468326"/>
                  </a:lnTo>
                  <a:lnTo>
                    <a:pt x="38737" y="471074"/>
                  </a:lnTo>
                  <a:lnTo>
                    <a:pt x="610219" y="471074"/>
                  </a:lnTo>
                  <a:lnTo>
                    <a:pt x="625016" y="468326"/>
                  </a:lnTo>
                  <a:lnTo>
                    <a:pt x="637896" y="461481"/>
                  </a:lnTo>
                  <a:lnTo>
                    <a:pt x="647089" y="451943"/>
                  </a:lnTo>
                  <a:lnTo>
                    <a:pt x="648957" y="441003"/>
                  </a:lnTo>
                  <a:lnTo>
                    <a:pt x="648957" y="30071"/>
                  </a:lnTo>
                  <a:lnTo>
                    <a:pt x="647089" y="19131"/>
                  </a:lnTo>
                  <a:lnTo>
                    <a:pt x="637896" y="9592"/>
                  </a:lnTo>
                  <a:lnTo>
                    <a:pt x="625016" y="2748"/>
                  </a:lnTo>
                  <a:lnTo>
                    <a:pt x="61021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01442" y="5116972"/>
              <a:ext cx="648970" cy="471170"/>
            </a:xfrm>
            <a:custGeom>
              <a:avLst/>
              <a:gdLst/>
              <a:ahLst/>
              <a:cxnLst/>
              <a:rect l="l" t="t" r="r" b="b"/>
              <a:pathLst>
                <a:path w="648969" h="471170">
                  <a:moveTo>
                    <a:pt x="38737" y="471074"/>
                  </a:moveTo>
                  <a:lnTo>
                    <a:pt x="610219" y="471074"/>
                  </a:lnTo>
                  <a:lnTo>
                    <a:pt x="625016" y="468326"/>
                  </a:lnTo>
                  <a:lnTo>
                    <a:pt x="637896" y="461481"/>
                  </a:lnTo>
                  <a:lnTo>
                    <a:pt x="647089" y="451943"/>
                  </a:lnTo>
                  <a:lnTo>
                    <a:pt x="648957" y="441003"/>
                  </a:lnTo>
                  <a:lnTo>
                    <a:pt x="648957" y="30071"/>
                  </a:lnTo>
                  <a:lnTo>
                    <a:pt x="647089" y="19131"/>
                  </a:lnTo>
                  <a:lnTo>
                    <a:pt x="637896" y="9592"/>
                  </a:lnTo>
                  <a:lnTo>
                    <a:pt x="625016" y="2748"/>
                  </a:lnTo>
                  <a:lnTo>
                    <a:pt x="610219" y="0"/>
                  </a:lnTo>
                  <a:lnTo>
                    <a:pt x="38737" y="0"/>
                  </a:lnTo>
                  <a:lnTo>
                    <a:pt x="23989" y="2748"/>
                  </a:lnTo>
                  <a:lnTo>
                    <a:pt x="11036" y="9592"/>
                  </a:lnTo>
                  <a:lnTo>
                    <a:pt x="1843" y="19131"/>
                  </a:lnTo>
                  <a:lnTo>
                    <a:pt x="0" y="30071"/>
                  </a:lnTo>
                  <a:lnTo>
                    <a:pt x="0" y="441003"/>
                  </a:lnTo>
                  <a:lnTo>
                    <a:pt x="1843" y="451943"/>
                  </a:lnTo>
                  <a:lnTo>
                    <a:pt x="11036" y="461481"/>
                  </a:lnTo>
                  <a:lnTo>
                    <a:pt x="23989" y="468326"/>
                  </a:lnTo>
                  <a:lnTo>
                    <a:pt x="38737" y="4710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90174" y="3135998"/>
              <a:ext cx="589915" cy="202565"/>
            </a:xfrm>
            <a:custGeom>
              <a:avLst/>
              <a:gdLst/>
              <a:ahLst/>
              <a:cxnLst/>
              <a:rect l="l" t="t" r="r" b="b"/>
              <a:pathLst>
                <a:path w="589915" h="202564">
                  <a:moveTo>
                    <a:pt x="551227" y="0"/>
                  </a:moveTo>
                  <a:lnTo>
                    <a:pt x="40532" y="0"/>
                  </a:lnTo>
                  <a:lnTo>
                    <a:pt x="25784" y="2694"/>
                  </a:lnTo>
                  <a:lnTo>
                    <a:pt x="12904" y="8173"/>
                  </a:lnTo>
                  <a:lnTo>
                    <a:pt x="3637" y="17747"/>
                  </a:lnTo>
                  <a:lnTo>
                    <a:pt x="0" y="30016"/>
                  </a:lnTo>
                  <a:lnTo>
                    <a:pt x="0" y="172018"/>
                  </a:lnTo>
                  <a:lnTo>
                    <a:pt x="3637" y="182921"/>
                  </a:lnTo>
                  <a:lnTo>
                    <a:pt x="12904" y="192496"/>
                  </a:lnTo>
                  <a:lnTo>
                    <a:pt x="25784" y="199304"/>
                  </a:lnTo>
                  <a:lnTo>
                    <a:pt x="40532" y="202034"/>
                  </a:lnTo>
                  <a:lnTo>
                    <a:pt x="551227" y="202034"/>
                  </a:lnTo>
                  <a:lnTo>
                    <a:pt x="565975" y="199304"/>
                  </a:lnTo>
                  <a:lnTo>
                    <a:pt x="578880" y="192496"/>
                  </a:lnTo>
                  <a:lnTo>
                    <a:pt x="588072" y="182921"/>
                  </a:lnTo>
                  <a:lnTo>
                    <a:pt x="589916" y="172018"/>
                  </a:lnTo>
                  <a:lnTo>
                    <a:pt x="589916" y="30016"/>
                  </a:lnTo>
                  <a:lnTo>
                    <a:pt x="588072" y="17747"/>
                  </a:lnTo>
                  <a:lnTo>
                    <a:pt x="578880" y="8173"/>
                  </a:lnTo>
                  <a:lnTo>
                    <a:pt x="565975" y="2694"/>
                  </a:lnTo>
                  <a:lnTo>
                    <a:pt x="5512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490174" y="3135998"/>
              <a:ext cx="589915" cy="202565"/>
            </a:xfrm>
            <a:custGeom>
              <a:avLst/>
              <a:gdLst/>
              <a:ahLst/>
              <a:cxnLst/>
              <a:rect l="l" t="t" r="r" b="b"/>
              <a:pathLst>
                <a:path w="589915" h="202564">
                  <a:moveTo>
                    <a:pt x="551227" y="202034"/>
                  </a:moveTo>
                  <a:lnTo>
                    <a:pt x="40532" y="202034"/>
                  </a:lnTo>
                  <a:lnTo>
                    <a:pt x="25784" y="199304"/>
                  </a:lnTo>
                  <a:lnTo>
                    <a:pt x="12904" y="192496"/>
                  </a:lnTo>
                  <a:lnTo>
                    <a:pt x="3637" y="182921"/>
                  </a:lnTo>
                  <a:lnTo>
                    <a:pt x="0" y="172018"/>
                  </a:lnTo>
                  <a:lnTo>
                    <a:pt x="0" y="30016"/>
                  </a:lnTo>
                  <a:lnTo>
                    <a:pt x="3637" y="17747"/>
                  </a:lnTo>
                  <a:lnTo>
                    <a:pt x="12904" y="8173"/>
                  </a:lnTo>
                  <a:lnTo>
                    <a:pt x="25784" y="2694"/>
                  </a:lnTo>
                  <a:lnTo>
                    <a:pt x="40532" y="0"/>
                  </a:lnTo>
                  <a:lnTo>
                    <a:pt x="551227" y="0"/>
                  </a:lnTo>
                  <a:lnTo>
                    <a:pt x="588072" y="17747"/>
                  </a:lnTo>
                  <a:lnTo>
                    <a:pt x="589916" y="172018"/>
                  </a:lnTo>
                  <a:lnTo>
                    <a:pt x="588072" y="182921"/>
                  </a:lnTo>
                  <a:lnTo>
                    <a:pt x="578880" y="192496"/>
                  </a:lnTo>
                  <a:lnTo>
                    <a:pt x="565975" y="199304"/>
                  </a:lnTo>
                  <a:lnTo>
                    <a:pt x="551227" y="2020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80969" y="3101867"/>
              <a:ext cx="291465" cy="269240"/>
            </a:xfrm>
            <a:custGeom>
              <a:avLst/>
              <a:gdLst/>
              <a:ahLst/>
              <a:cxnLst/>
              <a:rect l="l" t="t" r="r" b="b"/>
              <a:pathLst>
                <a:path w="291465" h="269239">
                  <a:moveTo>
                    <a:pt x="291344" y="0"/>
                  </a:moveTo>
                  <a:lnTo>
                    <a:pt x="18434" y="0"/>
                  </a:lnTo>
                  <a:lnTo>
                    <a:pt x="18434" y="50513"/>
                  </a:lnTo>
                  <a:lnTo>
                    <a:pt x="36894" y="61416"/>
                  </a:lnTo>
                  <a:lnTo>
                    <a:pt x="49774" y="70991"/>
                  </a:lnTo>
                  <a:lnTo>
                    <a:pt x="57172" y="79164"/>
                  </a:lnTo>
                  <a:lnTo>
                    <a:pt x="60884" y="87374"/>
                  </a:lnTo>
                  <a:lnTo>
                    <a:pt x="59040" y="95547"/>
                  </a:lnTo>
                  <a:lnTo>
                    <a:pt x="55329" y="103756"/>
                  </a:lnTo>
                  <a:lnTo>
                    <a:pt x="47979" y="110546"/>
                  </a:lnTo>
                  <a:lnTo>
                    <a:pt x="38737" y="117390"/>
                  </a:lnTo>
                  <a:lnTo>
                    <a:pt x="31388" y="124198"/>
                  </a:lnTo>
                  <a:lnTo>
                    <a:pt x="22146" y="129677"/>
                  </a:lnTo>
                  <a:lnTo>
                    <a:pt x="12953" y="136522"/>
                  </a:lnTo>
                  <a:lnTo>
                    <a:pt x="5555" y="141946"/>
                  </a:lnTo>
                  <a:lnTo>
                    <a:pt x="0" y="152904"/>
                  </a:lnTo>
                  <a:lnTo>
                    <a:pt x="0" y="158365"/>
                  </a:lnTo>
                  <a:lnTo>
                    <a:pt x="3686" y="165173"/>
                  </a:lnTo>
                  <a:lnTo>
                    <a:pt x="20278" y="181556"/>
                  </a:lnTo>
                  <a:lnTo>
                    <a:pt x="31388" y="195190"/>
                  </a:lnTo>
                  <a:lnTo>
                    <a:pt x="35026" y="202034"/>
                  </a:lnTo>
                  <a:lnTo>
                    <a:pt x="35026" y="210244"/>
                  </a:lnTo>
                  <a:lnTo>
                    <a:pt x="33182" y="217052"/>
                  </a:lnTo>
                  <a:lnTo>
                    <a:pt x="27701" y="226626"/>
                  </a:lnTo>
                  <a:lnTo>
                    <a:pt x="18434" y="236165"/>
                  </a:lnTo>
                  <a:lnTo>
                    <a:pt x="18434" y="268930"/>
                  </a:lnTo>
                  <a:lnTo>
                    <a:pt x="291345" y="268930"/>
                  </a:lnTo>
                  <a:lnTo>
                    <a:pt x="291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66877" y="3135998"/>
              <a:ext cx="590550" cy="202565"/>
            </a:xfrm>
            <a:custGeom>
              <a:avLst/>
              <a:gdLst/>
              <a:ahLst/>
              <a:cxnLst/>
              <a:rect l="l" t="t" r="r" b="b"/>
              <a:pathLst>
                <a:path w="590550" h="202564">
                  <a:moveTo>
                    <a:pt x="549384" y="0"/>
                  </a:moveTo>
                  <a:lnTo>
                    <a:pt x="40605" y="0"/>
                  </a:lnTo>
                  <a:lnTo>
                    <a:pt x="23989" y="2694"/>
                  </a:lnTo>
                  <a:lnTo>
                    <a:pt x="11110" y="8173"/>
                  </a:lnTo>
                  <a:lnTo>
                    <a:pt x="3711" y="17747"/>
                  </a:lnTo>
                  <a:lnTo>
                    <a:pt x="0" y="30016"/>
                  </a:lnTo>
                  <a:lnTo>
                    <a:pt x="0" y="172018"/>
                  </a:lnTo>
                  <a:lnTo>
                    <a:pt x="3711" y="182921"/>
                  </a:lnTo>
                  <a:lnTo>
                    <a:pt x="11110" y="192496"/>
                  </a:lnTo>
                  <a:lnTo>
                    <a:pt x="23989" y="199304"/>
                  </a:lnTo>
                  <a:lnTo>
                    <a:pt x="40605" y="202034"/>
                  </a:lnTo>
                  <a:lnTo>
                    <a:pt x="549384" y="202034"/>
                  </a:lnTo>
                  <a:lnTo>
                    <a:pt x="565975" y="199304"/>
                  </a:lnTo>
                  <a:lnTo>
                    <a:pt x="578929" y="192496"/>
                  </a:lnTo>
                  <a:lnTo>
                    <a:pt x="586278" y="182921"/>
                  </a:lnTo>
                  <a:lnTo>
                    <a:pt x="589965" y="172018"/>
                  </a:lnTo>
                  <a:lnTo>
                    <a:pt x="589965" y="30016"/>
                  </a:lnTo>
                  <a:lnTo>
                    <a:pt x="586278" y="17747"/>
                  </a:lnTo>
                  <a:lnTo>
                    <a:pt x="578929" y="8173"/>
                  </a:lnTo>
                  <a:lnTo>
                    <a:pt x="565975" y="2694"/>
                  </a:lnTo>
                  <a:lnTo>
                    <a:pt x="54938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66877" y="3135998"/>
              <a:ext cx="590550" cy="202565"/>
            </a:xfrm>
            <a:custGeom>
              <a:avLst/>
              <a:gdLst/>
              <a:ahLst/>
              <a:cxnLst/>
              <a:rect l="l" t="t" r="r" b="b"/>
              <a:pathLst>
                <a:path w="590550" h="202564">
                  <a:moveTo>
                    <a:pt x="40605" y="202034"/>
                  </a:moveTo>
                  <a:lnTo>
                    <a:pt x="549384" y="202034"/>
                  </a:lnTo>
                  <a:lnTo>
                    <a:pt x="565975" y="199304"/>
                  </a:lnTo>
                  <a:lnTo>
                    <a:pt x="578929" y="192496"/>
                  </a:lnTo>
                  <a:lnTo>
                    <a:pt x="586278" y="182921"/>
                  </a:lnTo>
                  <a:lnTo>
                    <a:pt x="589965" y="172018"/>
                  </a:lnTo>
                  <a:lnTo>
                    <a:pt x="589965" y="30016"/>
                  </a:lnTo>
                  <a:lnTo>
                    <a:pt x="586278" y="17747"/>
                  </a:lnTo>
                  <a:lnTo>
                    <a:pt x="578929" y="8173"/>
                  </a:lnTo>
                  <a:lnTo>
                    <a:pt x="565975" y="2694"/>
                  </a:lnTo>
                  <a:lnTo>
                    <a:pt x="549384" y="0"/>
                  </a:lnTo>
                  <a:lnTo>
                    <a:pt x="40605" y="0"/>
                  </a:lnTo>
                  <a:lnTo>
                    <a:pt x="23989" y="2694"/>
                  </a:lnTo>
                  <a:lnTo>
                    <a:pt x="11110" y="8173"/>
                  </a:lnTo>
                  <a:lnTo>
                    <a:pt x="3711" y="17747"/>
                  </a:lnTo>
                  <a:lnTo>
                    <a:pt x="0" y="30016"/>
                  </a:lnTo>
                  <a:lnTo>
                    <a:pt x="0" y="172018"/>
                  </a:lnTo>
                  <a:lnTo>
                    <a:pt x="3711" y="182921"/>
                  </a:lnTo>
                  <a:lnTo>
                    <a:pt x="11110" y="192496"/>
                  </a:lnTo>
                  <a:lnTo>
                    <a:pt x="23989" y="199304"/>
                  </a:lnTo>
                  <a:lnTo>
                    <a:pt x="40605" y="2020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76571" y="3101867"/>
              <a:ext cx="291465" cy="269240"/>
            </a:xfrm>
            <a:custGeom>
              <a:avLst/>
              <a:gdLst/>
              <a:ahLst/>
              <a:cxnLst/>
              <a:rect l="l" t="t" r="r" b="b"/>
              <a:pathLst>
                <a:path w="291465" h="269239">
                  <a:moveTo>
                    <a:pt x="270992" y="0"/>
                  </a:moveTo>
                  <a:lnTo>
                    <a:pt x="0" y="0"/>
                  </a:lnTo>
                  <a:lnTo>
                    <a:pt x="0" y="268930"/>
                  </a:lnTo>
                  <a:lnTo>
                    <a:pt x="270992" y="268930"/>
                  </a:lnTo>
                  <a:lnTo>
                    <a:pt x="270992" y="236165"/>
                  </a:lnTo>
                  <a:lnTo>
                    <a:pt x="261800" y="226626"/>
                  </a:lnTo>
                  <a:lnTo>
                    <a:pt x="256244" y="217052"/>
                  </a:lnTo>
                  <a:lnTo>
                    <a:pt x="254401" y="210244"/>
                  </a:lnTo>
                  <a:lnTo>
                    <a:pt x="256244" y="202034"/>
                  </a:lnTo>
                  <a:lnTo>
                    <a:pt x="258088" y="195190"/>
                  </a:lnTo>
                  <a:lnTo>
                    <a:pt x="263643" y="188400"/>
                  </a:lnTo>
                  <a:lnTo>
                    <a:pt x="269149" y="181556"/>
                  </a:lnTo>
                  <a:lnTo>
                    <a:pt x="291295" y="152904"/>
                  </a:lnTo>
                  <a:lnTo>
                    <a:pt x="283897" y="141946"/>
                  </a:lnTo>
                  <a:lnTo>
                    <a:pt x="276547" y="136522"/>
                  </a:lnTo>
                  <a:lnTo>
                    <a:pt x="269149" y="129677"/>
                  </a:lnTo>
                  <a:lnTo>
                    <a:pt x="235966" y="103756"/>
                  </a:lnTo>
                  <a:lnTo>
                    <a:pt x="230460" y="87374"/>
                  </a:lnTo>
                  <a:lnTo>
                    <a:pt x="232304" y="79164"/>
                  </a:lnTo>
                  <a:lnTo>
                    <a:pt x="239653" y="70991"/>
                  </a:lnTo>
                  <a:lnTo>
                    <a:pt x="252557" y="61416"/>
                  </a:lnTo>
                  <a:lnTo>
                    <a:pt x="270992" y="50513"/>
                  </a:lnTo>
                  <a:lnTo>
                    <a:pt x="270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58366" y="3411773"/>
              <a:ext cx="636270" cy="201295"/>
            </a:xfrm>
            <a:custGeom>
              <a:avLst/>
              <a:gdLst/>
              <a:ahLst/>
              <a:cxnLst/>
              <a:rect l="l" t="t" r="r" b="b"/>
              <a:pathLst>
                <a:path w="636270" h="201295">
                  <a:moveTo>
                    <a:pt x="595446" y="0"/>
                  </a:moveTo>
                  <a:lnTo>
                    <a:pt x="40507" y="0"/>
                  </a:lnTo>
                  <a:lnTo>
                    <a:pt x="23916" y="1365"/>
                  </a:lnTo>
                  <a:lnTo>
                    <a:pt x="11036" y="8173"/>
                  </a:lnTo>
                  <a:lnTo>
                    <a:pt x="3686" y="17747"/>
                  </a:lnTo>
                  <a:lnTo>
                    <a:pt x="0" y="28651"/>
                  </a:lnTo>
                  <a:lnTo>
                    <a:pt x="0" y="170652"/>
                  </a:lnTo>
                  <a:lnTo>
                    <a:pt x="3686" y="182921"/>
                  </a:lnTo>
                  <a:lnTo>
                    <a:pt x="11036" y="192496"/>
                  </a:lnTo>
                  <a:lnTo>
                    <a:pt x="23916" y="199340"/>
                  </a:lnTo>
                  <a:lnTo>
                    <a:pt x="40507" y="200669"/>
                  </a:lnTo>
                  <a:lnTo>
                    <a:pt x="595446" y="200669"/>
                  </a:lnTo>
                  <a:lnTo>
                    <a:pt x="610194" y="199340"/>
                  </a:lnTo>
                  <a:lnTo>
                    <a:pt x="623099" y="192496"/>
                  </a:lnTo>
                  <a:lnTo>
                    <a:pt x="632341" y="182921"/>
                  </a:lnTo>
                  <a:lnTo>
                    <a:pt x="636028" y="170652"/>
                  </a:lnTo>
                  <a:lnTo>
                    <a:pt x="636028" y="28651"/>
                  </a:lnTo>
                  <a:lnTo>
                    <a:pt x="632341" y="17747"/>
                  </a:lnTo>
                  <a:lnTo>
                    <a:pt x="623099" y="8173"/>
                  </a:lnTo>
                  <a:lnTo>
                    <a:pt x="610194" y="1365"/>
                  </a:lnTo>
                  <a:lnTo>
                    <a:pt x="59544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58366" y="3411773"/>
              <a:ext cx="636270" cy="201295"/>
            </a:xfrm>
            <a:custGeom>
              <a:avLst/>
              <a:gdLst/>
              <a:ahLst/>
              <a:cxnLst/>
              <a:rect l="l" t="t" r="r" b="b"/>
              <a:pathLst>
                <a:path w="636270" h="201295">
                  <a:moveTo>
                    <a:pt x="595446" y="0"/>
                  </a:moveTo>
                  <a:lnTo>
                    <a:pt x="40507" y="0"/>
                  </a:lnTo>
                  <a:lnTo>
                    <a:pt x="23916" y="1365"/>
                  </a:lnTo>
                  <a:lnTo>
                    <a:pt x="11036" y="8173"/>
                  </a:lnTo>
                  <a:lnTo>
                    <a:pt x="3686" y="17747"/>
                  </a:lnTo>
                  <a:lnTo>
                    <a:pt x="0" y="28651"/>
                  </a:lnTo>
                  <a:lnTo>
                    <a:pt x="0" y="170652"/>
                  </a:lnTo>
                  <a:lnTo>
                    <a:pt x="3686" y="182921"/>
                  </a:lnTo>
                  <a:lnTo>
                    <a:pt x="11036" y="192496"/>
                  </a:lnTo>
                  <a:lnTo>
                    <a:pt x="23916" y="199340"/>
                  </a:lnTo>
                  <a:lnTo>
                    <a:pt x="40507" y="200669"/>
                  </a:lnTo>
                  <a:lnTo>
                    <a:pt x="595446" y="200669"/>
                  </a:lnTo>
                  <a:lnTo>
                    <a:pt x="610194" y="199340"/>
                  </a:lnTo>
                  <a:lnTo>
                    <a:pt x="623099" y="192496"/>
                  </a:lnTo>
                  <a:lnTo>
                    <a:pt x="632341" y="182921"/>
                  </a:lnTo>
                  <a:lnTo>
                    <a:pt x="636028" y="170652"/>
                  </a:lnTo>
                  <a:lnTo>
                    <a:pt x="636028" y="28651"/>
                  </a:lnTo>
                  <a:lnTo>
                    <a:pt x="632341" y="17747"/>
                  </a:lnTo>
                  <a:lnTo>
                    <a:pt x="623099" y="8173"/>
                  </a:lnTo>
                  <a:lnTo>
                    <a:pt x="610194" y="1365"/>
                  </a:lnTo>
                  <a:lnTo>
                    <a:pt x="5954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9483" y="3135998"/>
              <a:ext cx="271145" cy="471170"/>
            </a:xfrm>
            <a:custGeom>
              <a:avLst/>
              <a:gdLst/>
              <a:ahLst/>
              <a:cxnLst/>
              <a:rect l="l" t="t" r="r" b="b"/>
              <a:pathLst>
                <a:path w="271145" h="471170">
                  <a:moveTo>
                    <a:pt x="232304" y="0"/>
                  </a:moveTo>
                  <a:lnTo>
                    <a:pt x="40581" y="0"/>
                  </a:lnTo>
                  <a:lnTo>
                    <a:pt x="23989" y="2694"/>
                  </a:lnTo>
                  <a:lnTo>
                    <a:pt x="11110" y="8173"/>
                  </a:lnTo>
                  <a:lnTo>
                    <a:pt x="1843" y="17747"/>
                  </a:lnTo>
                  <a:lnTo>
                    <a:pt x="0" y="30016"/>
                  </a:lnTo>
                  <a:lnTo>
                    <a:pt x="0" y="440948"/>
                  </a:lnTo>
                  <a:lnTo>
                    <a:pt x="1843" y="451888"/>
                  </a:lnTo>
                  <a:lnTo>
                    <a:pt x="11110" y="461427"/>
                  </a:lnTo>
                  <a:lnTo>
                    <a:pt x="23989" y="468271"/>
                  </a:lnTo>
                  <a:lnTo>
                    <a:pt x="40581" y="471020"/>
                  </a:lnTo>
                  <a:lnTo>
                    <a:pt x="232304" y="471020"/>
                  </a:lnTo>
                  <a:lnTo>
                    <a:pt x="247052" y="468271"/>
                  </a:lnTo>
                  <a:lnTo>
                    <a:pt x="259956" y="461427"/>
                  </a:lnTo>
                  <a:lnTo>
                    <a:pt x="269198" y="451888"/>
                  </a:lnTo>
                  <a:lnTo>
                    <a:pt x="271042" y="440948"/>
                  </a:lnTo>
                  <a:lnTo>
                    <a:pt x="271042" y="30016"/>
                  </a:lnTo>
                  <a:lnTo>
                    <a:pt x="269198" y="17747"/>
                  </a:lnTo>
                  <a:lnTo>
                    <a:pt x="259956" y="8173"/>
                  </a:lnTo>
                  <a:lnTo>
                    <a:pt x="247052" y="2694"/>
                  </a:lnTo>
                  <a:lnTo>
                    <a:pt x="23230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9483" y="3135998"/>
              <a:ext cx="271145" cy="471170"/>
            </a:xfrm>
            <a:custGeom>
              <a:avLst/>
              <a:gdLst/>
              <a:ahLst/>
              <a:cxnLst/>
              <a:rect l="l" t="t" r="r" b="b"/>
              <a:pathLst>
                <a:path w="271145" h="471170">
                  <a:moveTo>
                    <a:pt x="0" y="30016"/>
                  </a:moveTo>
                  <a:lnTo>
                    <a:pt x="0" y="440948"/>
                  </a:lnTo>
                  <a:lnTo>
                    <a:pt x="40581" y="471020"/>
                  </a:lnTo>
                  <a:lnTo>
                    <a:pt x="232304" y="471020"/>
                  </a:lnTo>
                  <a:lnTo>
                    <a:pt x="247052" y="468271"/>
                  </a:lnTo>
                  <a:lnTo>
                    <a:pt x="259956" y="461427"/>
                  </a:lnTo>
                  <a:lnTo>
                    <a:pt x="269198" y="451888"/>
                  </a:lnTo>
                  <a:lnTo>
                    <a:pt x="271042" y="440948"/>
                  </a:lnTo>
                  <a:lnTo>
                    <a:pt x="271042" y="30016"/>
                  </a:lnTo>
                  <a:lnTo>
                    <a:pt x="269198" y="17747"/>
                  </a:lnTo>
                  <a:lnTo>
                    <a:pt x="259956" y="8173"/>
                  </a:lnTo>
                  <a:lnTo>
                    <a:pt x="247052" y="2694"/>
                  </a:lnTo>
                  <a:lnTo>
                    <a:pt x="232304" y="0"/>
                  </a:lnTo>
                  <a:lnTo>
                    <a:pt x="40581" y="0"/>
                  </a:lnTo>
                  <a:lnTo>
                    <a:pt x="23989" y="2694"/>
                  </a:lnTo>
                  <a:lnTo>
                    <a:pt x="11110" y="8173"/>
                  </a:lnTo>
                  <a:lnTo>
                    <a:pt x="1843" y="17747"/>
                  </a:lnTo>
                  <a:lnTo>
                    <a:pt x="0" y="30016"/>
                  </a:lnTo>
                  <a:close/>
                </a:path>
              </a:pathLst>
            </a:custGeom>
            <a:ln w="3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17458" y="2632176"/>
              <a:ext cx="271145" cy="437515"/>
            </a:xfrm>
            <a:custGeom>
              <a:avLst/>
              <a:gdLst/>
              <a:ahLst/>
              <a:cxnLst/>
              <a:rect l="l" t="t" r="r" b="b"/>
              <a:pathLst>
                <a:path w="271144" h="437514">
                  <a:moveTo>
                    <a:pt x="232328" y="0"/>
                  </a:moveTo>
                  <a:lnTo>
                    <a:pt x="38737" y="0"/>
                  </a:lnTo>
                  <a:lnTo>
                    <a:pt x="24014" y="1365"/>
                  </a:lnTo>
                  <a:lnTo>
                    <a:pt x="11110" y="8209"/>
                  </a:lnTo>
                  <a:lnTo>
                    <a:pt x="1868" y="17747"/>
                  </a:lnTo>
                  <a:lnTo>
                    <a:pt x="0" y="28687"/>
                  </a:lnTo>
                  <a:lnTo>
                    <a:pt x="0" y="406854"/>
                  </a:lnTo>
                  <a:lnTo>
                    <a:pt x="1868" y="417812"/>
                  </a:lnTo>
                  <a:lnTo>
                    <a:pt x="11110" y="427351"/>
                  </a:lnTo>
                  <a:lnTo>
                    <a:pt x="24014" y="434195"/>
                  </a:lnTo>
                  <a:lnTo>
                    <a:pt x="38737" y="436889"/>
                  </a:lnTo>
                  <a:lnTo>
                    <a:pt x="232328" y="436889"/>
                  </a:lnTo>
                  <a:lnTo>
                    <a:pt x="247052" y="434195"/>
                  </a:lnTo>
                  <a:lnTo>
                    <a:pt x="259956" y="427351"/>
                  </a:lnTo>
                  <a:lnTo>
                    <a:pt x="269198" y="417812"/>
                  </a:lnTo>
                  <a:lnTo>
                    <a:pt x="271066" y="406854"/>
                  </a:lnTo>
                  <a:lnTo>
                    <a:pt x="271066" y="28687"/>
                  </a:lnTo>
                  <a:lnTo>
                    <a:pt x="269198" y="17747"/>
                  </a:lnTo>
                  <a:lnTo>
                    <a:pt x="259956" y="8209"/>
                  </a:lnTo>
                  <a:lnTo>
                    <a:pt x="247052" y="1365"/>
                  </a:lnTo>
                  <a:lnTo>
                    <a:pt x="23232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17458" y="2632176"/>
              <a:ext cx="271145" cy="437515"/>
            </a:xfrm>
            <a:custGeom>
              <a:avLst/>
              <a:gdLst/>
              <a:ahLst/>
              <a:cxnLst/>
              <a:rect l="l" t="t" r="r" b="b"/>
              <a:pathLst>
                <a:path w="271144" h="437514">
                  <a:moveTo>
                    <a:pt x="271066" y="28687"/>
                  </a:moveTo>
                  <a:lnTo>
                    <a:pt x="271066" y="406854"/>
                  </a:lnTo>
                  <a:lnTo>
                    <a:pt x="232328" y="436889"/>
                  </a:lnTo>
                  <a:lnTo>
                    <a:pt x="38737" y="436889"/>
                  </a:lnTo>
                  <a:lnTo>
                    <a:pt x="1868" y="417812"/>
                  </a:lnTo>
                  <a:lnTo>
                    <a:pt x="0" y="28687"/>
                  </a:lnTo>
                  <a:lnTo>
                    <a:pt x="1868" y="17747"/>
                  </a:lnTo>
                  <a:lnTo>
                    <a:pt x="11110" y="8209"/>
                  </a:lnTo>
                  <a:lnTo>
                    <a:pt x="24014" y="1365"/>
                  </a:lnTo>
                  <a:lnTo>
                    <a:pt x="38737" y="0"/>
                  </a:lnTo>
                  <a:lnTo>
                    <a:pt x="232328" y="0"/>
                  </a:lnTo>
                  <a:lnTo>
                    <a:pt x="247052" y="1365"/>
                  </a:lnTo>
                  <a:lnTo>
                    <a:pt x="259956" y="8209"/>
                  </a:lnTo>
                  <a:lnTo>
                    <a:pt x="269198" y="17747"/>
                  </a:lnTo>
                  <a:lnTo>
                    <a:pt x="271066" y="28687"/>
                  </a:lnTo>
                  <a:close/>
                </a:path>
              </a:pathLst>
            </a:custGeom>
            <a:ln w="3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71396" y="2565280"/>
              <a:ext cx="363220" cy="214629"/>
            </a:xfrm>
            <a:custGeom>
              <a:avLst/>
              <a:gdLst/>
              <a:ahLst/>
              <a:cxnLst/>
              <a:rect l="l" t="t" r="r" b="b"/>
              <a:pathLst>
                <a:path w="363219" h="214630">
                  <a:moveTo>
                    <a:pt x="363191" y="0"/>
                  </a:moveTo>
                  <a:lnTo>
                    <a:pt x="0" y="0"/>
                  </a:lnTo>
                  <a:lnTo>
                    <a:pt x="0" y="200724"/>
                  </a:lnTo>
                  <a:lnTo>
                    <a:pt x="68209" y="200724"/>
                  </a:lnTo>
                  <a:lnTo>
                    <a:pt x="81113" y="187071"/>
                  </a:lnTo>
                  <a:lnTo>
                    <a:pt x="93993" y="177497"/>
                  </a:lnTo>
                  <a:lnTo>
                    <a:pt x="106946" y="172018"/>
                  </a:lnTo>
                  <a:lnTo>
                    <a:pt x="118007" y="169324"/>
                  </a:lnTo>
                  <a:lnTo>
                    <a:pt x="129044" y="170652"/>
                  </a:lnTo>
                  <a:lnTo>
                    <a:pt x="138286" y="173383"/>
                  </a:lnTo>
                  <a:lnTo>
                    <a:pt x="149322" y="178862"/>
                  </a:lnTo>
                  <a:lnTo>
                    <a:pt x="158515" y="185706"/>
                  </a:lnTo>
                  <a:lnTo>
                    <a:pt x="167782" y="192514"/>
                  </a:lnTo>
                  <a:lnTo>
                    <a:pt x="175106" y="199340"/>
                  </a:lnTo>
                  <a:lnTo>
                    <a:pt x="182529" y="204819"/>
                  </a:lnTo>
                  <a:lnTo>
                    <a:pt x="191722" y="210262"/>
                  </a:lnTo>
                  <a:lnTo>
                    <a:pt x="206446" y="214358"/>
                  </a:lnTo>
                  <a:lnTo>
                    <a:pt x="213869" y="214358"/>
                  </a:lnTo>
                  <a:lnTo>
                    <a:pt x="221194" y="211627"/>
                  </a:lnTo>
                  <a:lnTo>
                    <a:pt x="228592" y="207513"/>
                  </a:lnTo>
                  <a:lnTo>
                    <a:pt x="237785" y="203454"/>
                  </a:lnTo>
                  <a:lnTo>
                    <a:pt x="245184" y="199340"/>
                  </a:lnTo>
                  <a:lnTo>
                    <a:pt x="263643" y="191131"/>
                  </a:lnTo>
                  <a:lnTo>
                    <a:pt x="272836" y="188400"/>
                  </a:lnTo>
                  <a:lnTo>
                    <a:pt x="282078" y="188400"/>
                  </a:lnTo>
                  <a:lnTo>
                    <a:pt x="293114" y="189765"/>
                  </a:lnTo>
                  <a:lnTo>
                    <a:pt x="304175" y="193879"/>
                  </a:lnTo>
                  <a:lnTo>
                    <a:pt x="317129" y="200724"/>
                  </a:lnTo>
                  <a:lnTo>
                    <a:pt x="363191" y="200724"/>
                  </a:lnTo>
                  <a:lnTo>
                    <a:pt x="363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17458" y="3686183"/>
              <a:ext cx="271145" cy="437515"/>
            </a:xfrm>
            <a:custGeom>
              <a:avLst/>
              <a:gdLst/>
              <a:ahLst/>
              <a:cxnLst/>
              <a:rect l="l" t="t" r="r" b="b"/>
              <a:pathLst>
                <a:path w="271144" h="437514">
                  <a:moveTo>
                    <a:pt x="232328" y="0"/>
                  </a:moveTo>
                  <a:lnTo>
                    <a:pt x="38737" y="0"/>
                  </a:lnTo>
                  <a:lnTo>
                    <a:pt x="24014" y="2730"/>
                  </a:lnTo>
                  <a:lnTo>
                    <a:pt x="11110" y="9574"/>
                  </a:lnTo>
                  <a:lnTo>
                    <a:pt x="1868" y="19113"/>
                  </a:lnTo>
                  <a:lnTo>
                    <a:pt x="0" y="30016"/>
                  </a:lnTo>
                  <a:lnTo>
                    <a:pt x="0" y="406854"/>
                  </a:lnTo>
                  <a:lnTo>
                    <a:pt x="1868" y="419141"/>
                  </a:lnTo>
                  <a:lnTo>
                    <a:pt x="11110" y="428716"/>
                  </a:lnTo>
                  <a:lnTo>
                    <a:pt x="24014" y="434140"/>
                  </a:lnTo>
                  <a:lnTo>
                    <a:pt x="38737" y="436889"/>
                  </a:lnTo>
                  <a:lnTo>
                    <a:pt x="232328" y="436889"/>
                  </a:lnTo>
                  <a:lnTo>
                    <a:pt x="247052" y="434140"/>
                  </a:lnTo>
                  <a:lnTo>
                    <a:pt x="259956" y="428716"/>
                  </a:lnTo>
                  <a:lnTo>
                    <a:pt x="269198" y="419141"/>
                  </a:lnTo>
                  <a:lnTo>
                    <a:pt x="271066" y="406854"/>
                  </a:lnTo>
                  <a:lnTo>
                    <a:pt x="271066" y="30016"/>
                  </a:lnTo>
                  <a:lnTo>
                    <a:pt x="269198" y="19113"/>
                  </a:lnTo>
                  <a:lnTo>
                    <a:pt x="259956" y="9574"/>
                  </a:lnTo>
                  <a:lnTo>
                    <a:pt x="247052" y="2730"/>
                  </a:lnTo>
                  <a:lnTo>
                    <a:pt x="23232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17458" y="3686183"/>
              <a:ext cx="271145" cy="437515"/>
            </a:xfrm>
            <a:custGeom>
              <a:avLst/>
              <a:gdLst/>
              <a:ahLst/>
              <a:cxnLst/>
              <a:rect l="l" t="t" r="r" b="b"/>
              <a:pathLst>
                <a:path w="271144" h="437514">
                  <a:moveTo>
                    <a:pt x="271066" y="406854"/>
                  </a:moveTo>
                  <a:lnTo>
                    <a:pt x="271066" y="30016"/>
                  </a:lnTo>
                  <a:lnTo>
                    <a:pt x="232328" y="0"/>
                  </a:lnTo>
                  <a:lnTo>
                    <a:pt x="38737" y="0"/>
                  </a:lnTo>
                  <a:lnTo>
                    <a:pt x="24014" y="2730"/>
                  </a:lnTo>
                  <a:lnTo>
                    <a:pt x="11110" y="9574"/>
                  </a:lnTo>
                  <a:lnTo>
                    <a:pt x="1868" y="19113"/>
                  </a:lnTo>
                  <a:lnTo>
                    <a:pt x="0" y="30016"/>
                  </a:lnTo>
                  <a:lnTo>
                    <a:pt x="0" y="406854"/>
                  </a:lnTo>
                  <a:lnTo>
                    <a:pt x="1868" y="419141"/>
                  </a:lnTo>
                  <a:lnTo>
                    <a:pt x="11110" y="428716"/>
                  </a:lnTo>
                  <a:lnTo>
                    <a:pt x="24014" y="434140"/>
                  </a:lnTo>
                  <a:lnTo>
                    <a:pt x="38737" y="436889"/>
                  </a:lnTo>
                  <a:lnTo>
                    <a:pt x="232328" y="436889"/>
                  </a:lnTo>
                  <a:lnTo>
                    <a:pt x="247052" y="434140"/>
                  </a:lnTo>
                  <a:lnTo>
                    <a:pt x="259956" y="428716"/>
                  </a:lnTo>
                  <a:lnTo>
                    <a:pt x="269198" y="419141"/>
                  </a:lnTo>
                  <a:lnTo>
                    <a:pt x="271066" y="406854"/>
                  </a:lnTo>
                  <a:close/>
                </a:path>
              </a:pathLst>
            </a:custGeom>
            <a:ln w="3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71396" y="3974281"/>
              <a:ext cx="363220" cy="215900"/>
            </a:xfrm>
            <a:custGeom>
              <a:avLst/>
              <a:gdLst/>
              <a:ahLst/>
              <a:cxnLst/>
              <a:rect l="l" t="t" r="r" b="b"/>
              <a:pathLst>
                <a:path w="363219" h="215900">
                  <a:moveTo>
                    <a:pt x="206446" y="0"/>
                  </a:moveTo>
                  <a:lnTo>
                    <a:pt x="191722" y="5424"/>
                  </a:lnTo>
                  <a:lnTo>
                    <a:pt x="182529" y="10903"/>
                  </a:lnTo>
                  <a:lnTo>
                    <a:pt x="175106" y="16364"/>
                  </a:lnTo>
                  <a:lnTo>
                    <a:pt x="167782" y="23172"/>
                  </a:lnTo>
                  <a:lnTo>
                    <a:pt x="158515" y="30016"/>
                  </a:lnTo>
                  <a:lnTo>
                    <a:pt x="149322" y="36861"/>
                  </a:lnTo>
                  <a:lnTo>
                    <a:pt x="138286" y="40920"/>
                  </a:lnTo>
                  <a:lnTo>
                    <a:pt x="129044" y="45034"/>
                  </a:lnTo>
                  <a:lnTo>
                    <a:pt x="118007" y="45034"/>
                  </a:lnTo>
                  <a:lnTo>
                    <a:pt x="106946" y="43650"/>
                  </a:lnTo>
                  <a:lnTo>
                    <a:pt x="93993" y="38226"/>
                  </a:lnTo>
                  <a:lnTo>
                    <a:pt x="81113" y="28651"/>
                  </a:lnTo>
                  <a:lnTo>
                    <a:pt x="68209" y="14999"/>
                  </a:lnTo>
                  <a:lnTo>
                    <a:pt x="0" y="14999"/>
                  </a:lnTo>
                  <a:lnTo>
                    <a:pt x="0" y="215668"/>
                  </a:lnTo>
                  <a:lnTo>
                    <a:pt x="363191" y="215668"/>
                  </a:lnTo>
                  <a:lnTo>
                    <a:pt x="363191" y="14999"/>
                  </a:lnTo>
                  <a:lnTo>
                    <a:pt x="317129" y="14999"/>
                  </a:lnTo>
                  <a:lnTo>
                    <a:pt x="304175" y="21843"/>
                  </a:lnTo>
                  <a:lnTo>
                    <a:pt x="293114" y="25902"/>
                  </a:lnTo>
                  <a:lnTo>
                    <a:pt x="282078" y="27268"/>
                  </a:lnTo>
                  <a:lnTo>
                    <a:pt x="272836" y="27268"/>
                  </a:lnTo>
                  <a:lnTo>
                    <a:pt x="237785" y="12268"/>
                  </a:lnTo>
                  <a:lnTo>
                    <a:pt x="228592" y="6789"/>
                  </a:lnTo>
                  <a:lnTo>
                    <a:pt x="221194" y="4095"/>
                  </a:lnTo>
                  <a:lnTo>
                    <a:pt x="213869" y="1365"/>
                  </a:lnTo>
                  <a:lnTo>
                    <a:pt x="206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23619" y="4219803"/>
              <a:ext cx="671195" cy="2540"/>
            </a:xfrm>
            <a:custGeom>
              <a:avLst/>
              <a:gdLst/>
              <a:ahLst/>
              <a:cxnLst/>
              <a:rect l="l" t="t" r="r" b="b"/>
              <a:pathLst>
                <a:path w="671195" h="2539">
                  <a:moveTo>
                    <a:pt x="0" y="2166"/>
                  </a:moveTo>
                  <a:lnTo>
                    <a:pt x="120982" y="2166"/>
                  </a:lnTo>
                </a:path>
                <a:path w="671195" h="2539">
                  <a:moveTo>
                    <a:pt x="267822" y="0"/>
                  </a:moveTo>
                  <a:lnTo>
                    <a:pt x="391606" y="0"/>
                  </a:lnTo>
                </a:path>
                <a:path w="671195" h="2539">
                  <a:moveTo>
                    <a:pt x="538520" y="2166"/>
                  </a:moveTo>
                  <a:lnTo>
                    <a:pt x="670956" y="2166"/>
                  </a:lnTo>
                </a:path>
              </a:pathLst>
            </a:custGeom>
            <a:ln w="6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753190" y="4118509"/>
            <a:ext cx="178244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spc="130" dirty="0">
                <a:latin typeface="Times New Roman"/>
                <a:cs typeface="Times New Roman"/>
              </a:rPr>
              <a:t>f</a:t>
            </a:r>
            <a:r>
              <a:rPr sz="1050" spc="270" dirty="0">
                <a:latin typeface="Times New Roman"/>
                <a:cs typeface="Times New Roman"/>
              </a:rPr>
              <a:t> </a:t>
            </a:r>
            <a:r>
              <a:rPr sz="1050" spc="220" dirty="0">
                <a:latin typeface="Symbol"/>
                <a:cs typeface="Symbol"/>
              </a:rPr>
              <a:t>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2400" spc="337" baseline="-8680" dirty="0">
                <a:latin typeface="Symbol"/>
                <a:cs typeface="Symbol"/>
              </a:rPr>
              <a:t></a:t>
            </a:r>
            <a:r>
              <a:rPr sz="1050" spc="225" dirty="0">
                <a:latin typeface="Times New Roman"/>
                <a:cs typeface="Times New Roman"/>
              </a:rPr>
              <a:t>(0,8)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spc="220" dirty="0">
                <a:latin typeface="Symbol"/>
                <a:cs typeface="Symbol"/>
              </a:rPr>
              <a:t></a:t>
            </a:r>
            <a:r>
              <a:rPr sz="1050" spc="120" dirty="0">
                <a:latin typeface="Times New Roman"/>
                <a:cs typeface="Times New Roman"/>
              </a:rPr>
              <a:t> </a:t>
            </a:r>
            <a:r>
              <a:rPr sz="1050" spc="265" dirty="0">
                <a:latin typeface="Times New Roman"/>
                <a:cs typeface="Times New Roman"/>
              </a:rPr>
              <a:t>B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1050" spc="180" dirty="0">
                <a:latin typeface="Symbol"/>
                <a:cs typeface="Symbol"/>
              </a:rPr>
              <a:t>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265" dirty="0">
                <a:latin typeface="Times New Roman"/>
                <a:cs typeface="Times New Roman"/>
              </a:rPr>
              <a:t>C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180" dirty="0">
                <a:latin typeface="Symbol"/>
                <a:cs typeface="Symbol"/>
              </a:rPr>
              <a:t>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229" dirty="0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391501" y="4157239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3931" y="0"/>
                </a:lnTo>
              </a:path>
            </a:pathLst>
          </a:custGeom>
          <a:ln w="5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58961" y="4134054"/>
            <a:ext cx="174688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75" spc="195" baseline="5291" dirty="0">
                <a:latin typeface="Times New Roman"/>
                <a:cs typeface="Times New Roman"/>
              </a:rPr>
              <a:t>f</a:t>
            </a:r>
            <a:r>
              <a:rPr sz="1575" spc="412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050" spc="285" dirty="0">
                <a:latin typeface="Symbol"/>
                <a:cs typeface="Symbol"/>
              </a:rPr>
              <a:t></a:t>
            </a:r>
            <a:r>
              <a:rPr sz="1050" spc="-70" dirty="0">
                <a:latin typeface="Times New Roman"/>
                <a:cs typeface="Times New Roman"/>
              </a:rPr>
              <a:t> </a:t>
            </a:r>
            <a:r>
              <a:rPr sz="1575" spc="240" baseline="5291" dirty="0">
                <a:latin typeface="Times New Roman"/>
                <a:cs typeface="Times New Roman"/>
              </a:rPr>
              <a:t>(5,13)</a:t>
            </a:r>
            <a:r>
              <a:rPr sz="1575" spc="44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575" spc="397" baseline="5291" dirty="0">
                <a:latin typeface="Times New Roman"/>
                <a:cs typeface="Times New Roman"/>
              </a:rPr>
              <a:t>B</a:t>
            </a:r>
            <a:r>
              <a:rPr sz="1575" spc="-142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22" baseline="5291" dirty="0">
                <a:latin typeface="Times New Roman"/>
                <a:cs typeface="Times New Roman"/>
              </a:rPr>
              <a:t> </a:t>
            </a:r>
            <a:r>
              <a:rPr sz="1575" spc="397" baseline="5291" dirty="0">
                <a:latin typeface="Times New Roman"/>
                <a:cs typeface="Times New Roman"/>
              </a:rPr>
              <a:t>C</a:t>
            </a:r>
            <a:r>
              <a:rPr sz="1575" spc="-22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67" baseline="5291" dirty="0">
                <a:latin typeface="Times New Roman"/>
                <a:cs typeface="Times New Roman"/>
              </a:rPr>
              <a:t> </a:t>
            </a:r>
            <a:r>
              <a:rPr sz="1575" spc="345" baseline="5291" dirty="0">
                <a:latin typeface="Times New Roman"/>
                <a:cs typeface="Times New Roman"/>
              </a:rPr>
              <a:t>D</a:t>
            </a:r>
            <a:endParaRPr sz="1575" baseline="5291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86434" y="4129502"/>
            <a:ext cx="1840864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75" spc="187" baseline="5291" dirty="0">
                <a:latin typeface="Times New Roman"/>
                <a:cs typeface="Times New Roman"/>
              </a:rPr>
              <a:t>f</a:t>
            </a:r>
            <a:r>
              <a:rPr sz="1575" spc="412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20" baseline="5291" dirty="0">
                <a:latin typeface="Times New Roman"/>
                <a:cs typeface="Times New Roman"/>
              </a:rPr>
              <a:t> </a:t>
            </a:r>
            <a:r>
              <a:rPr sz="1050" spc="275" dirty="0">
                <a:latin typeface="Symbol"/>
                <a:cs typeface="Symbol"/>
              </a:rPr>
              <a:t></a:t>
            </a:r>
            <a:r>
              <a:rPr sz="1050" spc="-65" dirty="0">
                <a:latin typeface="Times New Roman"/>
                <a:cs typeface="Times New Roman"/>
              </a:rPr>
              <a:t> </a:t>
            </a:r>
            <a:r>
              <a:rPr sz="1575" spc="240" baseline="5291" dirty="0">
                <a:latin typeface="Times New Roman"/>
                <a:cs typeface="Times New Roman"/>
              </a:rPr>
              <a:t>(13,15)</a:t>
            </a:r>
            <a:r>
              <a:rPr sz="1575" spc="120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575" spc="405" baseline="5291" dirty="0">
                <a:latin typeface="Times New Roman"/>
                <a:cs typeface="Times New Roman"/>
              </a:rPr>
              <a:t>A</a:t>
            </a:r>
            <a:r>
              <a:rPr sz="1575" spc="-52" baseline="5291" dirty="0">
                <a:latin typeface="Times New Roman"/>
                <a:cs typeface="Times New Roman"/>
              </a:rPr>
              <a:t> </a:t>
            </a:r>
            <a:r>
              <a:rPr sz="1575" spc="262" baseline="5291" dirty="0">
                <a:latin typeface="Symbol"/>
                <a:cs typeface="Symbol"/>
              </a:rPr>
              <a:t></a:t>
            </a:r>
            <a:r>
              <a:rPr sz="1575" spc="-60" baseline="5291" dirty="0">
                <a:latin typeface="Times New Roman"/>
                <a:cs typeface="Times New Roman"/>
              </a:rPr>
              <a:t> </a:t>
            </a:r>
            <a:r>
              <a:rPr sz="1575" spc="382" baseline="5291" dirty="0">
                <a:latin typeface="Times New Roman"/>
                <a:cs typeface="Times New Roman"/>
              </a:rPr>
              <a:t>B</a:t>
            </a:r>
            <a:r>
              <a:rPr sz="1575" spc="-142" baseline="5291" dirty="0">
                <a:latin typeface="Times New Roman"/>
                <a:cs typeface="Times New Roman"/>
              </a:rPr>
              <a:t> </a:t>
            </a:r>
            <a:r>
              <a:rPr sz="1575" spc="262" baseline="5291" dirty="0">
                <a:latin typeface="Symbol"/>
                <a:cs typeface="Symbol"/>
              </a:rPr>
              <a:t></a:t>
            </a:r>
            <a:r>
              <a:rPr sz="1575" spc="-60" baseline="5291" dirty="0">
                <a:latin typeface="Times New Roman"/>
                <a:cs typeface="Times New Roman"/>
              </a:rPr>
              <a:t> </a:t>
            </a:r>
            <a:r>
              <a:rPr sz="1575" spc="330" baseline="5291" dirty="0">
                <a:latin typeface="Times New Roman"/>
                <a:cs typeface="Times New Roman"/>
              </a:rPr>
              <a:t>D</a:t>
            </a:r>
            <a:endParaRPr sz="1575" baseline="5291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069785" y="4157239"/>
            <a:ext cx="665480" cy="2540"/>
          </a:xfrm>
          <a:custGeom>
            <a:avLst/>
            <a:gdLst/>
            <a:ahLst/>
            <a:cxnLst/>
            <a:rect l="l" t="t" r="r" b="b"/>
            <a:pathLst>
              <a:path w="665479" h="2539">
                <a:moveTo>
                  <a:pt x="0" y="0"/>
                </a:moveTo>
                <a:lnTo>
                  <a:pt x="129658" y="0"/>
                </a:lnTo>
              </a:path>
              <a:path w="665479" h="2539">
                <a:moveTo>
                  <a:pt x="532915" y="2111"/>
                </a:moveTo>
                <a:lnTo>
                  <a:pt x="665425" y="2111"/>
                </a:lnTo>
              </a:path>
            </a:pathLst>
          </a:custGeom>
          <a:ln w="6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086352" y="4134054"/>
            <a:ext cx="166433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75" spc="195" baseline="5291" dirty="0">
                <a:latin typeface="Times New Roman"/>
                <a:cs typeface="Times New Roman"/>
              </a:rPr>
              <a:t>f</a:t>
            </a:r>
            <a:r>
              <a:rPr sz="1575" spc="405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050" spc="285" dirty="0">
                <a:latin typeface="Symbol"/>
                <a:cs typeface="Symbol"/>
              </a:rPr>
              <a:t></a:t>
            </a:r>
            <a:r>
              <a:rPr sz="1050" spc="-75" dirty="0">
                <a:latin typeface="Times New Roman"/>
                <a:cs typeface="Times New Roman"/>
              </a:rPr>
              <a:t> </a:t>
            </a:r>
            <a:r>
              <a:rPr sz="1575" spc="232" baseline="5291" dirty="0">
                <a:latin typeface="Times New Roman"/>
                <a:cs typeface="Times New Roman"/>
              </a:rPr>
              <a:t>(4,6)</a:t>
            </a:r>
            <a:r>
              <a:rPr sz="1575" spc="52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35" baseline="5291" dirty="0">
                <a:latin typeface="Times New Roman"/>
                <a:cs typeface="Times New Roman"/>
              </a:rPr>
              <a:t> </a:t>
            </a:r>
            <a:r>
              <a:rPr sz="1575" spc="419" baseline="5291" dirty="0">
                <a:latin typeface="Times New Roman"/>
                <a:cs typeface="Times New Roman"/>
              </a:rPr>
              <a:t>A</a:t>
            </a:r>
            <a:r>
              <a:rPr sz="1575" spc="-52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75" baseline="5291" dirty="0">
                <a:latin typeface="Times New Roman"/>
                <a:cs typeface="Times New Roman"/>
              </a:rPr>
              <a:t> </a:t>
            </a:r>
            <a:r>
              <a:rPr sz="1575" spc="397" baseline="5291" dirty="0">
                <a:latin typeface="Times New Roman"/>
                <a:cs typeface="Times New Roman"/>
              </a:rPr>
              <a:t>B</a:t>
            </a:r>
            <a:r>
              <a:rPr sz="1575" spc="-142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22" baseline="5291" dirty="0">
                <a:latin typeface="Times New Roman"/>
                <a:cs typeface="Times New Roman"/>
              </a:rPr>
              <a:t> </a:t>
            </a:r>
            <a:r>
              <a:rPr sz="1575" spc="345" baseline="5291" dirty="0">
                <a:latin typeface="Times New Roman"/>
                <a:cs typeface="Times New Roman"/>
              </a:rPr>
              <a:t>D</a:t>
            </a:r>
            <a:endParaRPr sz="1575" baseline="5291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94999" y="641104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07" y="0"/>
                </a:lnTo>
              </a:path>
            </a:pathLst>
          </a:custGeom>
          <a:ln w="56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634552" y="6387851"/>
            <a:ext cx="166751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75" spc="195" baseline="5291" dirty="0">
                <a:latin typeface="Times New Roman"/>
                <a:cs typeface="Times New Roman"/>
              </a:rPr>
              <a:t>f</a:t>
            </a:r>
            <a:r>
              <a:rPr sz="1575" spc="412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04" baseline="5291" dirty="0">
                <a:latin typeface="Times New Roman"/>
                <a:cs typeface="Times New Roman"/>
              </a:rPr>
              <a:t> </a:t>
            </a:r>
            <a:r>
              <a:rPr sz="1050" spc="285" dirty="0">
                <a:latin typeface="Symbol"/>
                <a:cs typeface="Symbol"/>
              </a:rPr>
              <a:t></a:t>
            </a:r>
            <a:r>
              <a:rPr sz="1050" spc="-70" dirty="0">
                <a:latin typeface="Times New Roman"/>
                <a:cs typeface="Times New Roman"/>
              </a:rPr>
              <a:t> </a:t>
            </a:r>
            <a:r>
              <a:rPr sz="1575" spc="232" baseline="5291" dirty="0">
                <a:latin typeface="Times New Roman"/>
                <a:cs typeface="Times New Roman"/>
              </a:rPr>
              <a:t>(2,3,6,7)</a:t>
            </a:r>
            <a:r>
              <a:rPr sz="1575" spc="15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35" baseline="5291" dirty="0">
                <a:latin typeface="Times New Roman"/>
                <a:cs typeface="Times New Roman"/>
              </a:rPr>
              <a:t> </a:t>
            </a:r>
            <a:r>
              <a:rPr sz="1575" spc="419" baseline="5291" dirty="0">
                <a:latin typeface="Times New Roman"/>
                <a:cs typeface="Times New Roman"/>
              </a:rPr>
              <a:t>A</a:t>
            </a:r>
            <a:r>
              <a:rPr sz="1575" spc="-52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97" baseline="5291" dirty="0">
                <a:latin typeface="Times New Roman"/>
                <a:cs typeface="Times New Roman"/>
              </a:rPr>
              <a:t> </a:t>
            </a:r>
            <a:r>
              <a:rPr sz="1575" spc="307" baseline="5291" dirty="0">
                <a:latin typeface="Times New Roman"/>
                <a:cs typeface="Times New Roman"/>
              </a:rPr>
              <a:t>C</a:t>
            </a:r>
            <a:endParaRPr sz="1575" baseline="5291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91194" y="6410694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09" y="0"/>
                </a:lnTo>
              </a:path>
            </a:pathLst>
          </a:custGeom>
          <a:ln w="5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090473" y="6385378"/>
            <a:ext cx="184848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75" spc="195" baseline="5291" dirty="0">
                <a:latin typeface="Times New Roman"/>
                <a:cs typeface="Times New Roman"/>
              </a:rPr>
              <a:t>f</a:t>
            </a:r>
            <a:r>
              <a:rPr sz="1575" spc="419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050" spc="285" dirty="0">
                <a:latin typeface="Symbol"/>
                <a:cs typeface="Symbol"/>
              </a:rPr>
              <a:t></a:t>
            </a:r>
            <a:r>
              <a:rPr sz="1050" spc="-70" dirty="0">
                <a:latin typeface="Times New Roman"/>
                <a:cs typeface="Times New Roman"/>
              </a:rPr>
              <a:t> </a:t>
            </a:r>
            <a:r>
              <a:rPr sz="1575" spc="232" baseline="5291" dirty="0">
                <a:latin typeface="Times New Roman"/>
                <a:cs typeface="Times New Roman"/>
              </a:rPr>
              <a:t>(4,6,12,14)</a:t>
            </a:r>
            <a:r>
              <a:rPr sz="1575" spc="104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20" baseline="5291" dirty="0">
                <a:latin typeface="Times New Roman"/>
                <a:cs typeface="Times New Roman"/>
              </a:rPr>
              <a:t> </a:t>
            </a:r>
            <a:r>
              <a:rPr sz="1575" spc="397" baseline="5291" dirty="0">
                <a:latin typeface="Times New Roman"/>
                <a:cs typeface="Times New Roman"/>
              </a:rPr>
              <a:t>B</a:t>
            </a:r>
            <a:r>
              <a:rPr sz="1575" spc="-150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15" baseline="5291" dirty="0">
                <a:latin typeface="Times New Roman"/>
                <a:cs typeface="Times New Roman"/>
              </a:rPr>
              <a:t> </a:t>
            </a:r>
            <a:r>
              <a:rPr sz="1575" spc="345" baseline="5291" dirty="0">
                <a:latin typeface="Times New Roman"/>
                <a:cs typeface="Times New Roman"/>
              </a:rPr>
              <a:t>D</a:t>
            </a:r>
            <a:endParaRPr sz="1575" baseline="5291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09428" y="641069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932" y="0"/>
                </a:lnTo>
              </a:path>
            </a:pathLst>
          </a:custGeom>
          <a:ln w="5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66033" y="6385378"/>
            <a:ext cx="18415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75" spc="195" baseline="5291" dirty="0">
                <a:latin typeface="Times New Roman"/>
                <a:cs typeface="Times New Roman"/>
              </a:rPr>
              <a:t>f</a:t>
            </a:r>
            <a:r>
              <a:rPr sz="1575" spc="412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050" spc="285" dirty="0">
                <a:latin typeface="Symbol"/>
                <a:cs typeface="Symbol"/>
              </a:rPr>
              <a:t></a:t>
            </a:r>
            <a:r>
              <a:rPr sz="1050" spc="-70" dirty="0">
                <a:latin typeface="Times New Roman"/>
                <a:cs typeface="Times New Roman"/>
              </a:rPr>
              <a:t> </a:t>
            </a:r>
            <a:r>
              <a:rPr sz="1575" spc="232" baseline="5291" dirty="0">
                <a:latin typeface="Times New Roman"/>
                <a:cs typeface="Times New Roman"/>
              </a:rPr>
              <a:t>(2,3,10,11)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79" baseline="5291" dirty="0">
                <a:latin typeface="Times New Roman"/>
                <a:cs typeface="Times New Roman"/>
              </a:rPr>
              <a:t> </a:t>
            </a:r>
            <a:r>
              <a:rPr sz="1575" spc="397" baseline="5291" dirty="0">
                <a:latin typeface="Times New Roman"/>
                <a:cs typeface="Times New Roman"/>
              </a:rPr>
              <a:t>B</a:t>
            </a:r>
            <a:r>
              <a:rPr sz="1575" spc="-75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104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Times New Roman"/>
                <a:cs typeface="Times New Roman"/>
              </a:rPr>
              <a:t>C</a:t>
            </a:r>
            <a:endParaRPr sz="1575" baseline="5291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435139" y="6410694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4">
                <a:moveTo>
                  <a:pt x="0" y="0"/>
                </a:moveTo>
                <a:lnTo>
                  <a:pt x="121006" y="0"/>
                </a:lnTo>
              </a:path>
              <a:path w="400684">
                <a:moveTo>
                  <a:pt x="267895" y="0"/>
                </a:moveTo>
                <a:lnTo>
                  <a:pt x="400405" y="0"/>
                </a:lnTo>
              </a:path>
            </a:pathLst>
          </a:custGeom>
          <a:ln w="6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083009" y="6385378"/>
            <a:ext cx="1767839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75" spc="195" baseline="5291" dirty="0">
                <a:latin typeface="Times New Roman"/>
                <a:cs typeface="Times New Roman"/>
              </a:rPr>
              <a:t>f</a:t>
            </a:r>
            <a:r>
              <a:rPr sz="1575" spc="405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12" baseline="5291" dirty="0">
                <a:latin typeface="Times New Roman"/>
                <a:cs typeface="Times New Roman"/>
              </a:rPr>
              <a:t> </a:t>
            </a:r>
            <a:r>
              <a:rPr sz="1050" spc="285" dirty="0">
                <a:latin typeface="Symbol"/>
                <a:cs typeface="Symbol"/>
              </a:rPr>
              <a:t></a:t>
            </a:r>
            <a:r>
              <a:rPr sz="1050" spc="-75" dirty="0">
                <a:latin typeface="Times New Roman"/>
                <a:cs typeface="Times New Roman"/>
              </a:rPr>
              <a:t> </a:t>
            </a:r>
            <a:r>
              <a:rPr sz="1575" spc="240" baseline="5291" dirty="0">
                <a:latin typeface="Times New Roman"/>
                <a:cs typeface="Times New Roman"/>
              </a:rPr>
              <a:t>(0,2,8,10)</a:t>
            </a:r>
            <a:r>
              <a:rPr sz="1575" baseline="5291" dirty="0">
                <a:latin typeface="Times New Roman"/>
                <a:cs typeface="Times New Roman"/>
              </a:rPr>
              <a:t> </a:t>
            </a:r>
            <a:r>
              <a:rPr sz="1575" spc="322" baseline="5291" dirty="0">
                <a:latin typeface="Symbol"/>
                <a:cs typeface="Symbol"/>
              </a:rPr>
              <a:t></a:t>
            </a:r>
            <a:r>
              <a:rPr sz="1575" spc="179" baseline="5291" dirty="0">
                <a:latin typeface="Times New Roman"/>
                <a:cs typeface="Times New Roman"/>
              </a:rPr>
              <a:t> </a:t>
            </a:r>
            <a:r>
              <a:rPr sz="1575" spc="397" baseline="5291" dirty="0">
                <a:latin typeface="Times New Roman"/>
                <a:cs typeface="Times New Roman"/>
              </a:rPr>
              <a:t>B</a:t>
            </a:r>
            <a:r>
              <a:rPr sz="1575" spc="-82" baseline="5291" dirty="0">
                <a:latin typeface="Times New Roman"/>
                <a:cs typeface="Times New Roman"/>
              </a:rPr>
              <a:t> </a:t>
            </a:r>
            <a:r>
              <a:rPr sz="1575" spc="270" baseline="5291" dirty="0">
                <a:latin typeface="Symbol"/>
                <a:cs typeface="Symbol"/>
              </a:rPr>
              <a:t></a:t>
            </a:r>
            <a:r>
              <a:rPr sz="1575" spc="-22" baseline="5291" dirty="0">
                <a:latin typeface="Times New Roman"/>
                <a:cs typeface="Times New Roman"/>
              </a:rPr>
              <a:t> </a:t>
            </a:r>
            <a:r>
              <a:rPr sz="1575" spc="345" baseline="5291" dirty="0">
                <a:latin typeface="Times New Roman"/>
                <a:cs typeface="Times New Roman"/>
              </a:rPr>
              <a:t>D</a:t>
            </a:r>
            <a:endParaRPr sz="1575" baseline="5291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497143" y="2555742"/>
            <a:ext cx="368935" cy="273050"/>
          </a:xfrm>
          <a:custGeom>
            <a:avLst/>
            <a:gdLst/>
            <a:ahLst/>
            <a:cxnLst/>
            <a:rect l="l" t="t" r="r" b="b"/>
            <a:pathLst>
              <a:path w="368935" h="273050">
                <a:moveTo>
                  <a:pt x="0" y="0"/>
                </a:moveTo>
                <a:lnTo>
                  <a:pt x="368697" y="273044"/>
                </a:lnTo>
              </a:path>
            </a:pathLst>
          </a:custGeom>
          <a:ln w="9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652225" y="2447301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34254" y="2598877"/>
            <a:ext cx="131445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4740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60929" y="2641387"/>
            <a:ext cx="436880" cy="12242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3835">
              <a:lnSpc>
                <a:spcPct val="100000"/>
              </a:lnSpc>
              <a:spcBef>
                <a:spcPts val="23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860319" y="2824697"/>
          <a:ext cx="1562735" cy="109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/>
                <a:gridCol w="368935"/>
                <a:gridCol w="368935"/>
                <a:gridCol w="368934"/>
              </a:tblGrid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5" name="object 65"/>
          <p:cNvSpPr/>
          <p:nvPr/>
        </p:nvSpPr>
        <p:spPr>
          <a:xfrm>
            <a:off x="3986000" y="2555742"/>
            <a:ext cx="1844039" cy="1365885"/>
          </a:xfrm>
          <a:custGeom>
            <a:avLst/>
            <a:gdLst/>
            <a:ahLst/>
            <a:cxnLst/>
            <a:rect l="l" t="t" r="r" b="b"/>
            <a:pathLst>
              <a:path w="1844039" h="1365885">
                <a:moveTo>
                  <a:pt x="368697" y="546125"/>
                </a:moveTo>
                <a:lnTo>
                  <a:pt x="1843562" y="546125"/>
                </a:lnTo>
              </a:path>
              <a:path w="1844039" h="1365885">
                <a:moveTo>
                  <a:pt x="368697" y="819170"/>
                </a:moveTo>
                <a:lnTo>
                  <a:pt x="1843562" y="819170"/>
                </a:lnTo>
              </a:path>
              <a:path w="1844039" h="1365885">
                <a:moveTo>
                  <a:pt x="368697" y="1092196"/>
                </a:moveTo>
                <a:lnTo>
                  <a:pt x="1843562" y="1092196"/>
                </a:lnTo>
              </a:path>
              <a:path w="1844039" h="1365885">
                <a:moveTo>
                  <a:pt x="1843562" y="273044"/>
                </a:moveTo>
                <a:lnTo>
                  <a:pt x="368697" y="273044"/>
                </a:lnTo>
              </a:path>
              <a:path w="1844039" h="1365885">
                <a:moveTo>
                  <a:pt x="368697" y="1365277"/>
                </a:moveTo>
                <a:lnTo>
                  <a:pt x="1843562" y="1365277"/>
                </a:lnTo>
              </a:path>
              <a:path w="1844039" h="1365885">
                <a:moveTo>
                  <a:pt x="368697" y="273044"/>
                </a:moveTo>
                <a:lnTo>
                  <a:pt x="368697" y="1365277"/>
                </a:lnTo>
              </a:path>
              <a:path w="1844039" h="1365885">
                <a:moveTo>
                  <a:pt x="737395" y="273044"/>
                </a:moveTo>
                <a:lnTo>
                  <a:pt x="737395" y="1365277"/>
                </a:lnTo>
              </a:path>
              <a:path w="1844039" h="1365885">
                <a:moveTo>
                  <a:pt x="1106117" y="273044"/>
                </a:moveTo>
                <a:lnTo>
                  <a:pt x="1106118" y="1365277"/>
                </a:lnTo>
              </a:path>
              <a:path w="1844039" h="1365885">
                <a:moveTo>
                  <a:pt x="1843562" y="273044"/>
                </a:moveTo>
                <a:lnTo>
                  <a:pt x="1843562" y="1365277"/>
                </a:lnTo>
              </a:path>
              <a:path w="1844039" h="1365885">
                <a:moveTo>
                  <a:pt x="1474864" y="273044"/>
                </a:moveTo>
                <a:lnTo>
                  <a:pt x="1474864" y="1365277"/>
                </a:lnTo>
              </a:path>
              <a:path w="1844039" h="1365885">
                <a:moveTo>
                  <a:pt x="0" y="0"/>
                </a:moveTo>
                <a:lnTo>
                  <a:pt x="368697" y="273044"/>
                </a:lnTo>
              </a:path>
            </a:pathLst>
          </a:custGeom>
          <a:ln w="9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141033" y="2447301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23112" y="2598877"/>
            <a:ext cx="131635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6645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54698" y="3101867"/>
            <a:ext cx="1475105" cy="819150"/>
          </a:xfrm>
          <a:custGeom>
            <a:avLst/>
            <a:gdLst/>
            <a:ahLst/>
            <a:cxnLst/>
            <a:rect l="l" t="t" r="r" b="b"/>
            <a:pathLst>
              <a:path w="1475104" h="819150">
                <a:moveTo>
                  <a:pt x="0" y="273044"/>
                </a:moveTo>
                <a:lnTo>
                  <a:pt x="1474864" y="273044"/>
                </a:lnTo>
              </a:path>
              <a:path w="1475104" h="819150">
                <a:moveTo>
                  <a:pt x="1474864" y="0"/>
                </a:moveTo>
                <a:lnTo>
                  <a:pt x="0" y="0"/>
                </a:lnTo>
              </a:path>
              <a:path w="1475104" h="819150">
                <a:moveTo>
                  <a:pt x="0" y="546070"/>
                </a:moveTo>
                <a:lnTo>
                  <a:pt x="1474864" y="546070"/>
                </a:lnTo>
              </a:path>
              <a:path w="1475104" h="819150">
                <a:moveTo>
                  <a:pt x="1474864" y="273044"/>
                </a:moveTo>
                <a:lnTo>
                  <a:pt x="0" y="273044"/>
                </a:lnTo>
              </a:path>
              <a:path w="1475104" h="819150">
                <a:moveTo>
                  <a:pt x="0" y="819151"/>
                </a:moveTo>
                <a:lnTo>
                  <a:pt x="1474864" y="819151"/>
                </a:lnTo>
              </a:path>
              <a:path w="1475104" h="819150">
                <a:moveTo>
                  <a:pt x="1474864" y="546070"/>
                </a:moveTo>
                <a:lnTo>
                  <a:pt x="0" y="546070"/>
                </a:lnTo>
              </a:path>
            </a:pathLst>
          </a:custGeom>
          <a:ln w="9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849737" y="2641387"/>
            <a:ext cx="1859280" cy="12242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235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10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474809" y="2555742"/>
            <a:ext cx="1844039" cy="1365885"/>
          </a:xfrm>
          <a:custGeom>
            <a:avLst/>
            <a:gdLst/>
            <a:ahLst/>
            <a:cxnLst/>
            <a:rect l="l" t="t" r="r" b="b"/>
            <a:pathLst>
              <a:path w="1844040" h="1365885">
                <a:moveTo>
                  <a:pt x="368697" y="546125"/>
                </a:moveTo>
                <a:lnTo>
                  <a:pt x="1843636" y="546125"/>
                </a:lnTo>
              </a:path>
              <a:path w="1844040" h="1365885">
                <a:moveTo>
                  <a:pt x="368697" y="819170"/>
                </a:moveTo>
                <a:lnTo>
                  <a:pt x="1843636" y="819170"/>
                </a:lnTo>
              </a:path>
              <a:path w="1844040" h="1365885">
                <a:moveTo>
                  <a:pt x="368697" y="1092196"/>
                </a:moveTo>
                <a:lnTo>
                  <a:pt x="1843636" y="1092196"/>
                </a:lnTo>
              </a:path>
              <a:path w="1844040" h="1365885">
                <a:moveTo>
                  <a:pt x="1843636" y="273044"/>
                </a:moveTo>
                <a:lnTo>
                  <a:pt x="368697" y="273044"/>
                </a:lnTo>
              </a:path>
              <a:path w="1844040" h="1365885">
                <a:moveTo>
                  <a:pt x="368697" y="1365277"/>
                </a:moveTo>
                <a:lnTo>
                  <a:pt x="1843636" y="1365277"/>
                </a:lnTo>
              </a:path>
              <a:path w="1844040" h="1365885">
                <a:moveTo>
                  <a:pt x="368697" y="273044"/>
                </a:moveTo>
                <a:lnTo>
                  <a:pt x="368697" y="1365277"/>
                </a:lnTo>
              </a:path>
              <a:path w="1844040" h="1365885">
                <a:moveTo>
                  <a:pt x="737469" y="273044"/>
                </a:moveTo>
                <a:lnTo>
                  <a:pt x="737469" y="1365277"/>
                </a:lnTo>
              </a:path>
              <a:path w="1844040" h="1365885">
                <a:moveTo>
                  <a:pt x="1106167" y="273044"/>
                </a:moveTo>
                <a:lnTo>
                  <a:pt x="1106167" y="1365277"/>
                </a:lnTo>
              </a:path>
              <a:path w="1844040" h="1365885">
                <a:moveTo>
                  <a:pt x="1843636" y="273044"/>
                </a:moveTo>
                <a:lnTo>
                  <a:pt x="1843636" y="1365277"/>
                </a:lnTo>
              </a:path>
              <a:path w="1844040" h="1365885">
                <a:moveTo>
                  <a:pt x="1474864" y="273044"/>
                </a:moveTo>
                <a:lnTo>
                  <a:pt x="1474864" y="1365277"/>
                </a:lnTo>
              </a:path>
              <a:path w="1844040" h="1365885">
                <a:moveTo>
                  <a:pt x="0" y="0"/>
                </a:moveTo>
                <a:lnTo>
                  <a:pt x="368697" y="273044"/>
                </a:lnTo>
              </a:path>
            </a:pathLst>
          </a:custGeom>
          <a:ln w="9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629891" y="2447301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911920" y="2598877"/>
            <a:ext cx="131635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6645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843507" y="3101867"/>
            <a:ext cx="1475105" cy="819150"/>
          </a:xfrm>
          <a:custGeom>
            <a:avLst/>
            <a:gdLst/>
            <a:ahLst/>
            <a:cxnLst/>
            <a:rect l="l" t="t" r="r" b="b"/>
            <a:pathLst>
              <a:path w="1475104" h="819150">
                <a:moveTo>
                  <a:pt x="0" y="273044"/>
                </a:moveTo>
                <a:lnTo>
                  <a:pt x="1474938" y="273044"/>
                </a:lnTo>
              </a:path>
              <a:path w="1475104" h="819150">
                <a:moveTo>
                  <a:pt x="1474938" y="0"/>
                </a:moveTo>
                <a:lnTo>
                  <a:pt x="0" y="0"/>
                </a:lnTo>
              </a:path>
              <a:path w="1475104" h="819150">
                <a:moveTo>
                  <a:pt x="0" y="546070"/>
                </a:moveTo>
                <a:lnTo>
                  <a:pt x="1474938" y="546070"/>
                </a:lnTo>
              </a:path>
              <a:path w="1475104" h="819150">
                <a:moveTo>
                  <a:pt x="1474938" y="273044"/>
                </a:moveTo>
                <a:lnTo>
                  <a:pt x="0" y="273044"/>
                </a:lnTo>
              </a:path>
              <a:path w="1475104" h="819150">
                <a:moveTo>
                  <a:pt x="0" y="819151"/>
                </a:moveTo>
                <a:lnTo>
                  <a:pt x="1474938" y="819151"/>
                </a:lnTo>
              </a:path>
              <a:path w="1475104" h="819150">
                <a:moveTo>
                  <a:pt x="1474938" y="546070"/>
                </a:moveTo>
                <a:lnTo>
                  <a:pt x="0" y="546070"/>
                </a:lnTo>
              </a:path>
            </a:pathLst>
          </a:custGeom>
          <a:ln w="9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338620" y="2641387"/>
            <a:ext cx="1859280" cy="12242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235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10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965534" y="2555742"/>
            <a:ext cx="368935" cy="273050"/>
          </a:xfrm>
          <a:custGeom>
            <a:avLst/>
            <a:gdLst/>
            <a:ahLst/>
            <a:cxnLst/>
            <a:rect l="l" t="t" r="r" b="b"/>
            <a:pathLst>
              <a:path w="368934" h="273050">
                <a:moveTo>
                  <a:pt x="0" y="0"/>
                </a:moveTo>
                <a:lnTo>
                  <a:pt x="368697" y="273044"/>
                </a:lnTo>
              </a:path>
            </a:pathLst>
          </a:custGeom>
          <a:ln w="9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120568" y="2447301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400802" y="2598877"/>
            <a:ext cx="131635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6645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827428" y="2641387"/>
            <a:ext cx="436880" cy="12242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23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9328711" y="2824697"/>
          <a:ext cx="1562735" cy="109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/>
                <a:gridCol w="368935"/>
                <a:gridCol w="368935"/>
                <a:gridCol w="368934"/>
              </a:tblGrid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0" name="object 80"/>
          <p:cNvSpPr/>
          <p:nvPr/>
        </p:nvSpPr>
        <p:spPr>
          <a:xfrm>
            <a:off x="1452899" y="4805702"/>
            <a:ext cx="1845945" cy="1367155"/>
          </a:xfrm>
          <a:custGeom>
            <a:avLst/>
            <a:gdLst/>
            <a:ahLst/>
            <a:cxnLst/>
            <a:rect l="l" t="t" r="r" b="b"/>
            <a:pathLst>
              <a:path w="1845945" h="1367154">
                <a:moveTo>
                  <a:pt x="368697" y="546125"/>
                </a:moveTo>
                <a:lnTo>
                  <a:pt x="1845430" y="546125"/>
                </a:lnTo>
              </a:path>
              <a:path w="1845945" h="1367154">
                <a:moveTo>
                  <a:pt x="368697" y="820535"/>
                </a:moveTo>
                <a:lnTo>
                  <a:pt x="1845430" y="820535"/>
                </a:lnTo>
              </a:path>
              <a:path w="1845945" h="1367154">
                <a:moveTo>
                  <a:pt x="368697" y="1093616"/>
                </a:moveTo>
                <a:lnTo>
                  <a:pt x="1845430" y="1093616"/>
                </a:lnTo>
              </a:path>
              <a:path w="1845945" h="1367154">
                <a:moveTo>
                  <a:pt x="1845430" y="273080"/>
                </a:moveTo>
                <a:lnTo>
                  <a:pt x="368697" y="273080"/>
                </a:lnTo>
              </a:path>
              <a:path w="1845945" h="1367154">
                <a:moveTo>
                  <a:pt x="368697" y="1366660"/>
                </a:moveTo>
                <a:lnTo>
                  <a:pt x="1845430" y="1366660"/>
                </a:lnTo>
              </a:path>
              <a:path w="1845945" h="1367154">
                <a:moveTo>
                  <a:pt x="368697" y="273080"/>
                </a:moveTo>
                <a:lnTo>
                  <a:pt x="368697" y="1366660"/>
                </a:lnTo>
              </a:path>
              <a:path w="1845945" h="1367154">
                <a:moveTo>
                  <a:pt x="737395" y="273080"/>
                </a:moveTo>
                <a:lnTo>
                  <a:pt x="737395" y="1366660"/>
                </a:lnTo>
              </a:path>
              <a:path w="1845945" h="1367154">
                <a:moveTo>
                  <a:pt x="1108010" y="273080"/>
                </a:moveTo>
                <a:lnTo>
                  <a:pt x="1108010" y="1366660"/>
                </a:lnTo>
              </a:path>
              <a:path w="1845945" h="1367154">
                <a:moveTo>
                  <a:pt x="1845430" y="273080"/>
                </a:moveTo>
                <a:lnTo>
                  <a:pt x="1845430" y="1366660"/>
                </a:lnTo>
              </a:path>
              <a:path w="1845945" h="1367154">
                <a:moveTo>
                  <a:pt x="1476708" y="273080"/>
                </a:moveTo>
                <a:lnTo>
                  <a:pt x="1476708" y="1366660"/>
                </a:lnTo>
              </a:path>
              <a:path w="1845945" h="1367154">
                <a:moveTo>
                  <a:pt x="0" y="0"/>
                </a:moveTo>
                <a:lnTo>
                  <a:pt x="368697" y="273080"/>
                </a:lnTo>
              </a:path>
            </a:pathLst>
          </a:custGeom>
          <a:ln w="9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607981" y="4697298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90035" y="4850203"/>
            <a:ext cx="131635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6010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821597" y="5351827"/>
            <a:ext cx="1477010" cy="821055"/>
          </a:xfrm>
          <a:custGeom>
            <a:avLst/>
            <a:gdLst/>
            <a:ahLst/>
            <a:cxnLst/>
            <a:rect l="l" t="t" r="r" b="b"/>
            <a:pathLst>
              <a:path w="1477010" h="821054">
                <a:moveTo>
                  <a:pt x="0" y="274409"/>
                </a:moveTo>
                <a:lnTo>
                  <a:pt x="1476733" y="274409"/>
                </a:lnTo>
              </a:path>
              <a:path w="1477010" h="821054">
                <a:moveTo>
                  <a:pt x="1476733" y="0"/>
                </a:moveTo>
                <a:lnTo>
                  <a:pt x="0" y="0"/>
                </a:lnTo>
              </a:path>
              <a:path w="1477010" h="821054">
                <a:moveTo>
                  <a:pt x="0" y="547490"/>
                </a:moveTo>
                <a:lnTo>
                  <a:pt x="1476733" y="547490"/>
                </a:lnTo>
              </a:path>
              <a:path w="1477010" h="821054">
                <a:moveTo>
                  <a:pt x="1476733" y="274409"/>
                </a:moveTo>
                <a:lnTo>
                  <a:pt x="0" y="274409"/>
                </a:lnTo>
              </a:path>
              <a:path w="1477010" h="821054">
                <a:moveTo>
                  <a:pt x="0" y="820535"/>
                </a:moveTo>
                <a:lnTo>
                  <a:pt x="1476733" y="820535"/>
                </a:lnTo>
              </a:path>
              <a:path w="1477010" h="821054">
                <a:moveTo>
                  <a:pt x="1476733" y="547490"/>
                </a:moveTo>
                <a:lnTo>
                  <a:pt x="0" y="547490"/>
                </a:lnTo>
              </a:path>
            </a:pathLst>
          </a:custGeom>
          <a:ln w="9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316710" y="4894041"/>
            <a:ext cx="1859280" cy="12230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225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90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  <a:tabLst>
                <a:tab pos="637540" algn="l"/>
                <a:tab pos="1005840" algn="l"/>
                <a:tab pos="1374775" algn="l"/>
                <a:tab pos="1743710" algn="l"/>
              </a:tabLst>
            </a:pPr>
            <a:r>
              <a:rPr sz="1050" spc="190" dirty="0">
                <a:latin typeface="Arial MT"/>
                <a:cs typeface="Arial MT"/>
              </a:rPr>
              <a:t>10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6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943576" y="4805702"/>
            <a:ext cx="368935" cy="273685"/>
          </a:xfrm>
          <a:custGeom>
            <a:avLst/>
            <a:gdLst/>
            <a:ahLst/>
            <a:cxnLst/>
            <a:rect l="l" t="t" r="r" b="b"/>
            <a:pathLst>
              <a:path w="368935" h="273685">
                <a:moveTo>
                  <a:pt x="0" y="0"/>
                </a:moveTo>
                <a:lnTo>
                  <a:pt x="368746" y="273080"/>
                </a:lnTo>
              </a:path>
            </a:pathLst>
          </a:custGeom>
          <a:ln w="9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098657" y="4697298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380736" y="4850203"/>
            <a:ext cx="131445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4740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05518" y="4894041"/>
            <a:ext cx="436880" cy="12230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22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900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89" name="object 89"/>
          <p:cNvGraphicFramePr>
            <a:graphicFrameLocks noGrp="1"/>
          </p:cNvGraphicFramePr>
          <p:nvPr/>
        </p:nvGraphicFramePr>
        <p:xfrm>
          <a:off x="4306801" y="5074694"/>
          <a:ext cx="1562735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/>
                <a:gridCol w="368935"/>
                <a:gridCol w="368935"/>
                <a:gridCol w="368934"/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0" name="object 90"/>
          <p:cNvSpPr/>
          <p:nvPr/>
        </p:nvSpPr>
        <p:spPr>
          <a:xfrm>
            <a:off x="6432433" y="4805702"/>
            <a:ext cx="368935" cy="273685"/>
          </a:xfrm>
          <a:custGeom>
            <a:avLst/>
            <a:gdLst/>
            <a:ahLst/>
            <a:cxnLst/>
            <a:rect l="l" t="t" r="r" b="b"/>
            <a:pathLst>
              <a:path w="368934" h="273685">
                <a:moveTo>
                  <a:pt x="0" y="0"/>
                </a:moveTo>
                <a:lnTo>
                  <a:pt x="368697" y="273080"/>
                </a:lnTo>
              </a:path>
            </a:pathLst>
          </a:custGeom>
          <a:ln w="9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587466" y="4697298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869545" y="4850203"/>
            <a:ext cx="131445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4740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296170" y="4894041"/>
            <a:ext cx="436880" cy="12230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4470">
              <a:lnSpc>
                <a:spcPct val="100000"/>
              </a:lnSpc>
              <a:spcBef>
                <a:spcPts val="22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900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94" name="object 94"/>
          <p:cNvGraphicFramePr>
            <a:graphicFrameLocks noGrp="1"/>
          </p:cNvGraphicFramePr>
          <p:nvPr/>
        </p:nvGraphicFramePr>
        <p:xfrm>
          <a:off x="6795610" y="5074694"/>
          <a:ext cx="1562735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/>
                <a:gridCol w="368935"/>
                <a:gridCol w="368935"/>
                <a:gridCol w="368934"/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5" name="object 95"/>
          <p:cNvSpPr/>
          <p:nvPr/>
        </p:nvSpPr>
        <p:spPr>
          <a:xfrm>
            <a:off x="8921242" y="4805702"/>
            <a:ext cx="368935" cy="273685"/>
          </a:xfrm>
          <a:custGeom>
            <a:avLst/>
            <a:gdLst/>
            <a:ahLst/>
            <a:cxnLst/>
            <a:rect l="l" t="t" r="r" b="b"/>
            <a:pathLst>
              <a:path w="368934" h="273685">
                <a:moveTo>
                  <a:pt x="0" y="0"/>
                </a:moveTo>
                <a:lnTo>
                  <a:pt x="368771" y="273080"/>
                </a:lnTo>
              </a:path>
            </a:pathLst>
          </a:custGeom>
          <a:ln w="9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9076324" y="4697298"/>
            <a:ext cx="2914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0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358427" y="4850203"/>
            <a:ext cx="131635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1000" algn="l"/>
                <a:tab pos="749935" algn="l"/>
                <a:tab pos="1096645" algn="l"/>
              </a:tabLst>
            </a:pPr>
            <a:r>
              <a:rPr sz="1050" spc="190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0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80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785052" y="4894041"/>
            <a:ext cx="436880" cy="12230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50" spc="240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22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900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170">
              <a:lnSpc>
                <a:spcPct val="100000"/>
              </a:lnSpc>
              <a:spcBef>
                <a:spcPts val="890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99" name="object 99"/>
          <p:cNvGraphicFramePr>
            <a:graphicFrameLocks noGrp="1"/>
          </p:cNvGraphicFramePr>
          <p:nvPr/>
        </p:nvGraphicFramePr>
        <p:xfrm>
          <a:off x="9284492" y="5074694"/>
          <a:ext cx="1562735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/>
                <a:gridCol w="368935"/>
                <a:gridCol w="368935"/>
                <a:gridCol w="368934"/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50" b="1" spc="165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0" name="object 100"/>
          <p:cNvSpPr/>
          <p:nvPr/>
        </p:nvSpPr>
        <p:spPr>
          <a:xfrm>
            <a:off x="1404968" y="2385089"/>
            <a:ext cx="9681210" cy="4302125"/>
          </a:xfrm>
          <a:custGeom>
            <a:avLst/>
            <a:gdLst/>
            <a:ahLst/>
            <a:cxnLst/>
            <a:rect l="l" t="t" r="r" b="b"/>
            <a:pathLst>
              <a:path w="9681210" h="4302125">
                <a:moveTo>
                  <a:pt x="7330105" y="0"/>
                </a:moveTo>
                <a:lnTo>
                  <a:pt x="7330105" y="4301993"/>
                </a:lnTo>
              </a:path>
              <a:path w="9681210" h="4302125">
                <a:moveTo>
                  <a:pt x="4839379" y="0"/>
                </a:moveTo>
                <a:lnTo>
                  <a:pt x="4839379" y="4301993"/>
                </a:lnTo>
              </a:path>
              <a:path w="9681210" h="4302125">
                <a:moveTo>
                  <a:pt x="2350571" y="0"/>
                </a:moveTo>
                <a:lnTo>
                  <a:pt x="2350571" y="4301993"/>
                </a:lnTo>
              </a:path>
              <a:path w="9681210" h="4302125">
                <a:moveTo>
                  <a:pt x="0" y="2151682"/>
                </a:moveTo>
                <a:lnTo>
                  <a:pt x="9680676" y="2151682"/>
                </a:lnTo>
              </a:path>
            </a:pathLst>
          </a:custGeom>
          <a:ln w="9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153</a:t>
            </a:fld>
            <a:endParaRPr lang="en-IN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44092" y="3638315"/>
            <a:ext cx="307340" cy="231775"/>
            <a:chOff x="10044092" y="3638315"/>
            <a:chExt cx="307340" cy="231775"/>
          </a:xfrm>
        </p:grpSpPr>
        <p:sp>
          <p:nvSpPr>
            <p:cNvPr id="3" name="object 3"/>
            <p:cNvSpPr/>
            <p:nvPr/>
          </p:nvSpPr>
          <p:spPr>
            <a:xfrm>
              <a:off x="10045711" y="3639934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726" y="0"/>
                  </a:moveTo>
                  <a:lnTo>
                    <a:pt x="38825" y="0"/>
                  </a:lnTo>
                  <a:lnTo>
                    <a:pt x="24025" y="2734"/>
                  </a:lnTo>
                  <a:lnTo>
                    <a:pt x="11100" y="9588"/>
                  </a:lnTo>
                  <a:lnTo>
                    <a:pt x="1800" y="19140"/>
                  </a:lnTo>
                  <a:lnTo>
                    <a:pt x="0" y="30113"/>
                  </a:lnTo>
                  <a:lnTo>
                    <a:pt x="0" y="198347"/>
                  </a:lnTo>
                  <a:lnTo>
                    <a:pt x="1800" y="209266"/>
                  </a:lnTo>
                  <a:lnTo>
                    <a:pt x="11100" y="218854"/>
                  </a:lnTo>
                  <a:lnTo>
                    <a:pt x="24025" y="225708"/>
                  </a:lnTo>
                  <a:lnTo>
                    <a:pt x="38825" y="228406"/>
                  </a:lnTo>
                  <a:lnTo>
                    <a:pt x="262726" y="228406"/>
                  </a:lnTo>
                  <a:lnTo>
                    <a:pt x="277527" y="225708"/>
                  </a:lnTo>
                  <a:lnTo>
                    <a:pt x="290526" y="218854"/>
                  </a:lnTo>
                  <a:lnTo>
                    <a:pt x="299751" y="209266"/>
                  </a:lnTo>
                  <a:lnTo>
                    <a:pt x="303476" y="198347"/>
                  </a:lnTo>
                  <a:lnTo>
                    <a:pt x="303476" y="30113"/>
                  </a:lnTo>
                  <a:lnTo>
                    <a:pt x="299751" y="19140"/>
                  </a:lnTo>
                  <a:lnTo>
                    <a:pt x="290526" y="9588"/>
                  </a:lnTo>
                  <a:lnTo>
                    <a:pt x="277526" y="2734"/>
                  </a:lnTo>
                  <a:lnTo>
                    <a:pt x="26272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5711" y="3639934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113"/>
                  </a:moveTo>
                  <a:lnTo>
                    <a:pt x="0" y="198347"/>
                  </a:lnTo>
                  <a:lnTo>
                    <a:pt x="38825" y="228406"/>
                  </a:lnTo>
                  <a:lnTo>
                    <a:pt x="262726" y="228406"/>
                  </a:lnTo>
                  <a:lnTo>
                    <a:pt x="277527" y="225708"/>
                  </a:lnTo>
                  <a:lnTo>
                    <a:pt x="290526" y="218854"/>
                  </a:lnTo>
                  <a:lnTo>
                    <a:pt x="299751" y="209266"/>
                  </a:lnTo>
                  <a:lnTo>
                    <a:pt x="303476" y="198347"/>
                  </a:lnTo>
                  <a:lnTo>
                    <a:pt x="303476" y="30113"/>
                  </a:lnTo>
                  <a:lnTo>
                    <a:pt x="299751" y="19140"/>
                  </a:lnTo>
                  <a:lnTo>
                    <a:pt x="290526" y="9588"/>
                  </a:lnTo>
                  <a:lnTo>
                    <a:pt x="277526" y="2734"/>
                  </a:lnTo>
                  <a:lnTo>
                    <a:pt x="262726" y="0"/>
                  </a:lnTo>
                  <a:lnTo>
                    <a:pt x="38825" y="0"/>
                  </a:lnTo>
                  <a:lnTo>
                    <a:pt x="24025" y="2734"/>
                  </a:lnTo>
                  <a:lnTo>
                    <a:pt x="11100" y="9588"/>
                  </a:lnTo>
                  <a:lnTo>
                    <a:pt x="1800" y="19140"/>
                  </a:lnTo>
                  <a:lnTo>
                    <a:pt x="0" y="301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416019" y="3367490"/>
            <a:ext cx="306705" cy="231775"/>
            <a:chOff x="10416019" y="3367490"/>
            <a:chExt cx="306705" cy="231775"/>
          </a:xfrm>
        </p:grpSpPr>
        <p:sp>
          <p:nvSpPr>
            <p:cNvPr id="6" name="object 6"/>
            <p:cNvSpPr/>
            <p:nvPr/>
          </p:nvSpPr>
          <p:spPr>
            <a:xfrm>
              <a:off x="10417638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4576" y="0"/>
                  </a:moveTo>
                  <a:lnTo>
                    <a:pt x="40675" y="0"/>
                  </a:lnTo>
                  <a:lnTo>
                    <a:pt x="25875" y="2752"/>
                  </a:lnTo>
                  <a:lnTo>
                    <a:pt x="12950" y="9551"/>
                  </a:lnTo>
                  <a:lnTo>
                    <a:pt x="3724" y="19158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3724" y="209284"/>
                  </a:lnTo>
                  <a:lnTo>
                    <a:pt x="12950" y="218872"/>
                  </a:lnTo>
                  <a:lnTo>
                    <a:pt x="25875" y="225672"/>
                  </a:lnTo>
                  <a:lnTo>
                    <a:pt x="40675" y="228424"/>
                  </a:lnTo>
                  <a:lnTo>
                    <a:pt x="264576" y="228424"/>
                  </a:lnTo>
                  <a:lnTo>
                    <a:pt x="279451" y="225672"/>
                  </a:lnTo>
                  <a:lnTo>
                    <a:pt x="292376" y="218872"/>
                  </a:lnTo>
                  <a:lnTo>
                    <a:pt x="30160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58"/>
                  </a:lnTo>
                  <a:lnTo>
                    <a:pt x="292376" y="9551"/>
                  </a:lnTo>
                  <a:lnTo>
                    <a:pt x="279451" y="2752"/>
                  </a:lnTo>
                  <a:lnTo>
                    <a:pt x="26457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17638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40675" y="228424"/>
                  </a:lnTo>
                  <a:lnTo>
                    <a:pt x="264576" y="228424"/>
                  </a:lnTo>
                  <a:lnTo>
                    <a:pt x="279451" y="225672"/>
                  </a:lnTo>
                  <a:lnTo>
                    <a:pt x="292376" y="218872"/>
                  </a:lnTo>
                  <a:lnTo>
                    <a:pt x="30160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58"/>
                  </a:lnTo>
                  <a:lnTo>
                    <a:pt x="292376" y="9551"/>
                  </a:lnTo>
                  <a:lnTo>
                    <a:pt x="279451" y="2752"/>
                  </a:lnTo>
                  <a:lnTo>
                    <a:pt x="264576" y="0"/>
                  </a:lnTo>
                  <a:lnTo>
                    <a:pt x="40675" y="0"/>
                  </a:lnTo>
                  <a:lnTo>
                    <a:pt x="25875" y="2752"/>
                  </a:lnTo>
                  <a:lnTo>
                    <a:pt x="12950" y="9551"/>
                  </a:lnTo>
                  <a:lnTo>
                    <a:pt x="3724" y="19158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679540" y="3367490"/>
            <a:ext cx="306705" cy="231775"/>
            <a:chOff x="9679540" y="3367490"/>
            <a:chExt cx="306705" cy="231775"/>
          </a:xfrm>
        </p:grpSpPr>
        <p:sp>
          <p:nvSpPr>
            <p:cNvPr id="9" name="object 9"/>
            <p:cNvSpPr/>
            <p:nvPr/>
          </p:nvSpPr>
          <p:spPr>
            <a:xfrm>
              <a:off x="9681160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800" y="0"/>
                  </a:moveTo>
                  <a:lnTo>
                    <a:pt x="40675" y="0"/>
                  </a:lnTo>
                  <a:lnTo>
                    <a:pt x="24025" y="2752"/>
                  </a:lnTo>
                  <a:lnTo>
                    <a:pt x="11100" y="9551"/>
                  </a:lnTo>
                  <a:lnTo>
                    <a:pt x="1874" y="19158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1874" y="209284"/>
                  </a:lnTo>
                  <a:lnTo>
                    <a:pt x="11100" y="218872"/>
                  </a:lnTo>
                  <a:lnTo>
                    <a:pt x="24025" y="225672"/>
                  </a:lnTo>
                  <a:lnTo>
                    <a:pt x="40675" y="228424"/>
                  </a:lnTo>
                  <a:lnTo>
                    <a:pt x="262800" y="228424"/>
                  </a:lnTo>
                  <a:lnTo>
                    <a:pt x="277576" y="225672"/>
                  </a:lnTo>
                  <a:lnTo>
                    <a:pt x="290526" y="218872"/>
                  </a:lnTo>
                  <a:lnTo>
                    <a:pt x="29975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751" y="19158"/>
                  </a:lnTo>
                  <a:lnTo>
                    <a:pt x="290526" y="9551"/>
                  </a:lnTo>
                  <a:lnTo>
                    <a:pt x="277576" y="2752"/>
                  </a:lnTo>
                  <a:lnTo>
                    <a:pt x="2628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81160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40675" y="228424"/>
                  </a:lnTo>
                  <a:lnTo>
                    <a:pt x="262800" y="228424"/>
                  </a:lnTo>
                  <a:lnTo>
                    <a:pt x="277576" y="225672"/>
                  </a:lnTo>
                  <a:lnTo>
                    <a:pt x="290526" y="218872"/>
                  </a:lnTo>
                  <a:lnTo>
                    <a:pt x="29975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751" y="19158"/>
                  </a:lnTo>
                  <a:lnTo>
                    <a:pt x="290526" y="9551"/>
                  </a:lnTo>
                  <a:lnTo>
                    <a:pt x="277576" y="2752"/>
                  </a:lnTo>
                  <a:lnTo>
                    <a:pt x="262800" y="0"/>
                  </a:lnTo>
                  <a:lnTo>
                    <a:pt x="40675" y="0"/>
                  </a:lnTo>
                  <a:lnTo>
                    <a:pt x="24025" y="2752"/>
                  </a:lnTo>
                  <a:lnTo>
                    <a:pt x="11100" y="9551"/>
                  </a:lnTo>
                  <a:lnTo>
                    <a:pt x="1874" y="19158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416019" y="2817638"/>
            <a:ext cx="306705" cy="231775"/>
            <a:chOff x="10416019" y="2817638"/>
            <a:chExt cx="306705" cy="231775"/>
          </a:xfrm>
        </p:grpSpPr>
        <p:sp>
          <p:nvSpPr>
            <p:cNvPr id="12" name="object 12"/>
            <p:cNvSpPr/>
            <p:nvPr/>
          </p:nvSpPr>
          <p:spPr>
            <a:xfrm>
              <a:off x="10417638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4576" y="0"/>
                  </a:moveTo>
                  <a:lnTo>
                    <a:pt x="40675" y="0"/>
                  </a:lnTo>
                  <a:lnTo>
                    <a:pt x="25875" y="2697"/>
                  </a:lnTo>
                  <a:lnTo>
                    <a:pt x="12950" y="9551"/>
                  </a:lnTo>
                  <a:lnTo>
                    <a:pt x="3724" y="19140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3724" y="209266"/>
                  </a:lnTo>
                  <a:lnTo>
                    <a:pt x="12950" y="218817"/>
                  </a:lnTo>
                  <a:lnTo>
                    <a:pt x="25875" y="225672"/>
                  </a:lnTo>
                  <a:lnTo>
                    <a:pt x="40675" y="228424"/>
                  </a:lnTo>
                  <a:lnTo>
                    <a:pt x="264576" y="228424"/>
                  </a:lnTo>
                  <a:lnTo>
                    <a:pt x="279451" y="225672"/>
                  </a:lnTo>
                  <a:lnTo>
                    <a:pt x="292376" y="218817"/>
                  </a:lnTo>
                  <a:lnTo>
                    <a:pt x="30160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40"/>
                  </a:lnTo>
                  <a:lnTo>
                    <a:pt x="292376" y="9551"/>
                  </a:lnTo>
                  <a:lnTo>
                    <a:pt x="279451" y="2697"/>
                  </a:lnTo>
                  <a:lnTo>
                    <a:pt x="26457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17638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40675" y="228424"/>
                  </a:lnTo>
                  <a:lnTo>
                    <a:pt x="264576" y="228424"/>
                  </a:lnTo>
                  <a:lnTo>
                    <a:pt x="279451" y="225672"/>
                  </a:lnTo>
                  <a:lnTo>
                    <a:pt x="292376" y="218817"/>
                  </a:lnTo>
                  <a:lnTo>
                    <a:pt x="30160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40"/>
                  </a:lnTo>
                  <a:lnTo>
                    <a:pt x="292376" y="9551"/>
                  </a:lnTo>
                  <a:lnTo>
                    <a:pt x="279451" y="2697"/>
                  </a:lnTo>
                  <a:lnTo>
                    <a:pt x="264576" y="0"/>
                  </a:lnTo>
                  <a:lnTo>
                    <a:pt x="40675" y="0"/>
                  </a:lnTo>
                  <a:lnTo>
                    <a:pt x="25875" y="2697"/>
                  </a:lnTo>
                  <a:lnTo>
                    <a:pt x="12950" y="9551"/>
                  </a:lnTo>
                  <a:lnTo>
                    <a:pt x="3724" y="19140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044092" y="3096629"/>
            <a:ext cx="307340" cy="231775"/>
            <a:chOff x="10044092" y="3096629"/>
            <a:chExt cx="307340" cy="231775"/>
          </a:xfrm>
        </p:grpSpPr>
        <p:sp>
          <p:nvSpPr>
            <p:cNvPr id="15" name="object 15"/>
            <p:cNvSpPr/>
            <p:nvPr/>
          </p:nvSpPr>
          <p:spPr>
            <a:xfrm>
              <a:off x="10045711" y="3098248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726" y="0"/>
                  </a:moveTo>
                  <a:lnTo>
                    <a:pt x="38825" y="0"/>
                  </a:lnTo>
                  <a:lnTo>
                    <a:pt x="24025" y="2752"/>
                  </a:lnTo>
                  <a:lnTo>
                    <a:pt x="11100" y="9606"/>
                  </a:lnTo>
                  <a:lnTo>
                    <a:pt x="1800" y="19194"/>
                  </a:lnTo>
                  <a:lnTo>
                    <a:pt x="0" y="30113"/>
                  </a:lnTo>
                  <a:lnTo>
                    <a:pt x="0" y="198347"/>
                  </a:lnTo>
                  <a:lnTo>
                    <a:pt x="1800" y="209320"/>
                  </a:lnTo>
                  <a:lnTo>
                    <a:pt x="11100" y="218872"/>
                  </a:lnTo>
                  <a:lnTo>
                    <a:pt x="24025" y="225726"/>
                  </a:lnTo>
                  <a:lnTo>
                    <a:pt x="38825" y="228461"/>
                  </a:lnTo>
                  <a:lnTo>
                    <a:pt x="262726" y="228461"/>
                  </a:lnTo>
                  <a:lnTo>
                    <a:pt x="277527" y="225726"/>
                  </a:lnTo>
                  <a:lnTo>
                    <a:pt x="290526" y="218872"/>
                  </a:lnTo>
                  <a:lnTo>
                    <a:pt x="299751" y="209320"/>
                  </a:lnTo>
                  <a:lnTo>
                    <a:pt x="303476" y="198347"/>
                  </a:lnTo>
                  <a:lnTo>
                    <a:pt x="303476" y="30113"/>
                  </a:lnTo>
                  <a:lnTo>
                    <a:pt x="299751" y="19194"/>
                  </a:lnTo>
                  <a:lnTo>
                    <a:pt x="290526" y="9606"/>
                  </a:lnTo>
                  <a:lnTo>
                    <a:pt x="277526" y="2752"/>
                  </a:lnTo>
                  <a:lnTo>
                    <a:pt x="26272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5711" y="3098248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113"/>
                  </a:moveTo>
                  <a:lnTo>
                    <a:pt x="0" y="198347"/>
                  </a:lnTo>
                  <a:lnTo>
                    <a:pt x="38825" y="228461"/>
                  </a:lnTo>
                  <a:lnTo>
                    <a:pt x="262726" y="228461"/>
                  </a:lnTo>
                  <a:lnTo>
                    <a:pt x="277527" y="225726"/>
                  </a:lnTo>
                  <a:lnTo>
                    <a:pt x="290526" y="218872"/>
                  </a:lnTo>
                  <a:lnTo>
                    <a:pt x="299751" y="209320"/>
                  </a:lnTo>
                  <a:lnTo>
                    <a:pt x="303476" y="198347"/>
                  </a:lnTo>
                  <a:lnTo>
                    <a:pt x="303476" y="30113"/>
                  </a:lnTo>
                  <a:lnTo>
                    <a:pt x="299751" y="19194"/>
                  </a:lnTo>
                  <a:lnTo>
                    <a:pt x="290526" y="9606"/>
                  </a:lnTo>
                  <a:lnTo>
                    <a:pt x="277526" y="2752"/>
                  </a:lnTo>
                  <a:lnTo>
                    <a:pt x="262726" y="0"/>
                  </a:lnTo>
                  <a:lnTo>
                    <a:pt x="38825" y="0"/>
                  </a:lnTo>
                  <a:lnTo>
                    <a:pt x="24025" y="2752"/>
                  </a:lnTo>
                  <a:lnTo>
                    <a:pt x="11100" y="9606"/>
                  </a:lnTo>
                  <a:lnTo>
                    <a:pt x="1800" y="19194"/>
                  </a:lnTo>
                  <a:lnTo>
                    <a:pt x="0" y="301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679540" y="2817638"/>
            <a:ext cx="306705" cy="231775"/>
            <a:chOff x="9679540" y="2817638"/>
            <a:chExt cx="306705" cy="231775"/>
          </a:xfrm>
        </p:grpSpPr>
        <p:sp>
          <p:nvSpPr>
            <p:cNvPr id="18" name="object 18"/>
            <p:cNvSpPr/>
            <p:nvPr/>
          </p:nvSpPr>
          <p:spPr>
            <a:xfrm>
              <a:off x="9681160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800" y="0"/>
                  </a:moveTo>
                  <a:lnTo>
                    <a:pt x="40675" y="0"/>
                  </a:lnTo>
                  <a:lnTo>
                    <a:pt x="24025" y="2697"/>
                  </a:lnTo>
                  <a:lnTo>
                    <a:pt x="11100" y="9551"/>
                  </a:lnTo>
                  <a:lnTo>
                    <a:pt x="1874" y="19140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1874" y="209266"/>
                  </a:lnTo>
                  <a:lnTo>
                    <a:pt x="11100" y="218817"/>
                  </a:lnTo>
                  <a:lnTo>
                    <a:pt x="24025" y="225672"/>
                  </a:lnTo>
                  <a:lnTo>
                    <a:pt x="40675" y="228424"/>
                  </a:lnTo>
                  <a:lnTo>
                    <a:pt x="262800" y="228424"/>
                  </a:lnTo>
                  <a:lnTo>
                    <a:pt x="277576" y="225672"/>
                  </a:lnTo>
                  <a:lnTo>
                    <a:pt x="290526" y="218817"/>
                  </a:lnTo>
                  <a:lnTo>
                    <a:pt x="29975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751" y="19140"/>
                  </a:lnTo>
                  <a:lnTo>
                    <a:pt x="290526" y="9551"/>
                  </a:lnTo>
                  <a:lnTo>
                    <a:pt x="277576" y="2697"/>
                  </a:lnTo>
                  <a:lnTo>
                    <a:pt x="2628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81160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40675" y="228424"/>
                  </a:lnTo>
                  <a:lnTo>
                    <a:pt x="262800" y="228424"/>
                  </a:lnTo>
                  <a:lnTo>
                    <a:pt x="277576" y="225672"/>
                  </a:lnTo>
                  <a:lnTo>
                    <a:pt x="290526" y="218817"/>
                  </a:lnTo>
                  <a:lnTo>
                    <a:pt x="29975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751" y="19140"/>
                  </a:lnTo>
                  <a:lnTo>
                    <a:pt x="290526" y="9551"/>
                  </a:lnTo>
                  <a:lnTo>
                    <a:pt x="277576" y="2697"/>
                  </a:lnTo>
                  <a:lnTo>
                    <a:pt x="262800" y="0"/>
                  </a:lnTo>
                  <a:lnTo>
                    <a:pt x="40675" y="0"/>
                  </a:lnTo>
                  <a:lnTo>
                    <a:pt x="24025" y="2697"/>
                  </a:lnTo>
                  <a:lnTo>
                    <a:pt x="11100" y="9551"/>
                  </a:lnTo>
                  <a:lnTo>
                    <a:pt x="1874" y="19140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305763" y="3638315"/>
            <a:ext cx="306705" cy="231775"/>
            <a:chOff x="9305763" y="3638315"/>
            <a:chExt cx="306705" cy="231775"/>
          </a:xfrm>
        </p:grpSpPr>
        <p:sp>
          <p:nvSpPr>
            <p:cNvPr id="21" name="object 21"/>
            <p:cNvSpPr/>
            <p:nvPr/>
          </p:nvSpPr>
          <p:spPr>
            <a:xfrm>
              <a:off x="9307382" y="3639934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4576" y="0"/>
                  </a:moveTo>
                  <a:lnTo>
                    <a:pt x="40675" y="0"/>
                  </a:lnTo>
                  <a:lnTo>
                    <a:pt x="25875" y="2734"/>
                  </a:lnTo>
                  <a:lnTo>
                    <a:pt x="12950" y="9588"/>
                  </a:lnTo>
                  <a:lnTo>
                    <a:pt x="3724" y="19140"/>
                  </a:lnTo>
                  <a:lnTo>
                    <a:pt x="0" y="30113"/>
                  </a:lnTo>
                  <a:lnTo>
                    <a:pt x="0" y="198347"/>
                  </a:lnTo>
                  <a:lnTo>
                    <a:pt x="3724" y="209266"/>
                  </a:lnTo>
                  <a:lnTo>
                    <a:pt x="12950" y="218854"/>
                  </a:lnTo>
                  <a:lnTo>
                    <a:pt x="25875" y="225708"/>
                  </a:lnTo>
                  <a:lnTo>
                    <a:pt x="40675" y="228406"/>
                  </a:lnTo>
                  <a:lnTo>
                    <a:pt x="264576" y="228406"/>
                  </a:lnTo>
                  <a:lnTo>
                    <a:pt x="279377" y="225708"/>
                  </a:lnTo>
                  <a:lnTo>
                    <a:pt x="292376" y="218854"/>
                  </a:lnTo>
                  <a:lnTo>
                    <a:pt x="301601" y="209266"/>
                  </a:lnTo>
                  <a:lnTo>
                    <a:pt x="303451" y="198347"/>
                  </a:lnTo>
                  <a:lnTo>
                    <a:pt x="303451" y="30113"/>
                  </a:lnTo>
                  <a:lnTo>
                    <a:pt x="301601" y="19140"/>
                  </a:lnTo>
                  <a:lnTo>
                    <a:pt x="292376" y="9588"/>
                  </a:lnTo>
                  <a:lnTo>
                    <a:pt x="279377" y="2734"/>
                  </a:lnTo>
                  <a:lnTo>
                    <a:pt x="26457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07382" y="3639934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113"/>
                  </a:moveTo>
                  <a:lnTo>
                    <a:pt x="0" y="198347"/>
                  </a:lnTo>
                  <a:lnTo>
                    <a:pt x="40675" y="228406"/>
                  </a:lnTo>
                  <a:lnTo>
                    <a:pt x="264576" y="228406"/>
                  </a:lnTo>
                  <a:lnTo>
                    <a:pt x="279377" y="225708"/>
                  </a:lnTo>
                  <a:lnTo>
                    <a:pt x="292376" y="218854"/>
                  </a:lnTo>
                  <a:lnTo>
                    <a:pt x="301601" y="209266"/>
                  </a:lnTo>
                  <a:lnTo>
                    <a:pt x="303451" y="198347"/>
                  </a:lnTo>
                  <a:lnTo>
                    <a:pt x="303451" y="30113"/>
                  </a:lnTo>
                  <a:lnTo>
                    <a:pt x="301601" y="19140"/>
                  </a:lnTo>
                  <a:lnTo>
                    <a:pt x="292376" y="9588"/>
                  </a:lnTo>
                  <a:lnTo>
                    <a:pt x="279377" y="2734"/>
                  </a:lnTo>
                  <a:lnTo>
                    <a:pt x="264576" y="0"/>
                  </a:lnTo>
                  <a:lnTo>
                    <a:pt x="40675" y="0"/>
                  </a:lnTo>
                  <a:lnTo>
                    <a:pt x="25875" y="2734"/>
                  </a:lnTo>
                  <a:lnTo>
                    <a:pt x="12950" y="9588"/>
                  </a:lnTo>
                  <a:lnTo>
                    <a:pt x="3724" y="19140"/>
                  </a:lnTo>
                  <a:lnTo>
                    <a:pt x="0" y="301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9305763" y="3096629"/>
            <a:ext cx="306705" cy="231775"/>
            <a:chOff x="9305763" y="3096629"/>
            <a:chExt cx="306705" cy="231775"/>
          </a:xfrm>
        </p:grpSpPr>
        <p:sp>
          <p:nvSpPr>
            <p:cNvPr id="24" name="object 24"/>
            <p:cNvSpPr/>
            <p:nvPr/>
          </p:nvSpPr>
          <p:spPr>
            <a:xfrm>
              <a:off x="9307382" y="3098248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4576" y="0"/>
                  </a:moveTo>
                  <a:lnTo>
                    <a:pt x="40675" y="0"/>
                  </a:lnTo>
                  <a:lnTo>
                    <a:pt x="25875" y="2752"/>
                  </a:lnTo>
                  <a:lnTo>
                    <a:pt x="12950" y="9606"/>
                  </a:lnTo>
                  <a:lnTo>
                    <a:pt x="3724" y="19194"/>
                  </a:lnTo>
                  <a:lnTo>
                    <a:pt x="0" y="30113"/>
                  </a:lnTo>
                  <a:lnTo>
                    <a:pt x="0" y="198347"/>
                  </a:lnTo>
                  <a:lnTo>
                    <a:pt x="3724" y="209320"/>
                  </a:lnTo>
                  <a:lnTo>
                    <a:pt x="12950" y="218872"/>
                  </a:lnTo>
                  <a:lnTo>
                    <a:pt x="25875" y="225726"/>
                  </a:lnTo>
                  <a:lnTo>
                    <a:pt x="40675" y="228461"/>
                  </a:lnTo>
                  <a:lnTo>
                    <a:pt x="264576" y="228461"/>
                  </a:lnTo>
                  <a:lnTo>
                    <a:pt x="279377" y="225726"/>
                  </a:lnTo>
                  <a:lnTo>
                    <a:pt x="292376" y="218872"/>
                  </a:lnTo>
                  <a:lnTo>
                    <a:pt x="301601" y="209320"/>
                  </a:lnTo>
                  <a:lnTo>
                    <a:pt x="303451" y="198347"/>
                  </a:lnTo>
                  <a:lnTo>
                    <a:pt x="303451" y="30113"/>
                  </a:lnTo>
                  <a:lnTo>
                    <a:pt x="301601" y="19194"/>
                  </a:lnTo>
                  <a:lnTo>
                    <a:pt x="292376" y="9606"/>
                  </a:lnTo>
                  <a:lnTo>
                    <a:pt x="279377" y="2752"/>
                  </a:lnTo>
                  <a:lnTo>
                    <a:pt x="26457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07382" y="3098248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113"/>
                  </a:moveTo>
                  <a:lnTo>
                    <a:pt x="0" y="198347"/>
                  </a:lnTo>
                  <a:lnTo>
                    <a:pt x="40675" y="228461"/>
                  </a:lnTo>
                  <a:lnTo>
                    <a:pt x="264576" y="228461"/>
                  </a:lnTo>
                  <a:lnTo>
                    <a:pt x="279377" y="225726"/>
                  </a:lnTo>
                  <a:lnTo>
                    <a:pt x="292376" y="218872"/>
                  </a:lnTo>
                  <a:lnTo>
                    <a:pt x="301601" y="209320"/>
                  </a:lnTo>
                  <a:lnTo>
                    <a:pt x="303451" y="198347"/>
                  </a:lnTo>
                  <a:lnTo>
                    <a:pt x="303451" y="30113"/>
                  </a:lnTo>
                  <a:lnTo>
                    <a:pt x="301601" y="19194"/>
                  </a:lnTo>
                  <a:lnTo>
                    <a:pt x="292376" y="9606"/>
                  </a:lnTo>
                  <a:lnTo>
                    <a:pt x="279377" y="2752"/>
                  </a:lnTo>
                  <a:lnTo>
                    <a:pt x="264576" y="0"/>
                  </a:lnTo>
                  <a:lnTo>
                    <a:pt x="40675" y="0"/>
                  </a:lnTo>
                  <a:lnTo>
                    <a:pt x="25875" y="2752"/>
                  </a:lnTo>
                  <a:lnTo>
                    <a:pt x="12950" y="9606"/>
                  </a:lnTo>
                  <a:lnTo>
                    <a:pt x="3724" y="19194"/>
                  </a:lnTo>
                  <a:lnTo>
                    <a:pt x="0" y="301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546003" y="2817638"/>
            <a:ext cx="306705" cy="231775"/>
            <a:chOff x="7546003" y="2817638"/>
            <a:chExt cx="306705" cy="231775"/>
          </a:xfrm>
        </p:grpSpPr>
        <p:sp>
          <p:nvSpPr>
            <p:cNvPr id="27" name="object 27"/>
            <p:cNvSpPr/>
            <p:nvPr/>
          </p:nvSpPr>
          <p:spPr>
            <a:xfrm>
              <a:off x="7547622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726" y="0"/>
                  </a:moveTo>
                  <a:lnTo>
                    <a:pt x="38825" y="0"/>
                  </a:lnTo>
                  <a:lnTo>
                    <a:pt x="24025" y="2697"/>
                  </a:lnTo>
                  <a:lnTo>
                    <a:pt x="11075" y="9551"/>
                  </a:lnTo>
                  <a:lnTo>
                    <a:pt x="1800" y="19140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1800" y="209266"/>
                  </a:lnTo>
                  <a:lnTo>
                    <a:pt x="11075" y="218817"/>
                  </a:lnTo>
                  <a:lnTo>
                    <a:pt x="24025" y="225672"/>
                  </a:lnTo>
                  <a:lnTo>
                    <a:pt x="38825" y="228424"/>
                  </a:lnTo>
                  <a:lnTo>
                    <a:pt x="262726" y="228424"/>
                  </a:lnTo>
                  <a:lnTo>
                    <a:pt x="277527" y="225672"/>
                  </a:lnTo>
                  <a:lnTo>
                    <a:pt x="290526" y="218817"/>
                  </a:lnTo>
                  <a:lnTo>
                    <a:pt x="29975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751" y="19140"/>
                  </a:lnTo>
                  <a:lnTo>
                    <a:pt x="290526" y="9551"/>
                  </a:lnTo>
                  <a:lnTo>
                    <a:pt x="277526" y="2697"/>
                  </a:lnTo>
                  <a:lnTo>
                    <a:pt x="26272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47622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38825" y="228424"/>
                  </a:lnTo>
                  <a:lnTo>
                    <a:pt x="262726" y="228424"/>
                  </a:lnTo>
                  <a:lnTo>
                    <a:pt x="277527" y="225672"/>
                  </a:lnTo>
                  <a:lnTo>
                    <a:pt x="290526" y="218817"/>
                  </a:lnTo>
                  <a:lnTo>
                    <a:pt x="29975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751" y="19140"/>
                  </a:lnTo>
                  <a:lnTo>
                    <a:pt x="290526" y="9551"/>
                  </a:lnTo>
                  <a:lnTo>
                    <a:pt x="277526" y="2697"/>
                  </a:lnTo>
                  <a:lnTo>
                    <a:pt x="262726" y="0"/>
                  </a:lnTo>
                  <a:lnTo>
                    <a:pt x="38825" y="0"/>
                  </a:lnTo>
                  <a:lnTo>
                    <a:pt x="24025" y="2697"/>
                  </a:lnTo>
                  <a:lnTo>
                    <a:pt x="11075" y="9551"/>
                  </a:lnTo>
                  <a:lnTo>
                    <a:pt x="1800" y="19140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807675" y="2817638"/>
            <a:ext cx="306705" cy="231775"/>
            <a:chOff x="6807675" y="2817638"/>
            <a:chExt cx="306705" cy="231775"/>
          </a:xfrm>
        </p:grpSpPr>
        <p:sp>
          <p:nvSpPr>
            <p:cNvPr id="30" name="object 30"/>
            <p:cNvSpPr/>
            <p:nvPr/>
          </p:nvSpPr>
          <p:spPr>
            <a:xfrm>
              <a:off x="6809294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726" y="0"/>
                  </a:moveTo>
                  <a:lnTo>
                    <a:pt x="40675" y="0"/>
                  </a:lnTo>
                  <a:lnTo>
                    <a:pt x="25875" y="2697"/>
                  </a:lnTo>
                  <a:lnTo>
                    <a:pt x="12925" y="9551"/>
                  </a:lnTo>
                  <a:lnTo>
                    <a:pt x="3700" y="19140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3700" y="209266"/>
                  </a:lnTo>
                  <a:lnTo>
                    <a:pt x="12925" y="218817"/>
                  </a:lnTo>
                  <a:lnTo>
                    <a:pt x="25875" y="225672"/>
                  </a:lnTo>
                  <a:lnTo>
                    <a:pt x="40675" y="228424"/>
                  </a:lnTo>
                  <a:lnTo>
                    <a:pt x="262726" y="228424"/>
                  </a:lnTo>
                  <a:lnTo>
                    <a:pt x="279377" y="225672"/>
                  </a:lnTo>
                  <a:lnTo>
                    <a:pt x="292376" y="218817"/>
                  </a:lnTo>
                  <a:lnTo>
                    <a:pt x="30160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40"/>
                  </a:lnTo>
                  <a:lnTo>
                    <a:pt x="292376" y="9551"/>
                  </a:lnTo>
                  <a:lnTo>
                    <a:pt x="279377" y="2697"/>
                  </a:lnTo>
                  <a:lnTo>
                    <a:pt x="26272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09294" y="2819257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40675" y="228424"/>
                  </a:lnTo>
                  <a:lnTo>
                    <a:pt x="262726" y="228424"/>
                  </a:lnTo>
                  <a:lnTo>
                    <a:pt x="279377" y="225672"/>
                  </a:lnTo>
                  <a:lnTo>
                    <a:pt x="292376" y="218817"/>
                  </a:lnTo>
                  <a:lnTo>
                    <a:pt x="301601" y="209266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40"/>
                  </a:lnTo>
                  <a:lnTo>
                    <a:pt x="292376" y="9551"/>
                  </a:lnTo>
                  <a:lnTo>
                    <a:pt x="279377" y="2697"/>
                  </a:lnTo>
                  <a:lnTo>
                    <a:pt x="262726" y="0"/>
                  </a:lnTo>
                  <a:lnTo>
                    <a:pt x="40675" y="0"/>
                  </a:lnTo>
                  <a:lnTo>
                    <a:pt x="25875" y="2697"/>
                  </a:lnTo>
                  <a:lnTo>
                    <a:pt x="12925" y="9551"/>
                  </a:lnTo>
                  <a:lnTo>
                    <a:pt x="3700" y="19140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181453" y="3100750"/>
            <a:ext cx="306705" cy="230504"/>
            <a:chOff x="7181453" y="3100750"/>
            <a:chExt cx="306705" cy="230504"/>
          </a:xfrm>
        </p:grpSpPr>
        <p:sp>
          <p:nvSpPr>
            <p:cNvPr id="33" name="object 33"/>
            <p:cNvSpPr/>
            <p:nvPr/>
          </p:nvSpPr>
          <p:spPr>
            <a:xfrm>
              <a:off x="7183071" y="3102368"/>
              <a:ext cx="303530" cy="227329"/>
            </a:xfrm>
            <a:custGeom>
              <a:avLst/>
              <a:gdLst/>
              <a:ahLst/>
              <a:cxnLst/>
              <a:rect l="l" t="t" r="r" b="b"/>
              <a:pathLst>
                <a:path w="303529" h="227329">
                  <a:moveTo>
                    <a:pt x="262776" y="0"/>
                  </a:moveTo>
                  <a:lnTo>
                    <a:pt x="38874" y="0"/>
                  </a:lnTo>
                  <a:lnTo>
                    <a:pt x="24025" y="1367"/>
                  </a:lnTo>
                  <a:lnTo>
                    <a:pt x="11075" y="8221"/>
                  </a:lnTo>
                  <a:lnTo>
                    <a:pt x="1850" y="17773"/>
                  </a:lnTo>
                  <a:lnTo>
                    <a:pt x="0" y="28746"/>
                  </a:lnTo>
                  <a:lnTo>
                    <a:pt x="0" y="196979"/>
                  </a:lnTo>
                  <a:lnTo>
                    <a:pt x="1850" y="209266"/>
                  </a:lnTo>
                  <a:lnTo>
                    <a:pt x="11075" y="218872"/>
                  </a:lnTo>
                  <a:lnTo>
                    <a:pt x="24025" y="224341"/>
                  </a:lnTo>
                  <a:lnTo>
                    <a:pt x="38874" y="227093"/>
                  </a:lnTo>
                  <a:lnTo>
                    <a:pt x="262776" y="227093"/>
                  </a:lnTo>
                  <a:lnTo>
                    <a:pt x="277576" y="224341"/>
                  </a:lnTo>
                  <a:lnTo>
                    <a:pt x="290501" y="218872"/>
                  </a:lnTo>
                  <a:lnTo>
                    <a:pt x="299727" y="209266"/>
                  </a:lnTo>
                  <a:lnTo>
                    <a:pt x="303451" y="196979"/>
                  </a:lnTo>
                  <a:lnTo>
                    <a:pt x="303451" y="28746"/>
                  </a:lnTo>
                  <a:lnTo>
                    <a:pt x="299727" y="17773"/>
                  </a:lnTo>
                  <a:lnTo>
                    <a:pt x="290501" y="8221"/>
                  </a:lnTo>
                  <a:lnTo>
                    <a:pt x="277576" y="1367"/>
                  </a:lnTo>
                  <a:lnTo>
                    <a:pt x="26277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83071" y="3102368"/>
              <a:ext cx="303530" cy="227329"/>
            </a:xfrm>
            <a:custGeom>
              <a:avLst/>
              <a:gdLst/>
              <a:ahLst/>
              <a:cxnLst/>
              <a:rect l="l" t="t" r="r" b="b"/>
              <a:pathLst>
                <a:path w="303529" h="227329">
                  <a:moveTo>
                    <a:pt x="0" y="28746"/>
                  </a:moveTo>
                  <a:lnTo>
                    <a:pt x="0" y="196979"/>
                  </a:lnTo>
                  <a:lnTo>
                    <a:pt x="38874" y="227093"/>
                  </a:lnTo>
                  <a:lnTo>
                    <a:pt x="262776" y="227093"/>
                  </a:lnTo>
                  <a:lnTo>
                    <a:pt x="277576" y="224341"/>
                  </a:lnTo>
                  <a:lnTo>
                    <a:pt x="290501" y="218872"/>
                  </a:lnTo>
                  <a:lnTo>
                    <a:pt x="299727" y="209266"/>
                  </a:lnTo>
                  <a:lnTo>
                    <a:pt x="303451" y="196979"/>
                  </a:lnTo>
                  <a:lnTo>
                    <a:pt x="303451" y="28746"/>
                  </a:lnTo>
                  <a:lnTo>
                    <a:pt x="299727" y="17773"/>
                  </a:lnTo>
                  <a:lnTo>
                    <a:pt x="290501" y="8221"/>
                  </a:lnTo>
                  <a:lnTo>
                    <a:pt x="277576" y="1367"/>
                  </a:lnTo>
                  <a:lnTo>
                    <a:pt x="262776" y="0"/>
                  </a:lnTo>
                  <a:lnTo>
                    <a:pt x="38874" y="0"/>
                  </a:lnTo>
                  <a:lnTo>
                    <a:pt x="24025" y="1367"/>
                  </a:lnTo>
                  <a:lnTo>
                    <a:pt x="11075" y="8221"/>
                  </a:lnTo>
                  <a:lnTo>
                    <a:pt x="1850" y="17773"/>
                  </a:lnTo>
                  <a:lnTo>
                    <a:pt x="0" y="287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908633" y="3096630"/>
            <a:ext cx="308610" cy="231775"/>
            <a:chOff x="7908633" y="3096630"/>
            <a:chExt cx="308610" cy="231775"/>
          </a:xfrm>
        </p:grpSpPr>
        <p:sp>
          <p:nvSpPr>
            <p:cNvPr id="36" name="object 36"/>
            <p:cNvSpPr/>
            <p:nvPr/>
          </p:nvSpPr>
          <p:spPr>
            <a:xfrm>
              <a:off x="7910251" y="3098248"/>
              <a:ext cx="305435" cy="228600"/>
            </a:xfrm>
            <a:custGeom>
              <a:avLst/>
              <a:gdLst/>
              <a:ahLst/>
              <a:cxnLst/>
              <a:rect l="l" t="t" r="r" b="b"/>
              <a:pathLst>
                <a:path w="305434" h="228600">
                  <a:moveTo>
                    <a:pt x="264650" y="0"/>
                  </a:moveTo>
                  <a:lnTo>
                    <a:pt x="40749" y="0"/>
                  </a:lnTo>
                  <a:lnTo>
                    <a:pt x="25949" y="2752"/>
                  </a:lnTo>
                  <a:lnTo>
                    <a:pt x="12999" y="9606"/>
                  </a:lnTo>
                  <a:lnTo>
                    <a:pt x="3724" y="19194"/>
                  </a:lnTo>
                  <a:lnTo>
                    <a:pt x="0" y="30113"/>
                  </a:lnTo>
                  <a:lnTo>
                    <a:pt x="0" y="198347"/>
                  </a:lnTo>
                  <a:lnTo>
                    <a:pt x="3724" y="209320"/>
                  </a:lnTo>
                  <a:lnTo>
                    <a:pt x="12999" y="218872"/>
                  </a:lnTo>
                  <a:lnTo>
                    <a:pt x="25949" y="225726"/>
                  </a:lnTo>
                  <a:lnTo>
                    <a:pt x="40749" y="228461"/>
                  </a:lnTo>
                  <a:lnTo>
                    <a:pt x="264650" y="228461"/>
                  </a:lnTo>
                  <a:lnTo>
                    <a:pt x="279451" y="225726"/>
                  </a:lnTo>
                  <a:lnTo>
                    <a:pt x="292376" y="218872"/>
                  </a:lnTo>
                  <a:lnTo>
                    <a:pt x="301675" y="209320"/>
                  </a:lnTo>
                  <a:lnTo>
                    <a:pt x="305375" y="198347"/>
                  </a:lnTo>
                  <a:lnTo>
                    <a:pt x="305375" y="30113"/>
                  </a:lnTo>
                  <a:lnTo>
                    <a:pt x="301675" y="19194"/>
                  </a:lnTo>
                  <a:lnTo>
                    <a:pt x="292376" y="9606"/>
                  </a:lnTo>
                  <a:lnTo>
                    <a:pt x="279451" y="2752"/>
                  </a:lnTo>
                  <a:lnTo>
                    <a:pt x="26465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10251" y="3098248"/>
              <a:ext cx="305435" cy="228600"/>
            </a:xfrm>
            <a:custGeom>
              <a:avLst/>
              <a:gdLst/>
              <a:ahLst/>
              <a:cxnLst/>
              <a:rect l="l" t="t" r="r" b="b"/>
              <a:pathLst>
                <a:path w="305434" h="228600">
                  <a:moveTo>
                    <a:pt x="0" y="30113"/>
                  </a:moveTo>
                  <a:lnTo>
                    <a:pt x="0" y="198347"/>
                  </a:lnTo>
                  <a:lnTo>
                    <a:pt x="40749" y="228461"/>
                  </a:lnTo>
                  <a:lnTo>
                    <a:pt x="264650" y="228461"/>
                  </a:lnTo>
                  <a:lnTo>
                    <a:pt x="279451" y="225726"/>
                  </a:lnTo>
                  <a:lnTo>
                    <a:pt x="292376" y="218872"/>
                  </a:lnTo>
                  <a:lnTo>
                    <a:pt x="301675" y="209320"/>
                  </a:lnTo>
                  <a:lnTo>
                    <a:pt x="305375" y="198347"/>
                  </a:lnTo>
                  <a:lnTo>
                    <a:pt x="305375" y="30113"/>
                  </a:lnTo>
                  <a:lnTo>
                    <a:pt x="301675" y="19194"/>
                  </a:lnTo>
                  <a:lnTo>
                    <a:pt x="292376" y="9606"/>
                  </a:lnTo>
                  <a:lnTo>
                    <a:pt x="279451" y="2752"/>
                  </a:lnTo>
                  <a:lnTo>
                    <a:pt x="264650" y="0"/>
                  </a:lnTo>
                  <a:lnTo>
                    <a:pt x="40749" y="0"/>
                  </a:lnTo>
                  <a:lnTo>
                    <a:pt x="25949" y="2752"/>
                  </a:lnTo>
                  <a:lnTo>
                    <a:pt x="12999" y="9606"/>
                  </a:lnTo>
                  <a:lnTo>
                    <a:pt x="3724" y="19194"/>
                  </a:lnTo>
                  <a:lnTo>
                    <a:pt x="0" y="301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917931" y="3638315"/>
            <a:ext cx="306705" cy="231775"/>
            <a:chOff x="7917931" y="3638315"/>
            <a:chExt cx="306705" cy="231775"/>
          </a:xfrm>
        </p:grpSpPr>
        <p:sp>
          <p:nvSpPr>
            <p:cNvPr id="39" name="object 39"/>
            <p:cNvSpPr/>
            <p:nvPr/>
          </p:nvSpPr>
          <p:spPr>
            <a:xfrm>
              <a:off x="7919550" y="3639934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726" y="0"/>
                  </a:moveTo>
                  <a:lnTo>
                    <a:pt x="40675" y="0"/>
                  </a:lnTo>
                  <a:lnTo>
                    <a:pt x="25875" y="2734"/>
                  </a:lnTo>
                  <a:lnTo>
                    <a:pt x="12925" y="9588"/>
                  </a:lnTo>
                  <a:lnTo>
                    <a:pt x="3700" y="19140"/>
                  </a:lnTo>
                  <a:lnTo>
                    <a:pt x="0" y="30113"/>
                  </a:lnTo>
                  <a:lnTo>
                    <a:pt x="0" y="198347"/>
                  </a:lnTo>
                  <a:lnTo>
                    <a:pt x="3700" y="209266"/>
                  </a:lnTo>
                  <a:lnTo>
                    <a:pt x="12925" y="218854"/>
                  </a:lnTo>
                  <a:lnTo>
                    <a:pt x="25875" y="225708"/>
                  </a:lnTo>
                  <a:lnTo>
                    <a:pt x="40675" y="228406"/>
                  </a:lnTo>
                  <a:lnTo>
                    <a:pt x="262726" y="228406"/>
                  </a:lnTo>
                  <a:lnTo>
                    <a:pt x="279377" y="225708"/>
                  </a:lnTo>
                  <a:lnTo>
                    <a:pt x="292376" y="218854"/>
                  </a:lnTo>
                  <a:lnTo>
                    <a:pt x="301601" y="209266"/>
                  </a:lnTo>
                  <a:lnTo>
                    <a:pt x="303451" y="198347"/>
                  </a:lnTo>
                  <a:lnTo>
                    <a:pt x="303451" y="30113"/>
                  </a:lnTo>
                  <a:lnTo>
                    <a:pt x="301601" y="19140"/>
                  </a:lnTo>
                  <a:lnTo>
                    <a:pt x="292376" y="9588"/>
                  </a:lnTo>
                  <a:lnTo>
                    <a:pt x="279377" y="2734"/>
                  </a:lnTo>
                  <a:lnTo>
                    <a:pt x="26272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19550" y="3639934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113"/>
                  </a:moveTo>
                  <a:lnTo>
                    <a:pt x="0" y="198347"/>
                  </a:lnTo>
                  <a:lnTo>
                    <a:pt x="40675" y="228406"/>
                  </a:lnTo>
                  <a:lnTo>
                    <a:pt x="262726" y="228406"/>
                  </a:lnTo>
                  <a:lnTo>
                    <a:pt x="279377" y="225708"/>
                  </a:lnTo>
                  <a:lnTo>
                    <a:pt x="292376" y="218854"/>
                  </a:lnTo>
                  <a:lnTo>
                    <a:pt x="301601" y="209266"/>
                  </a:lnTo>
                  <a:lnTo>
                    <a:pt x="303451" y="198347"/>
                  </a:lnTo>
                  <a:lnTo>
                    <a:pt x="303451" y="30113"/>
                  </a:lnTo>
                  <a:lnTo>
                    <a:pt x="301601" y="19140"/>
                  </a:lnTo>
                  <a:lnTo>
                    <a:pt x="292376" y="9588"/>
                  </a:lnTo>
                  <a:lnTo>
                    <a:pt x="279377" y="2734"/>
                  </a:lnTo>
                  <a:lnTo>
                    <a:pt x="262726" y="0"/>
                  </a:lnTo>
                  <a:lnTo>
                    <a:pt x="40675" y="0"/>
                  </a:lnTo>
                  <a:lnTo>
                    <a:pt x="25875" y="2734"/>
                  </a:lnTo>
                  <a:lnTo>
                    <a:pt x="12925" y="9588"/>
                  </a:lnTo>
                  <a:lnTo>
                    <a:pt x="3700" y="19140"/>
                  </a:lnTo>
                  <a:lnTo>
                    <a:pt x="0" y="301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536729" y="3367490"/>
            <a:ext cx="306705" cy="231775"/>
            <a:chOff x="7536729" y="3367490"/>
            <a:chExt cx="306705" cy="231775"/>
          </a:xfrm>
        </p:grpSpPr>
        <p:sp>
          <p:nvSpPr>
            <p:cNvPr id="42" name="object 42"/>
            <p:cNvSpPr/>
            <p:nvPr/>
          </p:nvSpPr>
          <p:spPr>
            <a:xfrm>
              <a:off x="7538348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776" y="0"/>
                  </a:moveTo>
                  <a:lnTo>
                    <a:pt x="40725" y="0"/>
                  </a:lnTo>
                  <a:lnTo>
                    <a:pt x="24074" y="2752"/>
                  </a:lnTo>
                  <a:lnTo>
                    <a:pt x="11075" y="9551"/>
                  </a:lnTo>
                  <a:lnTo>
                    <a:pt x="3700" y="19158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3700" y="209284"/>
                  </a:lnTo>
                  <a:lnTo>
                    <a:pt x="11075" y="218872"/>
                  </a:lnTo>
                  <a:lnTo>
                    <a:pt x="24074" y="225672"/>
                  </a:lnTo>
                  <a:lnTo>
                    <a:pt x="40725" y="228424"/>
                  </a:lnTo>
                  <a:lnTo>
                    <a:pt x="262776" y="228424"/>
                  </a:lnTo>
                  <a:lnTo>
                    <a:pt x="279426" y="225672"/>
                  </a:lnTo>
                  <a:lnTo>
                    <a:pt x="292376" y="218872"/>
                  </a:lnTo>
                  <a:lnTo>
                    <a:pt x="29980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801" y="19158"/>
                  </a:lnTo>
                  <a:lnTo>
                    <a:pt x="292376" y="9551"/>
                  </a:lnTo>
                  <a:lnTo>
                    <a:pt x="279426" y="2752"/>
                  </a:lnTo>
                  <a:lnTo>
                    <a:pt x="26277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38348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40725" y="228424"/>
                  </a:lnTo>
                  <a:lnTo>
                    <a:pt x="262776" y="228424"/>
                  </a:lnTo>
                  <a:lnTo>
                    <a:pt x="279426" y="225672"/>
                  </a:lnTo>
                  <a:lnTo>
                    <a:pt x="292376" y="218872"/>
                  </a:lnTo>
                  <a:lnTo>
                    <a:pt x="29980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299801" y="19158"/>
                  </a:lnTo>
                  <a:lnTo>
                    <a:pt x="292376" y="9551"/>
                  </a:lnTo>
                  <a:lnTo>
                    <a:pt x="279426" y="2752"/>
                  </a:lnTo>
                  <a:lnTo>
                    <a:pt x="262776" y="0"/>
                  </a:lnTo>
                  <a:lnTo>
                    <a:pt x="40725" y="0"/>
                  </a:lnTo>
                  <a:lnTo>
                    <a:pt x="24074" y="2752"/>
                  </a:lnTo>
                  <a:lnTo>
                    <a:pt x="11075" y="9551"/>
                  </a:lnTo>
                  <a:lnTo>
                    <a:pt x="3700" y="19158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181453" y="3635582"/>
            <a:ext cx="306705" cy="230504"/>
            <a:chOff x="7181453" y="3635582"/>
            <a:chExt cx="306705" cy="230504"/>
          </a:xfrm>
        </p:grpSpPr>
        <p:sp>
          <p:nvSpPr>
            <p:cNvPr id="45" name="object 45"/>
            <p:cNvSpPr/>
            <p:nvPr/>
          </p:nvSpPr>
          <p:spPr>
            <a:xfrm>
              <a:off x="7183071" y="3637199"/>
              <a:ext cx="303530" cy="227329"/>
            </a:xfrm>
            <a:custGeom>
              <a:avLst/>
              <a:gdLst/>
              <a:ahLst/>
              <a:cxnLst/>
              <a:rect l="l" t="t" r="r" b="b"/>
              <a:pathLst>
                <a:path w="303529" h="227329">
                  <a:moveTo>
                    <a:pt x="262776" y="0"/>
                  </a:moveTo>
                  <a:lnTo>
                    <a:pt x="38874" y="0"/>
                  </a:lnTo>
                  <a:lnTo>
                    <a:pt x="24025" y="2734"/>
                  </a:lnTo>
                  <a:lnTo>
                    <a:pt x="11075" y="8221"/>
                  </a:lnTo>
                  <a:lnTo>
                    <a:pt x="1850" y="17773"/>
                  </a:lnTo>
                  <a:lnTo>
                    <a:pt x="0" y="30095"/>
                  </a:lnTo>
                  <a:lnTo>
                    <a:pt x="0" y="198347"/>
                  </a:lnTo>
                  <a:lnTo>
                    <a:pt x="1850" y="209266"/>
                  </a:lnTo>
                  <a:lnTo>
                    <a:pt x="11075" y="218854"/>
                  </a:lnTo>
                  <a:lnTo>
                    <a:pt x="24025" y="225708"/>
                  </a:lnTo>
                  <a:lnTo>
                    <a:pt x="38874" y="227075"/>
                  </a:lnTo>
                  <a:lnTo>
                    <a:pt x="262776" y="227075"/>
                  </a:lnTo>
                  <a:lnTo>
                    <a:pt x="277576" y="225708"/>
                  </a:lnTo>
                  <a:lnTo>
                    <a:pt x="290501" y="218854"/>
                  </a:lnTo>
                  <a:lnTo>
                    <a:pt x="299727" y="209266"/>
                  </a:lnTo>
                  <a:lnTo>
                    <a:pt x="303451" y="198347"/>
                  </a:lnTo>
                  <a:lnTo>
                    <a:pt x="303451" y="30095"/>
                  </a:lnTo>
                  <a:lnTo>
                    <a:pt x="299727" y="17773"/>
                  </a:lnTo>
                  <a:lnTo>
                    <a:pt x="290501" y="8221"/>
                  </a:lnTo>
                  <a:lnTo>
                    <a:pt x="277576" y="2734"/>
                  </a:lnTo>
                  <a:lnTo>
                    <a:pt x="26277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83071" y="3637199"/>
              <a:ext cx="303530" cy="227329"/>
            </a:xfrm>
            <a:custGeom>
              <a:avLst/>
              <a:gdLst/>
              <a:ahLst/>
              <a:cxnLst/>
              <a:rect l="l" t="t" r="r" b="b"/>
              <a:pathLst>
                <a:path w="303529" h="227329">
                  <a:moveTo>
                    <a:pt x="0" y="30095"/>
                  </a:moveTo>
                  <a:lnTo>
                    <a:pt x="0" y="198347"/>
                  </a:lnTo>
                  <a:lnTo>
                    <a:pt x="38874" y="227075"/>
                  </a:lnTo>
                  <a:lnTo>
                    <a:pt x="262776" y="227075"/>
                  </a:lnTo>
                  <a:lnTo>
                    <a:pt x="277576" y="225708"/>
                  </a:lnTo>
                  <a:lnTo>
                    <a:pt x="290501" y="218854"/>
                  </a:lnTo>
                  <a:lnTo>
                    <a:pt x="299727" y="209266"/>
                  </a:lnTo>
                  <a:lnTo>
                    <a:pt x="303451" y="198347"/>
                  </a:lnTo>
                  <a:lnTo>
                    <a:pt x="303451" y="30095"/>
                  </a:lnTo>
                  <a:lnTo>
                    <a:pt x="299727" y="17773"/>
                  </a:lnTo>
                  <a:lnTo>
                    <a:pt x="290501" y="8221"/>
                  </a:lnTo>
                  <a:lnTo>
                    <a:pt x="277576" y="2734"/>
                  </a:lnTo>
                  <a:lnTo>
                    <a:pt x="262776" y="0"/>
                  </a:lnTo>
                  <a:lnTo>
                    <a:pt x="38874" y="0"/>
                  </a:lnTo>
                  <a:lnTo>
                    <a:pt x="24025" y="2734"/>
                  </a:lnTo>
                  <a:lnTo>
                    <a:pt x="11075" y="8221"/>
                  </a:lnTo>
                  <a:lnTo>
                    <a:pt x="1850" y="17773"/>
                  </a:lnTo>
                  <a:lnTo>
                    <a:pt x="0" y="30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807675" y="3367490"/>
            <a:ext cx="306705" cy="231775"/>
            <a:chOff x="6807675" y="3367490"/>
            <a:chExt cx="306705" cy="231775"/>
          </a:xfrm>
        </p:grpSpPr>
        <p:sp>
          <p:nvSpPr>
            <p:cNvPr id="48" name="object 48"/>
            <p:cNvSpPr/>
            <p:nvPr/>
          </p:nvSpPr>
          <p:spPr>
            <a:xfrm>
              <a:off x="6809294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262726" y="0"/>
                  </a:moveTo>
                  <a:lnTo>
                    <a:pt x="40675" y="0"/>
                  </a:lnTo>
                  <a:lnTo>
                    <a:pt x="25875" y="2752"/>
                  </a:lnTo>
                  <a:lnTo>
                    <a:pt x="12925" y="9551"/>
                  </a:lnTo>
                  <a:lnTo>
                    <a:pt x="3700" y="19158"/>
                  </a:lnTo>
                  <a:lnTo>
                    <a:pt x="0" y="30077"/>
                  </a:lnTo>
                  <a:lnTo>
                    <a:pt x="0" y="198310"/>
                  </a:lnTo>
                  <a:lnTo>
                    <a:pt x="3700" y="209284"/>
                  </a:lnTo>
                  <a:lnTo>
                    <a:pt x="12925" y="218872"/>
                  </a:lnTo>
                  <a:lnTo>
                    <a:pt x="25875" y="225672"/>
                  </a:lnTo>
                  <a:lnTo>
                    <a:pt x="40675" y="228424"/>
                  </a:lnTo>
                  <a:lnTo>
                    <a:pt x="262726" y="228424"/>
                  </a:lnTo>
                  <a:lnTo>
                    <a:pt x="279377" y="225672"/>
                  </a:lnTo>
                  <a:lnTo>
                    <a:pt x="292376" y="218872"/>
                  </a:lnTo>
                  <a:lnTo>
                    <a:pt x="30160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58"/>
                  </a:lnTo>
                  <a:lnTo>
                    <a:pt x="292376" y="9551"/>
                  </a:lnTo>
                  <a:lnTo>
                    <a:pt x="279377" y="2752"/>
                  </a:lnTo>
                  <a:lnTo>
                    <a:pt x="26272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09294" y="3369109"/>
              <a:ext cx="303530" cy="228600"/>
            </a:xfrm>
            <a:custGeom>
              <a:avLst/>
              <a:gdLst/>
              <a:ahLst/>
              <a:cxnLst/>
              <a:rect l="l" t="t" r="r" b="b"/>
              <a:pathLst>
                <a:path w="303529" h="228600">
                  <a:moveTo>
                    <a:pt x="0" y="30077"/>
                  </a:moveTo>
                  <a:lnTo>
                    <a:pt x="0" y="198310"/>
                  </a:lnTo>
                  <a:lnTo>
                    <a:pt x="40675" y="228424"/>
                  </a:lnTo>
                  <a:lnTo>
                    <a:pt x="262726" y="228424"/>
                  </a:lnTo>
                  <a:lnTo>
                    <a:pt x="279377" y="225672"/>
                  </a:lnTo>
                  <a:lnTo>
                    <a:pt x="292376" y="218872"/>
                  </a:lnTo>
                  <a:lnTo>
                    <a:pt x="301601" y="209284"/>
                  </a:lnTo>
                  <a:lnTo>
                    <a:pt x="303451" y="198310"/>
                  </a:lnTo>
                  <a:lnTo>
                    <a:pt x="303451" y="30077"/>
                  </a:lnTo>
                  <a:lnTo>
                    <a:pt x="301601" y="19158"/>
                  </a:lnTo>
                  <a:lnTo>
                    <a:pt x="292376" y="9551"/>
                  </a:lnTo>
                  <a:lnTo>
                    <a:pt x="279377" y="2752"/>
                  </a:lnTo>
                  <a:lnTo>
                    <a:pt x="262726" y="0"/>
                  </a:lnTo>
                  <a:lnTo>
                    <a:pt x="40675" y="0"/>
                  </a:lnTo>
                  <a:lnTo>
                    <a:pt x="25875" y="2752"/>
                  </a:lnTo>
                  <a:lnTo>
                    <a:pt x="12925" y="9551"/>
                  </a:lnTo>
                  <a:lnTo>
                    <a:pt x="3700" y="19158"/>
                  </a:lnTo>
                  <a:lnTo>
                    <a:pt x="0" y="300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824624" y="3091422"/>
            <a:ext cx="1400175" cy="227329"/>
            <a:chOff x="1824624" y="3091422"/>
            <a:chExt cx="1400175" cy="227329"/>
          </a:xfrm>
        </p:grpSpPr>
        <p:sp>
          <p:nvSpPr>
            <p:cNvPr id="51" name="object 51"/>
            <p:cNvSpPr/>
            <p:nvPr/>
          </p:nvSpPr>
          <p:spPr>
            <a:xfrm>
              <a:off x="1826018" y="3092816"/>
              <a:ext cx="1397635" cy="224790"/>
            </a:xfrm>
            <a:custGeom>
              <a:avLst/>
              <a:gdLst/>
              <a:ahLst/>
              <a:cxnLst/>
              <a:rect l="l" t="t" r="r" b="b"/>
              <a:pathLst>
                <a:path w="1397635" h="224789">
                  <a:moveTo>
                    <a:pt x="1356406" y="0"/>
                  </a:moveTo>
                  <a:lnTo>
                    <a:pt x="40749" y="0"/>
                  </a:lnTo>
                  <a:lnTo>
                    <a:pt x="24074" y="1367"/>
                  </a:lnTo>
                  <a:lnTo>
                    <a:pt x="11075" y="8184"/>
                  </a:lnTo>
                  <a:lnTo>
                    <a:pt x="3724" y="17773"/>
                  </a:lnTo>
                  <a:lnTo>
                    <a:pt x="0" y="28692"/>
                  </a:lnTo>
                  <a:lnTo>
                    <a:pt x="0" y="194245"/>
                  </a:lnTo>
                  <a:lnTo>
                    <a:pt x="3724" y="205164"/>
                  </a:lnTo>
                  <a:lnTo>
                    <a:pt x="11075" y="214752"/>
                  </a:lnTo>
                  <a:lnTo>
                    <a:pt x="24074" y="221570"/>
                  </a:lnTo>
                  <a:lnTo>
                    <a:pt x="40749" y="224304"/>
                  </a:lnTo>
                  <a:lnTo>
                    <a:pt x="1356406" y="224304"/>
                  </a:lnTo>
                  <a:lnTo>
                    <a:pt x="1373056" y="221570"/>
                  </a:lnTo>
                  <a:lnTo>
                    <a:pt x="1385982" y="214752"/>
                  </a:lnTo>
                  <a:lnTo>
                    <a:pt x="1393407" y="205164"/>
                  </a:lnTo>
                  <a:lnTo>
                    <a:pt x="1397082" y="194245"/>
                  </a:lnTo>
                  <a:lnTo>
                    <a:pt x="1397082" y="28692"/>
                  </a:lnTo>
                  <a:lnTo>
                    <a:pt x="1393407" y="17773"/>
                  </a:lnTo>
                  <a:lnTo>
                    <a:pt x="1385982" y="8184"/>
                  </a:lnTo>
                  <a:lnTo>
                    <a:pt x="1373056" y="1367"/>
                  </a:lnTo>
                  <a:lnTo>
                    <a:pt x="135640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26018" y="3092816"/>
              <a:ext cx="1397635" cy="224790"/>
            </a:xfrm>
            <a:custGeom>
              <a:avLst/>
              <a:gdLst/>
              <a:ahLst/>
              <a:cxnLst/>
              <a:rect l="l" t="t" r="r" b="b"/>
              <a:pathLst>
                <a:path w="1397635" h="224789">
                  <a:moveTo>
                    <a:pt x="1356406" y="0"/>
                  </a:moveTo>
                  <a:lnTo>
                    <a:pt x="40749" y="0"/>
                  </a:lnTo>
                  <a:lnTo>
                    <a:pt x="24074" y="1367"/>
                  </a:lnTo>
                  <a:lnTo>
                    <a:pt x="11075" y="8184"/>
                  </a:lnTo>
                  <a:lnTo>
                    <a:pt x="3724" y="17773"/>
                  </a:lnTo>
                  <a:lnTo>
                    <a:pt x="0" y="28692"/>
                  </a:lnTo>
                  <a:lnTo>
                    <a:pt x="0" y="194245"/>
                  </a:lnTo>
                  <a:lnTo>
                    <a:pt x="3724" y="205164"/>
                  </a:lnTo>
                  <a:lnTo>
                    <a:pt x="11075" y="214752"/>
                  </a:lnTo>
                  <a:lnTo>
                    <a:pt x="24074" y="221570"/>
                  </a:lnTo>
                  <a:lnTo>
                    <a:pt x="40749" y="224304"/>
                  </a:lnTo>
                  <a:lnTo>
                    <a:pt x="1356406" y="224304"/>
                  </a:lnTo>
                  <a:lnTo>
                    <a:pt x="1373056" y="221570"/>
                  </a:lnTo>
                  <a:lnTo>
                    <a:pt x="1385982" y="214752"/>
                  </a:lnTo>
                  <a:lnTo>
                    <a:pt x="1393407" y="205164"/>
                  </a:lnTo>
                  <a:lnTo>
                    <a:pt x="1397082" y="194245"/>
                  </a:lnTo>
                  <a:lnTo>
                    <a:pt x="1397082" y="28692"/>
                  </a:lnTo>
                  <a:lnTo>
                    <a:pt x="1393407" y="17773"/>
                  </a:lnTo>
                  <a:lnTo>
                    <a:pt x="1385982" y="8184"/>
                  </a:lnTo>
                  <a:lnTo>
                    <a:pt x="1373056" y="1367"/>
                  </a:lnTo>
                  <a:lnTo>
                    <a:pt x="13564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789304" y="5353739"/>
            <a:ext cx="1357630" cy="491490"/>
            <a:chOff x="6789304" y="5353739"/>
            <a:chExt cx="1357630" cy="491490"/>
          </a:xfrm>
        </p:grpSpPr>
        <p:sp>
          <p:nvSpPr>
            <p:cNvPr id="54" name="object 54"/>
            <p:cNvSpPr/>
            <p:nvPr/>
          </p:nvSpPr>
          <p:spPr>
            <a:xfrm>
              <a:off x="6790769" y="5355205"/>
              <a:ext cx="1355090" cy="488315"/>
            </a:xfrm>
            <a:custGeom>
              <a:avLst/>
              <a:gdLst/>
              <a:ahLst/>
              <a:cxnLst/>
              <a:rect l="l" t="t" r="r" b="b"/>
              <a:pathLst>
                <a:path w="1355090" h="488314">
                  <a:moveTo>
                    <a:pt x="1313807" y="0"/>
                  </a:moveTo>
                  <a:lnTo>
                    <a:pt x="40675" y="0"/>
                  </a:lnTo>
                  <a:lnTo>
                    <a:pt x="24025" y="1367"/>
                  </a:lnTo>
                  <a:lnTo>
                    <a:pt x="11100" y="8184"/>
                  </a:lnTo>
                  <a:lnTo>
                    <a:pt x="3724" y="17773"/>
                  </a:lnTo>
                  <a:lnTo>
                    <a:pt x="0" y="30059"/>
                  </a:lnTo>
                  <a:lnTo>
                    <a:pt x="0" y="458198"/>
                  </a:lnTo>
                  <a:lnTo>
                    <a:pt x="3724" y="470538"/>
                  </a:lnTo>
                  <a:lnTo>
                    <a:pt x="11100" y="480090"/>
                  </a:lnTo>
                  <a:lnTo>
                    <a:pt x="24025" y="485577"/>
                  </a:lnTo>
                  <a:lnTo>
                    <a:pt x="40675" y="488311"/>
                  </a:lnTo>
                  <a:lnTo>
                    <a:pt x="1313807" y="488311"/>
                  </a:lnTo>
                  <a:lnTo>
                    <a:pt x="1330457" y="485577"/>
                  </a:lnTo>
                  <a:lnTo>
                    <a:pt x="1343407" y="480090"/>
                  </a:lnTo>
                  <a:lnTo>
                    <a:pt x="1350832" y="470538"/>
                  </a:lnTo>
                  <a:lnTo>
                    <a:pt x="1354532" y="458198"/>
                  </a:lnTo>
                  <a:lnTo>
                    <a:pt x="1354532" y="30059"/>
                  </a:lnTo>
                  <a:lnTo>
                    <a:pt x="1350832" y="17773"/>
                  </a:lnTo>
                  <a:lnTo>
                    <a:pt x="1343407" y="8184"/>
                  </a:lnTo>
                  <a:lnTo>
                    <a:pt x="1330457" y="1367"/>
                  </a:lnTo>
                  <a:lnTo>
                    <a:pt x="131380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90769" y="5355205"/>
              <a:ext cx="1355090" cy="488315"/>
            </a:xfrm>
            <a:custGeom>
              <a:avLst/>
              <a:gdLst/>
              <a:ahLst/>
              <a:cxnLst/>
              <a:rect l="l" t="t" r="r" b="b"/>
              <a:pathLst>
                <a:path w="1355090" h="488314">
                  <a:moveTo>
                    <a:pt x="0" y="30059"/>
                  </a:moveTo>
                  <a:lnTo>
                    <a:pt x="0" y="458198"/>
                  </a:lnTo>
                  <a:lnTo>
                    <a:pt x="40675" y="488311"/>
                  </a:lnTo>
                  <a:lnTo>
                    <a:pt x="1313807" y="488311"/>
                  </a:lnTo>
                  <a:lnTo>
                    <a:pt x="1330457" y="485577"/>
                  </a:lnTo>
                  <a:lnTo>
                    <a:pt x="1343407" y="480090"/>
                  </a:lnTo>
                  <a:lnTo>
                    <a:pt x="1350832" y="470538"/>
                  </a:lnTo>
                  <a:lnTo>
                    <a:pt x="1354532" y="458198"/>
                  </a:lnTo>
                  <a:lnTo>
                    <a:pt x="1354532" y="30059"/>
                  </a:lnTo>
                  <a:lnTo>
                    <a:pt x="1350832" y="17773"/>
                  </a:lnTo>
                  <a:lnTo>
                    <a:pt x="1343407" y="8184"/>
                  </a:lnTo>
                  <a:lnTo>
                    <a:pt x="1330457" y="1367"/>
                  </a:lnTo>
                  <a:lnTo>
                    <a:pt x="1313807" y="0"/>
                  </a:lnTo>
                  <a:lnTo>
                    <a:pt x="40675" y="0"/>
                  </a:lnTo>
                  <a:lnTo>
                    <a:pt x="24025" y="1367"/>
                  </a:lnTo>
                  <a:lnTo>
                    <a:pt x="11100" y="8184"/>
                  </a:lnTo>
                  <a:lnTo>
                    <a:pt x="3724" y="17773"/>
                  </a:lnTo>
                  <a:lnTo>
                    <a:pt x="0" y="300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9233357" y="4765650"/>
            <a:ext cx="1480820" cy="527050"/>
            <a:chOff x="9233357" y="4765650"/>
            <a:chExt cx="1480820" cy="527050"/>
          </a:xfrm>
        </p:grpSpPr>
        <p:sp>
          <p:nvSpPr>
            <p:cNvPr id="57" name="object 57"/>
            <p:cNvSpPr/>
            <p:nvPr/>
          </p:nvSpPr>
          <p:spPr>
            <a:xfrm>
              <a:off x="9264807" y="4803985"/>
              <a:ext cx="1414145" cy="487045"/>
            </a:xfrm>
            <a:custGeom>
              <a:avLst/>
              <a:gdLst/>
              <a:ahLst/>
              <a:cxnLst/>
              <a:rect l="l" t="t" r="r" b="b"/>
              <a:pathLst>
                <a:path w="1414145" h="487045">
                  <a:moveTo>
                    <a:pt x="1373032" y="0"/>
                  </a:moveTo>
                  <a:lnTo>
                    <a:pt x="40725" y="0"/>
                  </a:lnTo>
                  <a:lnTo>
                    <a:pt x="24074" y="1367"/>
                  </a:lnTo>
                  <a:lnTo>
                    <a:pt x="11124" y="8166"/>
                  </a:lnTo>
                  <a:lnTo>
                    <a:pt x="1850" y="17773"/>
                  </a:lnTo>
                  <a:lnTo>
                    <a:pt x="0" y="28692"/>
                  </a:lnTo>
                  <a:lnTo>
                    <a:pt x="0" y="458198"/>
                  </a:lnTo>
                  <a:lnTo>
                    <a:pt x="1850" y="469153"/>
                  </a:lnTo>
                  <a:lnTo>
                    <a:pt x="11124" y="478705"/>
                  </a:lnTo>
                  <a:lnTo>
                    <a:pt x="24074" y="485559"/>
                  </a:lnTo>
                  <a:lnTo>
                    <a:pt x="40725" y="486926"/>
                  </a:lnTo>
                  <a:lnTo>
                    <a:pt x="1373032" y="486926"/>
                  </a:lnTo>
                  <a:lnTo>
                    <a:pt x="1387832" y="485559"/>
                  </a:lnTo>
                  <a:lnTo>
                    <a:pt x="1400757" y="478705"/>
                  </a:lnTo>
                  <a:lnTo>
                    <a:pt x="1410057" y="469153"/>
                  </a:lnTo>
                  <a:lnTo>
                    <a:pt x="1413757" y="458198"/>
                  </a:lnTo>
                  <a:lnTo>
                    <a:pt x="1413757" y="28692"/>
                  </a:lnTo>
                  <a:lnTo>
                    <a:pt x="1410057" y="17773"/>
                  </a:lnTo>
                  <a:lnTo>
                    <a:pt x="1400757" y="8166"/>
                  </a:lnTo>
                  <a:lnTo>
                    <a:pt x="1387832" y="1367"/>
                  </a:lnTo>
                  <a:lnTo>
                    <a:pt x="137303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264807" y="4803985"/>
              <a:ext cx="1414145" cy="487045"/>
            </a:xfrm>
            <a:custGeom>
              <a:avLst/>
              <a:gdLst/>
              <a:ahLst/>
              <a:cxnLst/>
              <a:rect l="l" t="t" r="r" b="b"/>
              <a:pathLst>
                <a:path w="1414145" h="487045">
                  <a:moveTo>
                    <a:pt x="0" y="28692"/>
                  </a:moveTo>
                  <a:lnTo>
                    <a:pt x="0" y="458198"/>
                  </a:lnTo>
                  <a:lnTo>
                    <a:pt x="40725" y="486926"/>
                  </a:lnTo>
                  <a:lnTo>
                    <a:pt x="1373032" y="486926"/>
                  </a:lnTo>
                  <a:lnTo>
                    <a:pt x="1387832" y="485559"/>
                  </a:lnTo>
                  <a:lnTo>
                    <a:pt x="1400757" y="478705"/>
                  </a:lnTo>
                  <a:lnTo>
                    <a:pt x="1410057" y="469153"/>
                  </a:lnTo>
                  <a:lnTo>
                    <a:pt x="1413757" y="458198"/>
                  </a:lnTo>
                  <a:lnTo>
                    <a:pt x="1413757" y="28692"/>
                  </a:lnTo>
                  <a:lnTo>
                    <a:pt x="1410057" y="17773"/>
                  </a:lnTo>
                  <a:lnTo>
                    <a:pt x="1400757" y="8166"/>
                  </a:lnTo>
                  <a:lnTo>
                    <a:pt x="1387832" y="1367"/>
                  </a:lnTo>
                  <a:lnTo>
                    <a:pt x="1373032" y="0"/>
                  </a:lnTo>
                  <a:lnTo>
                    <a:pt x="40725" y="0"/>
                  </a:lnTo>
                  <a:lnTo>
                    <a:pt x="24074" y="1367"/>
                  </a:lnTo>
                  <a:lnTo>
                    <a:pt x="11124" y="8166"/>
                  </a:lnTo>
                  <a:lnTo>
                    <a:pt x="1850" y="17773"/>
                  </a:lnTo>
                  <a:lnTo>
                    <a:pt x="0" y="286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233357" y="4765650"/>
              <a:ext cx="1480820" cy="202565"/>
            </a:xfrm>
            <a:custGeom>
              <a:avLst/>
              <a:gdLst/>
              <a:ahLst/>
              <a:cxnLst/>
              <a:rect l="l" t="t" r="r" b="b"/>
              <a:pathLst>
                <a:path w="1480820" h="202564">
                  <a:moveTo>
                    <a:pt x="467763" y="175087"/>
                  </a:moveTo>
                  <a:lnTo>
                    <a:pt x="172076" y="175087"/>
                  </a:lnTo>
                  <a:lnTo>
                    <a:pt x="190600" y="176454"/>
                  </a:lnTo>
                  <a:lnTo>
                    <a:pt x="223901" y="180574"/>
                  </a:lnTo>
                  <a:lnTo>
                    <a:pt x="234976" y="183308"/>
                  </a:lnTo>
                  <a:lnTo>
                    <a:pt x="246126" y="187428"/>
                  </a:lnTo>
                  <a:lnTo>
                    <a:pt x="257201" y="190162"/>
                  </a:lnTo>
                  <a:lnTo>
                    <a:pt x="301601" y="201081"/>
                  </a:lnTo>
                  <a:lnTo>
                    <a:pt x="318252" y="202448"/>
                  </a:lnTo>
                  <a:lnTo>
                    <a:pt x="346026" y="201081"/>
                  </a:lnTo>
                  <a:lnTo>
                    <a:pt x="388577" y="195594"/>
                  </a:lnTo>
                  <a:lnTo>
                    <a:pt x="416352" y="184675"/>
                  </a:lnTo>
                  <a:lnTo>
                    <a:pt x="458902" y="176454"/>
                  </a:lnTo>
                  <a:lnTo>
                    <a:pt x="467763" y="175087"/>
                  </a:lnTo>
                  <a:close/>
                </a:path>
                <a:path w="1480820" h="202564">
                  <a:moveTo>
                    <a:pt x="1461857" y="160048"/>
                  </a:moveTo>
                  <a:lnTo>
                    <a:pt x="642128" y="160048"/>
                  </a:lnTo>
                  <a:lnTo>
                    <a:pt x="729054" y="162801"/>
                  </a:lnTo>
                  <a:lnTo>
                    <a:pt x="769779" y="166902"/>
                  </a:lnTo>
                  <a:lnTo>
                    <a:pt x="817879" y="175087"/>
                  </a:lnTo>
                  <a:lnTo>
                    <a:pt x="830804" y="177821"/>
                  </a:lnTo>
                  <a:lnTo>
                    <a:pt x="843804" y="179188"/>
                  </a:lnTo>
                  <a:lnTo>
                    <a:pt x="858604" y="181941"/>
                  </a:lnTo>
                  <a:lnTo>
                    <a:pt x="875254" y="184675"/>
                  </a:lnTo>
                  <a:lnTo>
                    <a:pt x="893779" y="186042"/>
                  </a:lnTo>
                  <a:lnTo>
                    <a:pt x="941879" y="186042"/>
                  </a:lnTo>
                  <a:lnTo>
                    <a:pt x="971455" y="184675"/>
                  </a:lnTo>
                  <a:lnTo>
                    <a:pt x="1010330" y="175087"/>
                  </a:lnTo>
                  <a:lnTo>
                    <a:pt x="1041780" y="168269"/>
                  </a:lnTo>
                  <a:lnTo>
                    <a:pt x="1069580" y="164168"/>
                  </a:lnTo>
                  <a:lnTo>
                    <a:pt x="1091731" y="161415"/>
                  </a:lnTo>
                  <a:lnTo>
                    <a:pt x="1463732" y="161415"/>
                  </a:lnTo>
                  <a:lnTo>
                    <a:pt x="1461857" y="160048"/>
                  </a:lnTo>
                  <a:close/>
                </a:path>
                <a:path w="1480820" h="202564">
                  <a:moveTo>
                    <a:pt x="1480382" y="0"/>
                  </a:moveTo>
                  <a:lnTo>
                    <a:pt x="0" y="0"/>
                  </a:lnTo>
                  <a:lnTo>
                    <a:pt x="0" y="184675"/>
                  </a:lnTo>
                  <a:lnTo>
                    <a:pt x="18500" y="183308"/>
                  </a:lnTo>
                  <a:lnTo>
                    <a:pt x="38874" y="180574"/>
                  </a:lnTo>
                  <a:lnTo>
                    <a:pt x="61025" y="179188"/>
                  </a:lnTo>
                  <a:lnTo>
                    <a:pt x="83250" y="176454"/>
                  </a:lnTo>
                  <a:lnTo>
                    <a:pt x="105475" y="176454"/>
                  </a:lnTo>
                  <a:lnTo>
                    <a:pt x="129501" y="175087"/>
                  </a:lnTo>
                  <a:lnTo>
                    <a:pt x="467763" y="175087"/>
                  </a:lnTo>
                  <a:lnTo>
                    <a:pt x="503327" y="169600"/>
                  </a:lnTo>
                  <a:lnTo>
                    <a:pt x="549577" y="164168"/>
                  </a:lnTo>
                  <a:lnTo>
                    <a:pt x="595828" y="161415"/>
                  </a:lnTo>
                  <a:lnTo>
                    <a:pt x="642128" y="160048"/>
                  </a:lnTo>
                  <a:lnTo>
                    <a:pt x="1461857" y="160048"/>
                  </a:lnTo>
                  <a:lnTo>
                    <a:pt x="1456307" y="158681"/>
                  </a:lnTo>
                  <a:lnTo>
                    <a:pt x="1480382" y="158681"/>
                  </a:lnTo>
                  <a:lnTo>
                    <a:pt x="1480382" y="0"/>
                  </a:lnTo>
                  <a:close/>
                </a:path>
                <a:path w="1480820" h="202564">
                  <a:moveTo>
                    <a:pt x="1463732" y="161415"/>
                  </a:moveTo>
                  <a:lnTo>
                    <a:pt x="1110255" y="161415"/>
                  </a:lnTo>
                  <a:lnTo>
                    <a:pt x="1141706" y="164168"/>
                  </a:lnTo>
                  <a:lnTo>
                    <a:pt x="1154705" y="168269"/>
                  </a:lnTo>
                  <a:lnTo>
                    <a:pt x="1167631" y="170967"/>
                  </a:lnTo>
                  <a:lnTo>
                    <a:pt x="1180581" y="175087"/>
                  </a:lnTo>
                  <a:lnTo>
                    <a:pt x="1195381" y="179188"/>
                  </a:lnTo>
                  <a:lnTo>
                    <a:pt x="1212031" y="181941"/>
                  </a:lnTo>
                  <a:lnTo>
                    <a:pt x="1230531" y="184675"/>
                  </a:lnTo>
                  <a:lnTo>
                    <a:pt x="1300856" y="184675"/>
                  </a:lnTo>
                  <a:lnTo>
                    <a:pt x="1339731" y="181941"/>
                  </a:lnTo>
                  <a:lnTo>
                    <a:pt x="1358232" y="179188"/>
                  </a:lnTo>
                  <a:lnTo>
                    <a:pt x="1378557" y="177821"/>
                  </a:lnTo>
                  <a:lnTo>
                    <a:pt x="1397057" y="175087"/>
                  </a:lnTo>
                  <a:lnTo>
                    <a:pt x="1430357" y="169600"/>
                  </a:lnTo>
                  <a:lnTo>
                    <a:pt x="1443357" y="168269"/>
                  </a:lnTo>
                  <a:lnTo>
                    <a:pt x="1452582" y="165535"/>
                  </a:lnTo>
                  <a:lnTo>
                    <a:pt x="1463732" y="1614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9220406" y="5892677"/>
            <a:ext cx="1480820" cy="527050"/>
            <a:chOff x="9220406" y="5892677"/>
            <a:chExt cx="1480820" cy="527050"/>
          </a:xfrm>
        </p:grpSpPr>
        <p:sp>
          <p:nvSpPr>
            <p:cNvPr id="61" name="object 61"/>
            <p:cNvSpPr/>
            <p:nvPr/>
          </p:nvSpPr>
          <p:spPr>
            <a:xfrm>
              <a:off x="9272232" y="5894138"/>
              <a:ext cx="1393825" cy="488315"/>
            </a:xfrm>
            <a:custGeom>
              <a:avLst/>
              <a:gdLst/>
              <a:ahLst/>
              <a:cxnLst/>
              <a:rect l="l" t="t" r="r" b="b"/>
              <a:pathLst>
                <a:path w="1393825" h="488314">
                  <a:moveTo>
                    <a:pt x="1352682" y="0"/>
                  </a:moveTo>
                  <a:lnTo>
                    <a:pt x="40675" y="0"/>
                  </a:lnTo>
                  <a:lnTo>
                    <a:pt x="25875" y="2697"/>
                  </a:lnTo>
                  <a:lnTo>
                    <a:pt x="12925" y="8184"/>
                  </a:lnTo>
                  <a:lnTo>
                    <a:pt x="3700" y="17773"/>
                  </a:lnTo>
                  <a:lnTo>
                    <a:pt x="0" y="30077"/>
                  </a:lnTo>
                  <a:lnTo>
                    <a:pt x="0" y="458198"/>
                  </a:lnTo>
                  <a:lnTo>
                    <a:pt x="3700" y="469171"/>
                  </a:lnTo>
                  <a:lnTo>
                    <a:pt x="12925" y="478723"/>
                  </a:lnTo>
                  <a:lnTo>
                    <a:pt x="25875" y="485577"/>
                  </a:lnTo>
                  <a:lnTo>
                    <a:pt x="40675" y="488311"/>
                  </a:lnTo>
                  <a:lnTo>
                    <a:pt x="1352682" y="488311"/>
                  </a:lnTo>
                  <a:lnTo>
                    <a:pt x="1367457" y="485577"/>
                  </a:lnTo>
                  <a:lnTo>
                    <a:pt x="1380407" y="478723"/>
                  </a:lnTo>
                  <a:lnTo>
                    <a:pt x="1389682" y="469171"/>
                  </a:lnTo>
                  <a:lnTo>
                    <a:pt x="1393333" y="458198"/>
                  </a:lnTo>
                  <a:lnTo>
                    <a:pt x="1393333" y="30077"/>
                  </a:lnTo>
                  <a:lnTo>
                    <a:pt x="1389682" y="17773"/>
                  </a:lnTo>
                  <a:lnTo>
                    <a:pt x="1380407" y="8184"/>
                  </a:lnTo>
                  <a:lnTo>
                    <a:pt x="1367457" y="2697"/>
                  </a:lnTo>
                  <a:lnTo>
                    <a:pt x="135268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272232" y="5894138"/>
              <a:ext cx="1393825" cy="488315"/>
            </a:xfrm>
            <a:custGeom>
              <a:avLst/>
              <a:gdLst/>
              <a:ahLst/>
              <a:cxnLst/>
              <a:rect l="l" t="t" r="r" b="b"/>
              <a:pathLst>
                <a:path w="1393825" h="488314">
                  <a:moveTo>
                    <a:pt x="0" y="458198"/>
                  </a:moveTo>
                  <a:lnTo>
                    <a:pt x="0" y="30077"/>
                  </a:lnTo>
                  <a:lnTo>
                    <a:pt x="40675" y="0"/>
                  </a:lnTo>
                  <a:lnTo>
                    <a:pt x="1352682" y="0"/>
                  </a:lnTo>
                  <a:lnTo>
                    <a:pt x="1389682" y="17773"/>
                  </a:lnTo>
                  <a:lnTo>
                    <a:pt x="1393333" y="458198"/>
                  </a:lnTo>
                  <a:lnTo>
                    <a:pt x="1389682" y="469171"/>
                  </a:lnTo>
                  <a:lnTo>
                    <a:pt x="1380407" y="478723"/>
                  </a:lnTo>
                  <a:lnTo>
                    <a:pt x="1367457" y="485577"/>
                  </a:lnTo>
                  <a:lnTo>
                    <a:pt x="1352682" y="488311"/>
                  </a:lnTo>
                  <a:lnTo>
                    <a:pt x="40675" y="488311"/>
                  </a:lnTo>
                  <a:lnTo>
                    <a:pt x="25875" y="485577"/>
                  </a:lnTo>
                  <a:lnTo>
                    <a:pt x="12925" y="478723"/>
                  </a:lnTo>
                  <a:lnTo>
                    <a:pt x="3700" y="469171"/>
                  </a:lnTo>
                  <a:lnTo>
                    <a:pt x="0" y="4581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220406" y="6218282"/>
              <a:ext cx="1480820" cy="201295"/>
            </a:xfrm>
            <a:custGeom>
              <a:avLst/>
              <a:gdLst/>
              <a:ahLst/>
              <a:cxnLst/>
              <a:rect l="l" t="t" r="r" b="b"/>
              <a:pathLst>
                <a:path w="1480820" h="201295">
                  <a:moveTo>
                    <a:pt x="0" y="16442"/>
                  </a:moveTo>
                  <a:lnTo>
                    <a:pt x="0" y="201081"/>
                  </a:lnTo>
                  <a:lnTo>
                    <a:pt x="1480333" y="201081"/>
                  </a:lnTo>
                  <a:lnTo>
                    <a:pt x="1480333" y="42400"/>
                  </a:lnTo>
                  <a:lnTo>
                    <a:pt x="1456307" y="42400"/>
                  </a:lnTo>
                  <a:lnTo>
                    <a:pt x="1461808" y="41069"/>
                  </a:lnTo>
                  <a:lnTo>
                    <a:pt x="642078" y="41069"/>
                  </a:lnTo>
                  <a:lnTo>
                    <a:pt x="595828" y="39702"/>
                  </a:lnTo>
                  <a:lnTo>
                    <a:pt x="549602" y="36967"/>
                  </a:lnTo>
                  <a:lnTo>
                    <a:pt x="503278" y="32848"/>
                  </a:lnTo>
                  <a:lnTo>
                    <a:pt x="458902" y="25994"/>
                  </a:lnTo>
                  <a:lnTo>
                    <a:pt x="105500" y="25994"/>
                  </a:lnTo>
                  <a:lnTo>
                    <a:pt x="38874" y="21892"/>
                  </a:lnTo>
                  <a:lnTo>
                    <a:pt x="18500" y="19194"/>
                  </a:lnTo>
                  <a:lnTo>
                    <a:pt x="0" y="16442"/>
                  </a:lnTo>
                  <a:close/>
                </a:path>
                <a:path w="1480820" h="201295">
                  <a:moveTo>
                    <a:pt x="941879" y="15075"/>
                  </a:moveTo>
                  <a:lnTo>
                    <a:pt x="915955" y="15075"/>
                  </a:lnTo>
                  <a:lnTo>
                    <a:pt x="893779" y="16442"/>
                  </a:lnTo>
                  <a:lnTo>
                    <a:pt x="858629" y="19194"/>
                  </a:lnTo>
                  <a:lnTo>
                    <a:pt x="843755" y="21892"/>
                  </a:lnTo>
                  <a:lnTo>
                    <a:pt x="817879" y="27361"/>
                  </a:lnTo>
                  <a:lnTo>
                    <a:pt x="769779" y="35600"/>
                  </a:lnTo>
                  <a:lnTo>
                    <a:pt x="686528" y="41069"/>
                  </a:lnTo>
                  <a:lnTo>
                    <a:pt x="1110255" y="41069"/>
                  </a:lnTo>
                  <a:lnTo>
                    <a:pt x="1091755" y="39702"/>
                  </a:lnTo>
                  <a:lnTo>
                    <a:pt x="1069530" y="38335"/>
                  </a:lnTo>
                  <a:lnTo>
                    <a:pt x="1041805" y="32848"/>
                  </a:lnTo>
                  <a:lnTo>
                    <a:pt x="1010355" y="25994"/>
                  </a:lnTo>
                  <a:lnTo>
                    <a:pt x="971480" y="16442"/>
                  </a:lnTo>
                  <a:lnTo>
                    <a:pt x="941879" y="15075"/>
                  </a:lnTo>
                  <a:close/>
                </a:path>
                <a:path w="1480820" h="201295">
                  <a:moveTo>
                    <a:pt x="1254557" y="16442"/>
                  </a:moveTo>
                  <a:lnTo>
                    <a:pt x="1230531" y="17827"/>
                  </a:lnTo>
                  <a:lnTo>
                    <a:pt x="1212031" y="20507"/>
                  </a:lnTo>
                  <a:lnTo>
                    <a:pt x="1195381" y="23259"/>
                  </a:lnTo>
                  <a:lnTo>
                    <a:pt x="1180581" y="27361"/>
                  </a:lnTo>
                  <a:lnTo>
                    <a:pt x="1167655" y="30113"/>
                  </a:lnTo>
                  <a:lnTo>
                    <a:pt x="1154656" y="34215"/>
                  </a:lnTo>
                  <a:lnTo>
                    <a:pt x="1141706" y="36967"/>
                  </a:lnTo>
                  <a:lnTo>
                    <a:pt x="1126906" y="39702"/>
                  </a:lnTo>
                  <a:lnTo>
                    <a:pt x="1110255" y="41069"/>
                  </a:lnTo>
                  <a:lnTo>
                    <a:pt x="1461808" y="41069"/>
                  </a:lnTo>
                  <a:lnTo>
                    <a:pt x="1463682" y="39702"/>
                  </a:lnTo>
                  <a:lnTo>
                    <a:pt x="1459958" y="38335"/>
                  </a:lnTo>
                  <a:lnTo>
                    <a:pt x="1452607" y="36967"/>
                  </a:lnTo>
                  <a:lnTo>
                    <a:pt x="1443308" y="34215"/>
                  </a:lnTo>
                  <a:lnTo>
                    <a:pt x="1413707" y="28746"/>
                  </a:lnTo>
                  <a:lnTo>
                    <a:pt x="1397057" y="27361"/>
                  </a:lnTo>
                  <a:lnTo>
                    <a:pt x="1378557" y="24627"/>
                  </a:lnTo>
                  <a:lnTo>
                    <a:pt x="1358182" y="21892"/>
                  </a:lnTo>
                  <a:lnTo>
                    <a:pt x="1339731" y="20507"/>
                  </a:lnTo>
                  <a:lnTo>
                    <a:pt x="1300856" y="17827"/>
                  </a:lnTo>
                  <a:lnTo>
                    <a:pt x="1254557" y="16442"/>
                  </a:lnTo>
                  <a:close/>
                </a:path>
                <a:path w="1480820" h="201295">
                  <a:moveTo>
                    <a:pt x="318252" y="0"/>
                  </a:moveTo>
                  <a:lnTo>
                    <a:pt x="301601" y="0"/>
                  </a:lnTo>
                  <a:lnTo>
                    <a:pt x="288676" y="2734"/>
                  </a:lnTo>
                  <a:lnTo>
                    <a:pt x="277576" y="4119"/>
                  </a:lnTo>
                  <a:lnTo>
                    <a:pt x="266451" y="8221"/>
                  </a:lnTo>
                  <a:lnTo>
                    <a:pt x="257226" y="10973"/>
                  </a:lnTo>
                  <a:lnTo>
                    <a:pt x="246076" y="15075"/>
                  </a:lnTo>
                  <a:lnTo>
                    <a:pt x="223901" y="20507"/>
                  </a:lnTo>
                  <a:lnTo>
                    <a:pt x="190600" y="24627"/>
                  </a:lnTo>
                  <a:lnTo>
                    <a:pt x="172100" y="25994"/>
                  </a:lnTo>
                  <a:lnTo>
                    <a:pt x="458902" y="25994"/>
                  </a:lnTo>
                  <a:lnTo>
                    <a:pt x="416302" y="16442"/>
                  </a:lnTo>
                  <a:lnTo>
                    <a:pt x="412652" y="13708"/>
                  </a:lnTo>
                  <a:lnTo>
                    <a:pt x="397852" y="8221"/>
                  </a:lnTo>
                  <a:lnTo>
                    <a:pt x="388577" y="6854"/>
                  </a:lnTo>
                  <a:lnTo>
                    <a:pt x="379351" y="4119"/>
                  </a:lnTo>
                  <a:lnTo>
                    <a:pt x="357126" y="1367"/>
                  </a:lnTo>
                  <a:lnTo>
                    <a:pt x="346051" y="1367"/>
                  </a:lnTo>
                  <a:lnTo>
                    <a:pt x="318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5395586" y="5047431"/>
            <a:ext cx="685165" cy="1104265"/>
            <a:chOff x="5395586" y="5047431"/>
            <a:chExt cx="685165" cy="1104265"/>
          </a:xfrm>
        </p:grpSpPr>
        <p:sp>
          <p:nvSpPr>
            <p:cNvPr id="65" name="object 65"/>
            <p:cNvSpPr/>
            <p:nvPr/>
          </p:nvSpPr>
          <p:spPr>
            <a:xfrm>
              <a:off x="5397362" y="5083013"/>
              <a:ext cx="633095" cy="1042669"/>
            </a:xfrm>
            <a:custGeom>
              <a:avLst/>
              <a:gdLst/>
              <a:ahLst/>
              <a:cxnLst/>
              <a:rect l="l" t="t" r="r" b="b"/>
              <a:pathLst>
                <a:path w="633095" h="1042670">
                  <a:moveTo>
                    <a:pt x="592177" y="0"/>
                  </a:moveTo>
                  <a:lnTo>
                    <a:pt x="40725" y="0"/>
                  </a:lnTo>
                  <a:lnTo>
                    <a:pt x="25949" y="1330"/>
                  </a:lnTo>
                  <a:lnTo>
                    <a:pt x="12950" y="8184"/>
                  </a:lnTo>
                  <a:lnTo>
                    <a:pt x="3724" y="17773"/>
                  </a:lnTo>
                  <a:lnTo>
                    <a:pt x="0" y="28710"/>
                  </a:lnTo>
                  <a:lnTo>
                    <a:pt x="0" y="1012169"/>
                  </a:lnTo>
                  <a:lnTo>
                    <a:pt x="3724" y="1023143"/>
                  </a:lnTo>
                  <a:lnTo>
                    <a:pt x="12950" y="1032695"/>
                  </a:lnTo>
                  <a:lnTo>
                    <a:pt x="25949" y="1039549"/>
                  </a:lnTo>
                  <a:lnTo>
                    <a:pt x="40725" y="1042283"/>
                  </a:lnTo>
                  <a:lnTo>
                    <a:pt x="592177" y="1042283"/>
                  </a:lnTo>
                  <a:lnTo>
                    <a:pt x="606977" y="1039549"/>
                  </a:lnTo>
                  <a:lnTo>
                    <a:pt x="619927" y="1032695"/>
                  </a:lnTo>
                  <a:lnTo>
                    <a:pt x="629128" y="1023143"/>
                  </a:lnTo>
                  <a:lnTo>
                    <a:pt x="632853" y="1012169"/>
                  </a:lnTo>
                  <a:lnTo>
                    <a:pt x="632853" y="28710"/>
                  </a:lnTo>
                  <a:lnTo>
                    <a:pt x="629128" y="17773"/>
                  </a:lnTo>
                  <a:lnTo>
                    <a:pt x="619927" y="8184"/>
                  </a:lnTo>
                  <a:lnTo>
                    <a:pt x="606977" y="1330"/>
                  </a:lnTo>
                  <a:lnTo>
                    <a:pt x="59217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97362" y="5083013"/>
              <a:ext cx="633095" cy="1042669"/>
            </a:xfrm>
            <a:custGeom>
              <a:avLst/>
              <a:gdLst/>
              <a:ahLst/>
              <a:cxnLst/>
              <a:rect l="l" t="t" r="r" b="b"/>
              <a:pathLst>
                <a:path w="633095" h="1042670">
                  <a:moveTo>
                    <a:pt x="592177" y="1042283"/>
                  </a:moveTo>
                  <a:lnTo>
                    <a:pt x="40725" y="1042283"/>
                  </a:lnTo>
                  <a:lnTo>
                    <a:pt x="25949" y="1039549"/>
                  </a:lnTo>
                  <a:lnTo>
                    <a:pt x="12950" y="1032695"/>
                  </a:lnTo>
                  <a:lnTo>
                    <a:pt x="3724" y="1023143"/>
                  </a:lnTo>
                  <a:lnTo>
                    <a:pt x="0" y="1012169"/>
                  </a:lnTo>
                  <a:lnTo>
                    <a:pt x="0" y="28710"/>
                  </a:lnTo>
                  <a:lnTo>
                    <a:pt x="3724" y="17773"/>
                  </a:lnTo>
                  <a:lnTo>
                    <a:pt x="12950" y="8184"/>
                  </a:lnTo>
                  <a:lnTo>
                    <a:pt x="25949" y="1330"/>
                  </a:lnTo>
                  <a:lnTo>
                    <a:pt x="40725" y="0"/>
                  </a:lnTo>
                  <a:lnTo>
                    <a:pt x="592177" y="0"/>
                  </a:lnTo>
                  <a:lnTo>
                    <a:pt x="629128" y="17773"/>
                  </a:lnTo>
                  <a:lnTo>
                    <a:pt x="632853" y="1012169"/>
                  </a:lnTo>
                  <a:lnTo>
                    <a:pt x="629128" y="1023143"/>
                  </a:lnTo>
                  <a:lnTo>
                    <a:pt x="619927" y="1032695"/>
                  </a:lnTo>
                  <a:lnTo>
                    <a:pt x="606977" y="1039549"/>
                  </a:lnTo>
                  <a:lnTo>
                    <a:pt x="592177" y="1042283"/>
                  </a:lnTo>
                  <a:close/>
                </a:path>
              </a:pathLst>
            </a:custGeom>
            <a:ln w="34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08164" y="5047431"/>
              <a:ext cx="272415" cy="1104265"/>
            </a:xfrm>
            <a:custGeom>
              <a:avLst/>
              <a:gdLst/>
              <a:ahLst/>
              <a:cxnLst/>
              <a:rect l="l" t="t" r="r" b="b"/>
              <a:pathLst>
                <a:path w="272414" h="1104264">
                  <a:moveTo>
                    <a:pt x="55525" y="12340"/>
                  </a:moveTo>
                  <a:lnTo>
                    <a:pt x="51825" y="13708"/>
                  </a:lnTo>
                  <a:lnTo>
                    <a:pt x="49950" y="17773"/>
                  </a:lnTo>
                  <a:lnTo>
                    <a:pt x="48100" y="24627"/>
                  </a:lnTo>
                  <a:lnTo>
                    <a:pt x="44449" y="32848"/>
                  </a:lnTo>
                  <a:lnTo>
                    <a:pt x="40724" y="43767"/>
                  </a:lnTo>
                  <a:lnTo>
                    <a:pt x="38874" y="54740"/>
                  </a:lnTo>
                  <a:lnTo>
                    <a:pt x="35150" y="67027"/>
                  </a:lnTo>
                  <a:lnTo>
                    <a:pt x="31450" y="80680"/>
                  </a:lnTo>
                  <a:lnTo>
                    <a:pt x="29600" y="94388"/>
                  </a:lnTo>
                  <a:lnTo>
                    <a:pt x="27799" y="108060"/>
                  </a:lnTo>
                  <a:lnTo>
                    <a:pt x="24074" y="121768"/>
                  </a:lnTo>
                  <a:lnTo>
                    <a:pt x="24074" y="134054"/>
                  </a:lnTo>
                  <a:lnTo>
                    <a:pt x="22224" y="168233"/>
                  </a:lnTo>
                  <a:lnTo>
                    <a:pt x="24074" y="186060"/>
                  </a:lnTo>
                  <a:lnTo>
                    <a:pt x="27799" y="201081"/>
                  </a:lnTo>
                  <a:lnTo>
                    <a:pt x="31450" y="213385"/>
                  </a:lnTo>
                  <a:lnTo>
                    <a:pt x="37024" y="224341"/>
                  </a:lnTo>
                  <a:lnTo>
                    <a:pt x="40724" y="233893"/>
                  </a:lnTo>
                  <a:lnTo>
                    <a:pt x="46299" y="243481"/>
                  </a:lnTo>
                  <a:lnTo>
                    <a:pt x="49950" y="253033"/>
                  </a:lnTo>
                  <a:lnTo>
                    <a:pt x="53675" y="264007"/>
                  </a:lnTo>
                  <a:lnTo>
                    <a:pt x="53675" y="290001"/>
                  </a:lnTo>
                  <a:lnTo>
                    <a:pt x="49950" y="306407"/>
                  </a:lnTo>
                  <a:lnTo>
                    <a:pt x="44449" y="326914"/>
                  </a:lnTo>
                  <a:lnTo>
                    <a:pt x="35150" y="350174"/>
                  </a:lnTo>
                  <a:lnTo>
                    <a:pt x="22224" y="378866"/>
                  </a:lnTo>
                  <a:lnTo>
                    <a:pt x="20374" y="402126"/>
                  </a:lnTo>
                  <a:lnTo>
                    <a:pt x="24074" y="451380"/>
                  </a:lnTo>
                  <a:lnTo>
                    <a:pt x="37024" y="493780"/>
                  </a:lnTo>
                  <a:lnTo>
                    <a:pt x="46299" y="530711"/>
                  </a:lnTo>
                  <a:lnTo>
                    <a:pt x="51825" y="559440"/>
                  </a:lnTo>
                  <a:lnTo>
                    <a:pt x="55525" y="590921"/>
                  </a:lnTo>
                  <a:lnTo>
                    <a:pt x="55525" y="625100"/>
                  </a:lnTo>
                  <a:lnTo>
                    <a:pt x="53675" y="659279"/>
                  </a:lnTo>
                  <a:lnTo>
                    <a:pt x="44449" y="729059"/>
                  </a:lnTo>
                  <a:lnTo>
                    <a:pt x="22224" y="793351"/>
                  </a:lnTo>
                  <a:lnTo>
                    <a:pt x="18500" y="796086"/>
                  </a:lnTo>
                  <a:lnTo>
                    <a:pt x="11149" y="807005"/>
                  </a:lnTo>
                  <a:lnTo>
                    <a:pt x="9274" y="813859"/>
                  </a:lnTo>
                  <a:lnTo>
                    <a:pt x="5574" y="820713"/>
                  </a:lnTo>
                  <a:lnTo>
                    <a:pt x="0" y="845340"/>
                  </a:lnTo>
                  <a:lnTo>
                    <a:pt x="0" y="878152"/>
                  </a:lnTo>
                  <a:lnTo>
                    <a:pt x="3724" y="887740"/>
                  </a:lnTo>
                  <a:lnTo>
                    <a:pt x="5574" y="895925"/>
                  </a:lnTo>
                  <a:lnTo>
                    <a:pt x="11149" y="904146"/>
                  </a:lnTo>
                  <a:lnTo>
                    <a:pt x="14800" y="912367"/>
                  </a:lnTo>
                  <a:lnTo>
                    <a:pt x="18500" y="919185"/>
                  </a:lnTo>
                  <a:lnTo>
                    <a:pt x="33300" y="961585"/>
                  </a:lnTo>
                  <a:lnTo>
                    <a:pt x="35150" y="1024492"/>
                  </a:lnTo>
                  <a:lnTo>
                    <a:pt x="33300" y="1042265"/>
                  </a:lnTo>
                  <a:lnTo>
                    <a:pt x="31450" y="1058726"/>
                  </a:lnTo>
                  <a:lnTo>
                    <a:pt x="27799" y="1075132"/>
                  </a:lnTo>
                  <a:lnTo>
                    <a:pt x="25949" y="1090152"/>
                  </a:lnTo>
                  <a:lnTo>
                    <a:pt x="22224" y="1103860"/>
                  </a:lnTo>
                  <a:lnTo>
                    <a:pt x="272001" y="1103860"/>
                  </a:lnTo>
                  <a:lnTo>
                    <a:pt x="272001" y="42400"/>
                  </a:lnTo>
                  <a:lnTo>
                    <a:pt x="57375" y="42400"/>
                  </a:lnTo>
                  <a:lnTo>
                    <a:pt x="57375" y="17773"/>
                  </a:lnTo>
                  <a:lnTo>
                    <a:pt x="55525" y="13708"/>
                  </a:lnTo>
                  <a:lnTo>
                    <a:pt x="55525" y="12340"/>
                  </a:lnTo>
                  <a:close/>
                </a:path>
                <a:path w="272414" h="1104264">
                  <a:moveTo>
                    <a:pt x="272001" y="0"/>
                  </a:moveTo>
                  <a:lnTo>
                    <a:pt x="57375" y="0"/>
                  </a:lnTo>
                  <a:lnTo>
                    <a:pt x="57375" y="42400"/>
                  </a:lnTo>
                  <a:lnTo>
                    <a:pt x="272001" y="42400"/>
                  </a:lnTo>
                  <a:lnTo>
                    <a:pt x="272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3878154" y="5047431"/>
            <a:ext cx="685165" cy="1104265"/>
            <a:chOff x="3878154" y="5047431"/>
            <a:chExt cx="685165" cy="1104265"/>
          </a:xfrm>
        </p:grpSpPr>
        <p:sp>
          <p:nvSpPr>
            <p:cNvPr id="69" name="object 69"/>
            <p:cNvSpPr/>
            <p:nvPr/>
          </p:nvSpPr>
          <p:spPr>
            <a:xfrm>
              <a:off x="3928129" y="5073425"/>
              <a:ext cx="633095" cy="1052195"/>
            </a:xfrm>
            <a:custGeom>
              <a:avLst/>
              <a:gdLst/>
              <a:ahLst/>
              <a:cxnLst/>
              <a:rect l="l" t="t" r="r" b="b"/>
              <a:pathLst>
                <a:path w="633095" h="1052195">
                  <a:moveTo>
                    <a:pt x="592103" y="0"/>
                  </a:moveTo>
                  <a:lnTo>
                    <a:pt x="40725" y="0"/>
                  </a:lnTo>
                  <a:lnTo>
                    <a:pt x="25924" y="2734"/>
                  </a:lnTo>
                  <a:lnTo>
                    <a:pt x="12925" y="8221"/>
                  </a:lnTo>
                  <a:lnTo>
                    <a:pt x="3700" y="17773"/>
                  </a:lnTo>
                  <a:lnTo>
                    <a:pt x="0" y="30113"/>
                  </a:lnTo>
                  <a:lnTo>
                    <a:pt x="0" y="1021758"/>
                  </a:lnTo>
                  <a:lnTo>
                    <a:pt x="3700" y="1032731"/>
                  </a:lnTo>
                  <a:lnTo>
                    <a:pt x="12925" y="1042283"/>
                  </a:lnTo>
                  <a:lnTo>
                    <a:pt x="25924" y="1049137"/>
                  </a:lnTo>
                  <a:lnTo>
                    <a:pt x="40725" y="1051872"/>
                  </a:lnTo>
                  <a:lnTo>
                    <a:pt x="592103" y="1051872"/>
                  </a:lnTo>
                  <a:lnTo>
                    <a:pt x="606953" y="1049137"/>
                  </a:lnTo>
                  <a:lnTo>
                    <a:pt x="619903" y="1042283"/>
                  </a:lnTo>
                  <a:lnTo>
                    <a:pt x="629128" y="1032731"/>
                  </a:lnTo>
                  <a:lnTo>
                    <a:pt x="632853" y="1021758"/>
                  </a:lnTo>
                  <a:lnTo>
                    <a:pt x="632853" y="30113"/>
                  </a:lnTo>
                  <a:lnTo>
                    <a:pt x="629128" y="17773"/>
                  </a:lnTo>
                  <a:lnTo>
                    <a:pt x="619903" y="8221"/>
                  </a:lnTo>
                  <a:lnTo>
                    <a:pt x="606953" y="2734"/>
                  </a:lnTo>
                  <a:lnTo>
                    <a:pt x="59210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28129" y="5073425"/>
              <a:ext cx="633095" cy="1052195"/>
            </a:xfrm>
            <a:custGeom>
              <a:avLst/>
              <a:gdLst/>
              <a:ahLst/>
              <a:cxnLst/>
              <a:rect l="l" t="t" r="r" b="b"/>
              <a:pathLst>
                <a:path w="633095" h="1052195">
                  <a:moveTo>
                    <a:pt x="40725" y="1051872"/>
                  </a:moveTo>
                  <a:lnTo>
                    <a:pt x="592103" y="1051872"/>
                  </a:lnTo>
                  <a:lnTo>
                    <a:pt x="606953" y="1049137"/>
                  </a:lnTo>
                  <a:lnTo>
                    <a:pt x="619903" y="1042283"/>
                  </a:lnTo>
                  <a:lnTo>
                    <a:pt x="629128" y="1032731"/>
                  </a:lnTo>
                  <a:lnTo>
                    <a:pt x="632853" y="1021758"/>
                  </a:lnTo>
                  <a:lnTo>
                    <a:pt x="632853" y="30113"/>
                  </a:lnTo>
                  <a:lnTo>
                    <a:pt x="629128" y="17773"/>
                  </a:lnTo>
                  <a:lnTo>
                    <a:pt x="619903" y="8221"/>
                  </a:lnTo>
                  <a:lnTo>
                    <a:pt x="606953" y="2734"/>
                  </a:lnTo>
                  <a:lnTo>
                    <a:pt x="592103" y="0"/>
                  </a:lnTo>
                  <a:lnTo>
                    <a:pt x="40725" y="0"/>
                  </a:lnTo>
                  <a:lnTo>
                    <a:pt x="25924" y="2734"/>
                  </a:lnTo>
                  <a:lnTo>
                    <a:pt x="12925" y="8221"/>
                  </a:lnTo>
                  <a:lnTo>
                    <a:pt x="3700" y="17773"/>
                  </a:lnTo>
                  <a:lnTo>
                    <a:pt x="0" y="30113"/>
                  </a:lnTo>
                  <a:lnTo>
                    <a:pt x="0" y="1021758"/>
                  </a:lnTo>
                  <a:lnTo>
                    <a:pt x="3700" y="1032731"/>
                  </a:lnTo>
                  <a:lnTo>
                    <a:pt x="12925" y="1042283"/>
                  </a:lnTo>
                  <a:lnTo>
                    <a:pt x="25924" y="1049137"/>
                  </a:lnTo>
                  <a:lnTo>
                    <a:pt x="40725" y="1051872"/>
                  </a:lnTo>
                  <a:close/>
                </a:path>
              </a:pathLst>
            </a:custGeom>
            <a:ln w="34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78154" y="5047431"/>
              <a:ext cx="272415" cy="1104265"/>
            </a:xfrm>
            <a:custGeom>
              <a:avLst/>
              <a:gdLst/>
              <a:ahLst/>
              <a:cxnLst/>
              <a:rect l="l" t="t" r="r" b="b"/>
              <a:pathLst>
                <a:path w="272414" h="1104264">
                  <a:moveTo>
                    <a:pt x="214626" y="0"/>
                  </a:moveTo>
                  <a:lnTo>
                    <a:pt x="0" y="0"/>
                  </a:lnTo>
                  <a:lnTo>
                    <a:pt x="0" y="1103860"/>
                  </a:lnTo>
                  <a:lnTo>
                    <a:pt x="249801" y="1103860"/>
                  </a:lnTo>
                  <a:lnTo>
                    <a:pt x="246150" y="1090152"/>
                  </a:lnTo>
                  <a:lnTo>
                    <a:pt x="244276" y="1075132"/>
                  </a:lnTo>
                  <a:lnTo>
                    <a:pt x="240576" y="1058726"/>
                  </a:lnTo>
                  <a:lnTo>
                    <a:pt x="238701" y="1042265"/>
                  </a:lnTo>
                  <a:lnTo>
                    <a:pt x="236851" y="1024492"/>
                  </a:lnTo>
                  <a:lnTo>
                    <a:pt x="236851" y="975293"/>
                  </a:lnTo>
                  <a:lnTo>
                    <a:pt x="238701" y="961585"/>
                  </a:lnTo>
                  <a:lnTo>
                    <a:pt x="244276" y="936958"/>
                  </a:lnTo>
                  <a:lnTo>
                    <a:pt x="248000" y="927406"/>
                  </a:lnTo>
                  <a:lnTo>
                    <a:pt x="253501" y="919185"/>
                  </a:lnTo>
                  <a:lnTo>
                    <a:pt x="257226" y="912367"/>
                  </a:lnTo>
                  <a:lnTo>
                    <a:pt x="260926" y="904146"/>
                  </a:lnTo>
                  <a:lnTo>
                    <a:pt x="266451" y="895925"/>
                  </a:lnTo>
                  <a:lnTo>
                    <a:pt x="268301" y="887740"/>
                  </a:lnTo>
                  <a:lnTo>
                    <a:pt x="272026" y="878152"/>
                  </a:lnTo>
                  <a:lnTo>
                    <a:pt x="272026" y="845340"/>
                  </a:lnTo>
                  <a:lnTo>
                    <a:pt x="270151" y="837119"/>
                  </a:lnTo>
                  <a:lnTo>
                    <a:pt x="266451" y="820713"/>
                  </a:lnTo>
                  <a:lnTo>
                    <a:pt x="262800" y="813859"/>
                  </a:lnTo>
                  <a:lnTo>
                    <a:pt x="260926" y="807005"/>
                  </a:lnTo>
                  <a:lnTo>
                    <a:pt x="253501" y="796086"/>
                  </a:lnTo>
                  <a:lnTo>
                    <a:pt x="229500" y="729059"/>
                  </a:lnTo>
                  <a:lnTo>
                    <a:pt x="218351" y="659279"/>
                  </a:lnTo>
                  <a:lnTo>
                    <a:pt x="216501" y="590921"/>
                  </a:lnTo>
                  <a:lnTo>
                    <a:pt x="220201" y="559440"/>
                  </a:lnTo>
                  <a:lnTo>
                    <a:pt x="225775" y="530711"/>
                  </a:lnTo>
                  <a:lnTo>
                    <a:pt x="235001" y="493780"/>
                  </a:lnTo>
                  <a:lnTo>
                    <a:pt x="242426" y="474640"/>
                  </a:lnTo>
                  <a:lnTo>
                    <a:pt x="246150" y="463721"/>
                  </a:lnTo>
                  <a:lnTo>
                    <a:pt x="248000" y="451380"/>
                  </a:lnTo>
                  <a:lnTo>
                    <a:pt x="249801" y="437727"/>
                  </a:lnTo>
                  <a:lnTo>
                    <a:pt x="251651" y="421321"/>
                  </a:lnTo>
                  <a:lnTo>
                    <a:pt x="251651" y="402126"/>
                  </a:lnTo>
                  <a:lnTo>
                    <a:pt x="249801" y="378866"/>
                  </a:lnTo>
                  <a:lnTo>
                    <a:pt x="236851" y="350174"/>
                  </a:lnTo>
                  <a:lnTo>
                    <a:pt x="227625" y="326914"/>
                  </a:lnTo>
                  <a:lnTo>
                    <a:pt x="222051" y="306407"/>
                  </a:lnTo>
                  <a:lnTo>
                    <a:pt x="218351" y="290001"/>
                  </a:lnTo>
                  <a:lnTo>
                    <a:pt x="218351" y="264007"/>
                  </a:lnTo>
                  <a:lnTo>
                    <a:pt x="222051" y="253033"/>
                  </a:lnTo>
                  <a:lnTo>
                    <a:pt x="225775" y="243481"/>
                  </a:lnTo>
                  <a:lnTo>
                    <a:pt x="231350" y="233893"/>
                  </a:lnTo>
                  <a:lnTo>
                    <a:pt x="236851" y="224341"/>
                  </a:lnTo>
                  <a:lnTo>
                    <a:pt x="240576" y="213385"/>
                  </a:lnTo>
                  <a:lnTo>
                    <a:pt x="246150" y="201081"/>
                  </a:lnTo>
                  <a:lnTo>
                    <a:pt x="248000" y="186060"/>
                  </a:lnTo>
                  <a:lnTo>
                    <a:pt x="249801" y="168233"/>
                  </a:lnTo>
                  <a:lnTo>
                    <a:pt x="248000" y="134054"/>
                  </a:lnTo>
                  <a:lnTo>
                    <a:pt x="248000" y="121768"/>
                  </a:lnTo>
                  <a:lnTo>
                    <a:pt x="246150" y="108060"/>
                  </a:lnTo>
                  <a:lnTo>
                    <a:pt x="242426" y="94388"/>
                  </a:lnTo>
                  <a:lnTo>
                    <a:pt x="240576" y="80680"/>
                  </a:lnTo>
                  <a:lnTo>
                    <a:pt x="236851" y="67027"/>
                  </a:lnTo>
                  <a:lnTo>
                    <a:pt x="235001" y="54740"/>
                  </a:lnTo>
                  <a:lnTo>
                    <a:pt x="230884" y="42400"/>
                  </a:lnTo>
                  <a:lnTo>
                    <a:pt x="214626" y="42400"/>
                  </a:lnTo>
                  <a:lnTo>
                    <a:pt x="214626" y="0"/>
                  </a:lnTo>
                  <a:close/>
                </a:path>
                <a:path w="272414" h="1104264">
                  <a:moveTo>
                    <a:pt x="218351" y="12340"/>
                  </a:moveTo>
                  <a:lnTo>
                    <a:pt x="216501" y="13708"/>
                  </a:lnTo>
                  <a:lnTo>
                    <a:pt x="214626" y="17773"/>
                  </a:lnTo>
                  <a:lnTo>
                    <a:pt x="214626" y="42400"/>
                  </a:lnTo>
                  <a:lnTo>
                    <a:pt x="230884" y="42400"/>
                  </a:lnTo>
                  <a:lnTo>
                    <a:pt x="227625" y="32848"/>
                  </a:lnTo>
                  <a:lnTo>
                    <a:pt x="225775" y="24627"/>
                  </a:lnTo>
                  <a:lnTo>
                    <a:pt x="222051" y="17773"/>
                  </a:lnTo>
                  <a:lnTo>
                    <a:pt x="220201" y="13708"/>
                  </a:lnTo>
                  <a:lnTo>
                    <a:pt x="218351" y="12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2140649" y="5071654"/>
            <a:ext cx="664210" cy="1056005"/>
            <a:chOff x="2140649" y="5071654"/>
            <a:chExt cx="664210" cy="1056005"/>
          </a:xfrm>
        </p:grpSpPr>
        <p:sp>
          <p:nvSpPr>
            <p:cNvPr id="73" name="object 73"/>
            <p:cNvSpPr/>
            <p:nvPr/>
          </p:nvSpPr>
          <p:spPr>
            <a:xfrm>
              <a:off x="2142420" y="5073425"/>
              <a:ext cx="661035" cy="1052195"/>
            </a:xfrm>
            <a:custGeom>
              <a:avLst/>
              <a:gdLst/>
              <a:ahLst/>
              <a:cxnLst/>
              <a:rect l="l" t="t" r="r" b="b"/>
              <a:pathLst>
                <a:path w="661035" h="1052195">
                  <a:moveTo>
                    <a:pt x="619903" y="0"/>
                  </a:moveTo>
                  <a:lnTo>
                    <a:pt x="38874" y="0"/>
                  </a:lnTo>
                  <a:lnTo>
                    <a:pt x="24074" y="2734"/>
                  </a:lnTo>
                  <a:lnTo>
                    <a:pt x="11149" y="8221"/>
                  </a:lnTo>
                  <a:lnTo>
                    <a:pt x="1850" y="17773"/>
                  </a:lnTo>
                  <a:lnTo>
                    <a:pt x="0" y="30113"/>
                  </a:lnTo>
                  <a:lnTo>
                    <a:pt x="0" y="1021758"/>
                  </a:lnTo>
                  <a:lnTo>
                    <a:pt x="1850" y="1032731"/>
                  </a:lnTo>
                  <a:lnTo>
                    <a:pt x="11149" y="1042283"/>
                  </a:lnTo>
                  <a:lnTo>
                    <a:pt x="24074" y="1049137"/>
                  </a:lnTo>
                  <a:lnTo>
                    <a:pt x="38875" y="1051872"/>
                  </a:lnTo>
                  <a:lnTo>
                    <a:pt x="619903" y="1051872"/>
                  </a:lnTo>
                  <a:lnTo>
                    <a:pt x="634703" y="1049137"/>
                  </a:lnTo>
                  <a:lnTo>
                    <a:pt x="647702" y="1042283"/>
                  </a:lnTo>
                  <a:lnTo>
                    <a:pt x="656928" y="1032731"/>
                  </a:lnTo>
                  <a:lnTo>
                    <a:pt x="660652" y="1021758"/>
                  </a:lnTo>
                  <a:lnTo>
                    <a:pt x="660652" y="30113"/>
                  </a:lnTo>
                  <a:lnTo>
                    <a:pt x="656928" y="17773"/>
                  </a:lnTo>
                  <a:lnTo>
                    <a:pt x="647702" y="8221"/>
                  </a:lnTo>
                  <a:lnTo>
                    <a:pt x="634703" y="2734"/>
                  </a:lnTo>
                  <a:lnTo>
                    <a:pt x="61990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42420" y="5073425"/>
              <a:ext cx="661035" cy="1052195"/>
            </a:xfrm>
            <a:custGeom>
              <a:avLst/>
              <a:gdLst/>
              <a:ahLst/>
              <a:cxnLst/>
              <a:rect l="l" t="t" r="r" b="b"/>
              <a:pathLst>
                <a:path w="661035" h="1052195">
                  <a:moveTo>
                    <a:pt x="38875" y="1051872"/>
                  </a:moveTo>
                  <a:lnTo>
                    <a:pt x="619903" y="1051872"/>
                  </a:lnTo>
                  <a:lnTo>
                    <a:pt x="634703" y="1049137"/>
                  </a:lnTo>
                  <a:lnTo>
                    <a:pt x="647702" y="1042283"/>
                  </a:lnTo>
                  <a:lnTo>
                    <a:pt x="656928" y="1032731"/>
                  </a:lnTo>
                  <a:lnTo>
                    <a:pt x="660652" y="1021758"/>
                  </a:lnTo>
                  <a:lnTo>
                    <a:pt x="660652" y="30113"/>
                  </a:lnTo>
                  <a:lnTo>
                    <a:pt x="656928" y="17773"/>
                  </a:lnTo>
                  <a:lnTo>
                    <a:pt x="647702" y="8221"/>
                  </a:lnTo>
                  <a:lnTo>
                    <a:pt x="634703" y="2734"/>
                  </a:lnTo>
                  <a:lnTo>
                    <a:pt x="619903" y="0"/>
                  </a:lnTo>
                  <a:lnTo>
                    <a:pt x="38874" y="0"/>
                  </a:lnTo>
                  <a:lnTo>
                    <a:pt x="24074" y="2734"/>
                  </a:lnTo>
                  <a:lnTo>
                    <a:pt x="11149" y="8221"/>
                  </a:lnTo>
                  <a:lnTo>
                    <a:pt x="1850" y="17773"/>
                  </a:lnTo>
                  <a:lnTo>
                    <a:pt x="0" y="30113"/>
                  </a:lnTo>
                  <a:lnTo>
                    <a:pt x="0" y="1021758"/>
                  </a:lnTo>
                  <a:lnTo>
                    <a:pt x="1850" y="1032731"/>
                  </a:lnTo>
                  <a:lnTo>
                    <a:pt x="11149" y="1042283"/>
                  </a:lnTo>
                  <a:lnTo>
                    <a:pt x="24074" y="1049137"/>
                  </a:lnTo>
                  <a:lnTo>
                    <a:pt x="38875" y="1051872"/>
                  </a:lnTo>
                  <a:close/>
                </a:path>
              </a:pathLst>
            </a:custGeom>
            <a:ln w="3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047675" y="2826974"/>
            <a:ext cx="307340" cy="1036955"/>
            <a:chOff x="5047675" y="2826974"/>
            <a:chExt cx="307340" cy="1036955"/>
          </a:xfrm>
        </p:grpSpPr>
        <p:sp>
          <p:nvSpPr>
            <p:cNvPr id="76" name="object 76"/>
            <p:cNvSpPr/>
            <p:nvPr/>
          </p:nvSpPr>
          <p:spPr>
            <a:xfrm>
              <a:off x="5049510" y="2828809"/>
              <a:ext cx="303530" cy="1033144"/>
            </a:xfrm>
            <a:custGeom>
              <a:avLst/>
              <a:gdLst/>
              <a:ahLst/>
              <a:cxnLst/>
              <a:rect l="l" t="t" r="r" b="b"/>
              <a:pathLst>
                <a:path w="303529" h="1033145">
                  <a:moveTo>
                    <a:pt x="262726" y="0"/>
                  </a:moveTo>
                  <a:lnTo>
                    <a:pt x="38825" y="0"/>
                  </a:lnTo>
                  <a:lnTo>
                    <a:pt x="24025" y="2734"/>
                  </a:lnTo>
                  <a:lnTo>
                    <a:pt x="11100" y="8221"/>
                  </a:lnTo>
                  <a:lnTo>
                    <a:pt x="1800" y="17773"/>
                  </a:lnTo>
                  <a:lnTo>
                    <a:pt x="0" y="30113"/>
                  </a:lnTo>
                  <a:lnTo>
                    <a:pt x="0" y="1002618"/>
                  </a:lnTo>
                  <a:lnTo>
                    <a:pt x="1800" y="1014958"/>
                  </a:lnTo>
                  <a:lnTo>
                    <a:pt x="11100" y="1024510"/>
                  </a:lnTo>
                  <a:lnTo>
                    <a:pt x="24025" y="1029979"/>
                  </a:lnTo>
                  <a:lnTo>
                    <a:pt x="38825" y="1032731"/>
                  </a:lnTo>
                  <a:lnTo>
                    <a:pt x="262726" y="1032731"/>
                  </a:lnTo>
                  <a:lnTo>
                    <a:pt x="277527" y="1029979"/>
                  </a:lnTo>
                  <a:lnTo>
                    <a:pt x="290526" y="1024510"/>
                  </a:lnTo>
                  <a:lnTo>
                    <a:pt x="299751" y="1014958"/>
                  </a:lnTo>
                  <a:lnTo>
                    <a:pt x="303476" y="1002618"/>
                  </a:lnTo>
                  <a:lnTo>
                    <a:pt x="303476" y="30113"/>
                  </a:lnTo>
                  <a:lnTo>
                    <a:pt x="299751" y="17773"/>
                  </a:lnTo>
                  <a:lnTo>
                    <a:pt x="290526" y="8221"/>
                  </a:lnTo>
                  <a:lnTo>
                    <a:pt x="277526" y="2734"/>
                  </a:lnTo>
                  <a:lnTo>
                    <a:pt x="26272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49510" y="2828809"/>
              <a:ext cx="303530" cy="1033144"/>
            </a:xfrm>
            <a:custGeom>
              <a:avLst/>
              <a:gdLst/>
              <a:ahLst/>
              <a:cxnLst/>
              <a:rect l="l" t="t" r="r" b="b"/>
              <a:pathLst>
                <a:path w="303529" h="1033145">
                  <a:moveTo>
                    <a:pt x="0" y="30113"/>
                  </a:moveTo>
                  <a:lnTo>
                    <a:pt x="0" y="1002618"/>
                  </a:lnTo>
                  <a:lnTo>
                    <a:pt x="38825" y="1032731"/>
                  </a:lnTo>
                  <a:lnTo>
                    <a:pt x="262726" y="1032731"/>
                  </a:lnTo>
                  <a:lnTo>
                    <a:pt x="277527" y="1029979"/>
                  </a:lnTo>
                  <a:lnTo>
                    <a:pt x="290526" y="1024510"/>
                  </a:lnTo>
                  <a:lnTo>
                    <a:pt x="299751" y="1014958"/>
                  </a:lnTo>
                  <a:lnTo>
                    <a:pt x="303476" y="1002618"/>
                  </a:lnTo>
                  <a:lnTo>
                    <a:pt x="303476" y="30113"/>
                  </a:lnTo>
                  <a:lnTo>
                    <a:pt x="299751" y="17773"/>
                  </a:lnTo>
                  <a:lnTo>
                    <a:pt x="290526" y="8221"/>
                  </a:lnTo>
                  <a:lnTo>
                    <a:pt x="277526" y="2734"/>
                  </a:lnTo>
                  <a:lnTo>
                    <a:pt x="262726" y="0"/>
                  </a:lnTo>
                  <a:lnTo>
                    <a:pt x="38825" y="0"/>
                  </a:lnTo>
                  <a:lnTo>
                    <a:pt x="24025" y="2734"/>
                  </a:lnTo>
                  <a:lnTo>
                    <a:pt x="11100" y="8221"/>
                  </a:lnTo>
                  <a:lnTo>
                    <a:pt x="1800" y="17773"/>
                  </a:lnTo>
                  <a:lnTo>
                    <a:pt x="0" y="30113"/>
                  </a:lnTo>
                  <a:close/>
                </a:path>
              </a:pathLst>
            </a:custGeom>
            <a:ln w="3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1781642" y="3072308"/>
            <a:ext cx="1480820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0" y="0"/>
                </a:moveTo>
                <a:lnTo>
                  <a:pt x="1480333" y="0"/>
                </a:lnTo>
              </a:path>
            </a:pathLst>
          </a:custGeom>
          <a:ln w="8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81642" y="3345867"/>
            <a:ext cx="1480820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0" y="0"/>
                </a:moveTo>
                <a:lnTo>
                  <a:pt x="1480333" y="0"/>
                </a:lnTo>
              </a:path>
            </a:pathLst>
          </a:custGeom>
          <a:ln w="8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1642" y="3619426"/>
            <a:ext cx="1480820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0" y="0"/>
                </a:moveTo>
                <a:lnTo>
                  <a:pt x="1480333" y="0"/>
                </a:lnTo>
              </a:path>
            </a:pathLst>
          </a:custGeom>
          <a:ln w="8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81642" y="2798695"/>
            <a:ext cx="1480820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1480333" y="0"/>
                </a:moveTo>
                <a:lnTo>
                  <a:pt x="0" y="0"/>
                </a:lnTo>
              </a:path>
            </a:pathLst>
          </a:custGeom>
          <a:ln w="8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11516" y="2525136"/>
            <a:ext cx="1851025" cy="1368425"/>
          </a:xfrm>
          <a:custGeom>
            <a:avLst/>
            <a:gdLst/>
            <a:ahLst/>
            <a:cxnLst/>
            <a:rect l="l" t="t" r="r" b="b"/>
            <a:pathLst>
              <a:path w="1851025" h="1368425">
                <a:moveTo>
                  <a:pt x="370126" y="1367831"/>
                </a:moveTo>
                <a:lnTo>
                  <a:pt x="1850459" y="1367831"/>
                </a:lnTo>
              </a:path>
              <a:path w="1851025" h="1368425">
                <a:moveTo>
                  <a:pt x="370126" y="273558"/>
                </a:moveTo>
                <a:lnTo>
                  <a:pt x="370126" y="1367831"/>
                </a:lnTo>
              </a:path>
              <a:path w="1851025" h="1368425">
                <a:moveTo>
                  <a:pt x="740178" y="273558"/>
                </a:moveTo>
                <a:lnTo>
                  <a:pt x="740178" y="1367831"/>
                </a:lnTo>
              </a:path>
              <a:path w="1851025" h="1368425">
                <a:moveTo>
                  <a:pt x="1110255" y="273558"/>
                </a:moveTo>
                <a:lnTo>
                  <a:pt x="1110256" y="1367831"/>
                </a:lnTo>
              </a:path>
              <a:path w="1851025" h="1368425">
                <a:moveTo>
                  <a:pt x="1850459" y="273558"/>
                </a:moveTo>
                <a:lnTo>
                  <a:pt x="1850459" y="1367831"/>
                </a:lnTo>
              </a:path>
              <a:path w="1851025" h="1368425">
                <a:moveTo>
                  <a:pt x="1480382" y="273558"/>
                </a:moveTo>
                <a:lnTo>
                  <a:pt x="1480382" y="1367831"/>
                </a:lnTo>
              </a:path>
              <a:path w="1851025" h="1368425">
                <a:moveTo>
                  <a:pt x="0" y="0"/>
                </a:moveTo>
                <a:lnTo>
                  <a:pt x="370126" y="273558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567192" y="2416509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850343" y="2569722"/>
            <a:ext cx="131889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09855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781642" y="3072308"/>
            <a:ext cx="1480820" cy="821055"/>
          </a:xfrm>
          <a:custGeom>
            <a:avLst/>
            <a:gdLst/>
            <a:ahLst/>
            <a:cxnLst/>
            <a:rect l="l" t="t" r="r" b="b"/>
            <a:pathLst>
              <a:path w="1480820" h="821054">
                <a:moveTo>
                  <a:pt x="0" y="273558"/>
                </a:moveTo>
                <a:lnTo>
                  <a:pt x="1480333" y="273558"/>
                </a:lnTo>
              </a:path>
              <a:path w="1480820" h="821054">
                <a:moveTo>
                  <a:pt x="1480333" y="0"/>
                </a:moveTo>
                <a:lnTo>
                  <a:pt x="0" y="0"/>
                </a:lnTo>
              </a:path>
              <a:path w="1480820" h="821054">
                <a:moveTo>
                  <a:pt x="0" y="547117"/>
                </a:moveTo>
                <a:lnTo>
                  <a:pt x="1480333" y="547117"/>
                </a:lnTo>
              </a:path>
              <a:path w="1480820" h="821054">
                <a:moveTo>
                  <a:pt x="1480333" y="273558"/>
                </a:moveTo>
                <a:lnTo>
                  <a:pt x="0" y="273558"/>
                </a:lnTo>
              </a:path>
              <a:path w="1480820" h="821054">
                <a:moveTo>
                  <a:pt x="0" y="820658"/>
                </a:moveTo>
                <a:lnTo>
                  <a:pt x="1480333" y="820658"/>
                </a:lnTo>
              </a:path>
              <a:path w="1480820" h="821054">
                <a:moveTo>
                  <a:pt x="1480333" y="547117"/>
                </a:moveTo>
                <a:lnTo>
                  <a:pt x="0" y="547117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274815" y="2613709"/>
            <a:ext cx="1866264" cy="1223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104">
              <a:lnSpc>
                <a:spcPct val="100000"/>
              </a:lnSpc>
              <a:spcBef>
                <a:spcPts val="22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909604" y="2525136"/>
            <a:ext cx="1851025" cy="1368425"/>
          </a:xfrm>
          <a:custGeom>
            <a:avLst/>
            <a:gdLst/>
            <a:ahLst/>
            <a:cxnLst/>
            <a:rect l="l" t="t" r="r" b="b"/>
            <a:pathLst>
              <a:path w="1851025" h="1368425">
                <a:moveTo>
                  <a:pt x="370126" y="547172"/>
                </a:moveTo>
                <a:lnTo>
                  <a:pt x="1850459" y="547172"/>
                </a:lnTo>
              </a:path>
              <a:path w="1851025" h="1368425">
                <a:moveTo>
                  <a:pt x="370126" y="820731"/>
                </a:moveTo>
                <a:lnTo>
                  <a:pt x="1850459" y="820731"/>
                </a:lnTo>
              </a:path>
              <a:path w="1851025" h="1368425">
                <a:moveTo>
                  <a:pt x="370126" y="1094290"/>
                </a:moveTo>
                <a:lnTo>
                  <a:pt x="1850459" y="1094290"/>
                </a:lnTo>
              </a:path>
              <a:path w="1851025" h="1368425">
                <a:moveTo>
                  <a:pt x="1850459" y="273558"/>
                </a:moveTo>
                <a:lnTo>
                  <a:pt x="370126" y="273558"/>
                </a:lnTo>
              </a:path>
              <a:path w="1851025" h="1368425">
                <a:moveTo>
                  <a:pt x="370126" y="1367831"/>
                </a:moveTo>
                <a:lnTo>
                  <a:pt x="1850459" y="1367831"/>
                </a:lnTo>
              </a:path>
              <a:path w="1851025" h="1368425">
                <a:moveTo>
                  <a:pt x="370126" y="273558"/>
                </a:moveTo>
                <a:lnTo>
                  <a:pt x="370126" y="1367831"/>
                </a:lnTo>
              </a:path>
              <a:path w="1851025" h="1368425">
                <a:moveTo>
                  <a:pt x="740203" y="273558"/>
                </a:moveTo>
                <a:lnTo>
                  <a:pt x="740203" y="1367831"/>
                </a:lnTo>
              </a:path>
              <a:path w="1851025" h="1368425">
                <a:moveTo>
                  <a:pt x="1110255" y="273558"/>
                </a:moveTo>
                <a:lnTo>
                  <a:pt x="1110256" y="1367831"/>
                </a:lnTo>
              </a:path>
              <a:path w="1851025" h="1368425">
                <a:moveTo>
                  <a:pt x="1850459" y="273558"/>
                </a:moveTo>
                <a:lnTo>
                  <a:pt x="1850459" y="1367831"/>
                </a:lnTo>
              </a:path>
              <a:path w="1851025" h="1368425">
                <a:moveTo>
                  <a:pt x="1480382" y="273558"/>
                </a:moveTo>
                <a:lnTo>
                  <a:pt x="1480382" y="1367831"/>
                </a:lnTo>
              </a:path>
              <a:path w="1851025" h="1368425">
                <a:moveTo>
                  <a:pt x="0" y="0"/>
                </a:moveTo>
                <a:lnTo>
                  <a:pt x="370126" y="273558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065280" y="2416509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348431" y="2569722"/>
            <a:ext cx="131889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09855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279731" y="3072308"/>
            <a:ext cx="1480820" cy="821055"/>
          </a:xfrm>
          <a:custGeom>
            <a:avLst/>
            <a:gdLst/>
            <a:ahLst/>
            <a:cxnLst/>
            <a:rect l="l" t="t" r="r" b="b"/>
            <a:pathLst>
              <a:path w="1480820" h="821054">
                <a:moveTo>
                  <a:pt x="0" y="273558"/>
                </a:moveTo>
                <a:lnTo>
                  <a:pt x="1480333" y="273558"/>
                </a:lnTo>
              </a:path>
              <a:path w="1480820" h="821054">
                <a:moveTo>
                  <a:pt x="1480333" y="0"/>
                </a:moveTo>
                <a:lnTo>
                  <a:pt x="0" y="0"/>
                </a:lnTo>
              </a:path>
              <a:path w="1480820" h="821054">
                <a:moveTo>
                  <a:pt x="0" y="547117"/>
                </a:moveTo>
                <a:lnTo>
                  <a:pt x="1480333" y="547117"/>
                </a:lnTo>
              </a:path>
              <a:path w="1480820" h="821054">
                <a:moveTo>
                  <a:pt x="1480333" y="273558"/>
                </a:moveTo>
                <a:lnTo>
                  <a:pt x="0" y="273558"/>
                </a:lnTo>
              </a:path>
              <a:path w="1480820" h="821054">
                <a:moveTo>
                  <a:pt x="0" y="820658"/>
                </a:moveTo>
                <a:lnTo>
                  <a:pt x="1480333" y="820658"/>
                </a:lnTo>
              </a:path>
              <a:path w="1480820" h="821054">
                <a:moveTo>
                  <a:pt x="1480333" y="547117"/>
                </a:moveTo>
                <a:lnTo>
                  <a:pt x="0" y="547117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772929" y="2613709"/>
            <a:ext cx="1866264" cy="1223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5104">
              <a:lnSpc>
                <a:spcPct val="100000"/>
              </a:lnSpc>
              <a:spcBef>
                <a:spcPts val="22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407717" y="2525136"/>
            <a:ext cx="370205" cy="273685"/>
          </a:xfrm>
          <a:custGeom>
            <a:avLst/>
            <a:gdLst/>
            <a:ahLst/>
            <a:cxnLst/>
            <a:rect l="l" t="t" r="r" b="b"/>
            <a:pathLst>
              <a:path w="370204" h="273685">
                <a:moveTo>
                  <a:pt x="0" y="0"/>
                </a:moveTo>
                <a:lnTo>
                  <a:pt x="370126" y="273558"/>
                </a:lnTo>
              </a:path>
            </a:pathLst>
          </a:custGeom>
          <a:ln w="9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563393" y="2416509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846544" y="2569722"/>
            <a:ext cx="131889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09855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71017" y="2613709"/>
            <a:ext cx="438150" cy="1223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7010">
              <a:lnSpc>
                <a:spcPct val="100000"/>
              </a:lnSpc>
              <a:spcBef>
                <a:spcPts val="22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6772302" y="2794600"/>
          <a:ext cx="1567815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205"/>
                <a:gridCol w="370205"/>
                <a:gridCol w="370204"/>
                <a:gridCol w="370205"/>
              </a:tblGrid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7" name="object 97"/>
          <p:cNvSpPr/>
          <p:nvPr/>
        </p:nvSpPr>
        <p:spPr>
          <a:xfrm>
            <a:off x="8905806" y="2525136"/>
            <a:ext cx="370205" cy="273685"/>
          </a:xfrm>
          <a:custGeom>
            <a:avLst/>
            <a:gdLst/>
            <a:ahLst/>
            <a:cxnLst/>
            <a:rect l="l" t="t" r="r" b="b"/>
            <a:pathLst>
              <a:path w="370204" h="273685">
                <a:moveTo>
                  <a:pt x="0" y="0"/>
                </a:moveTo>
                <a:lnTo>
                  <a:pt x="370126" y="273558"/>
                </a:lnTo>
              </a:path>
            </a:pathLst>
          </a:custGeom>
          <a:ln w="9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9061481" y="2416509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344632" y="2569722"/>
            <a:ext cx="131889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09855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769105" y="2613709"/>
            <a:ext cx="438150" cy="1223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7010">
              <a:lnSpc>
                <a:spcPct val="100000"/>
              </a:lnSpc>
              <a:spcBef>
                <a:spcPts val="22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101" name="object 101"/>
          <p:cNvGraphicFramePr>
            <a:graphicFrameLocks noGrp="1"/>
          </p:cNvGraphicFramePr>
          <p:nvPr/>
        </p:nvGraphicFramePr>
        <p:xfrm>
          <a:off x="9270391" y="2794600"/>
          <a:ext cx="1567815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205"/>
                <a:gridCol w="370205"/>
                <a:gridCol w="370204"/>
                <a:gridCol w="370205"/>
              </a:tblGrid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2" name="object 102"/>
          <p:cNvSpPr/>
          <p:nvPr/>
        </p:nvSpPr>
        <p:spPr>
          <a:xfrm>
            <a:off x="1367115" y="4779359"/>
            <a:ext cx="1851025" cy="1368425"/>
          </a:xfrm>
          <a:custGeom>
            <a:avLst/>
            <a:gdLst/>
            <a:ahLst/>
            <a:cxnLst/>
            <a:rect l="l" t="t" r="r" b="b"/>
            <a:pathLst>
              <a:path w="1851025" h="1368425">
                <a:moveTo>
                  <a:pt x="370077" y="547099"/>
                </a:moveTo>
                <a:lnTo>
                  <a:pt x="1850459" y="547099"/>
                </a:lnTo>
              </a:path>
              <a:path w="1851025" h="1368425">
                <a:moveTo>
                  <a:pt x="370077" y="820658"/>
                </a:moveTo>
                <a:lnTo>
                  <a:pt x="1850459" y="820658"/>
                </a:lnTo>
              </a:path>
              <a:path w="1851025" h="1368425">
                <a:moveTo>
                  <a:pt x="370077" y="1094272"/>
                </a:moveTo>
                <a:lnTo>
                  <a:pt x="1850459" y="1094272"/>
                </a:lnTo>
              </a:path>
              <a:path w="1851025" h="1368425">
                <a:moveTo>
                  <a:pt x="1850459" y="273558"/>
                </a:moveTo>
                <a:lnTo>
                  <a:pt x="370077" y="273558"/>
                </a:lnTo>
              </a:path>
              <a:path w="1851025" h="1368425">
                <a:moveTo>
                  <a:pt x="370077" y="1367831"/>
                </a:moveTo>
                <a:lnTo>
                  <a:pt x="1850459" y="1367831"/>
                </a:lnTo>
              </a:path>
              <a:path w="1851025" h="1368425">
                <a:moveTo>
                  <a:pt x="370077" y="273558"/>
                </a:moveTo>
                <a:lnTo>
                  <a:pt x="370077" y="1367831"/>
                </a:lnTo>
              </a:path>
              <a:path w="1851025" h="1368425">
                <a:moveTo>
                  <a:pt x="740203" y="273558"/>
                </a:moveTo>
                <a:lnTo>
                  <a:pt x="740203" y="1367831"/>
                </a:lnTo>
              </a:path>
              <a:path w="1851025" h="1368425">
                <a:moveTo>
                  <a:pt x="1110280" y="273558"/>
                </a:moveTo>
                <a:lnTo>
                  <a:pt x="1110280" y="1367831"/>
                </a:lnTo>
              </a:path>
              <a:path w="1851025" h="1368425">
                <a:moveTo>
                  <a:pt x="1850459" y="273558"/>
                </a:moveTo>
                <a:lnTo>
                  <a:pt x="1850459" y="1367831"/>
                </a:lnTo>
              </a:path>
              <a:path w="1851025" h="1368425">
                <a:moveTo>
                  <a:pt x="1480333" y="273558"/>
                </a:moveTo>
                <a:lnTo>
                  <a:pt x="1480333" y="1367831"/>
                </a:lnTo>
              </a:path>
              <a:path w="1851025" h="1368425">
                <a:moveTo>
                  <a:pt x="0" y="0"/>
                </a:moveTo>
                <a:lnTo>
                  <a:pt x="370077" y="273558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522816" y="4670731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805893" y="4823926"/>
            <a:ext cx="13208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100455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737192" y="5326458"/>
            <a:ext cx="1480820" cy="821055"/>
          </a:xfrm>
          <a:custGeom>
            <a:avLst/>
            <a:gdLst/>
            <a:ahLst/>
            <a:cxnLst/>
            <a:rect l="l" t="t" r="r" b="b"/>
            <a:pathLst>
              <a:path w="1480820" h="821054">
                <a:moveTo>
                  <a:pt x="0" y="273558"/>
                </a:moveTo>
                <a:lnTo>
                  <a:pt x="1480382" y="273558"/>
                </a:lnTo>
              </a:path>
              <a:path w="1480820" h="821054">
                <a:moveTo>
                  <a:pt x="1480382" y="0"/>
                </a:moveTo>
                <a:lnTo>
                  <a:pt x="0" y="0"/>
                </a:lnTo>
              </a:path>
              <a:path w="1480820" h="821054">
                <a:moveTo>
                  <a:pt x="0" y="547172"/>
                </a:moveTo>
                <a:lnTo>
                  <a:pt x="1480382" y="547172"/>
                </a:lnTo>
              </a:path>
              <a:path w="1480820" h="821054">
                <a:moveTo>
                  <a:pt x="1480382" y="273558"/>
                </a:moveTo>
                <a:lnTo>
                  <a:pt x="0" y="273558"/>
                </a:lnTo>
              </a:path>
              <a:path w="1480820" h="821054">
                <a:moveTo>
                  <a:pt x="0" y="820731"/>
                </a:moveTo>
                <a:lnTo>
                  <a:pt x="1480382" y="820731"/>
                </a:lnTo>
              </a:path>
              <a:path w="1480820" h="821054">
                <a:moveTo>
                  <a:pt x="1480382" y="547172"/>
                </a:moveTo>
                <a:lnTo>
                  <a:pt x="0" y="547172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230440" y="4867841"/>
            <a:ext cx="1866264" cy="12242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6375">
              <a:lnSpc>
                <a:spcPct val="100000"/>
              </a:lnSpc>
              <a:spcBef>
                <a:spcPts val="22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865228" y="4779359"/>
            <a:ext cx="370205" cy="273685"/>
          </a:xfrm>
          <a:custGeom>
            <a:avLst/>
            <a:gdLst/>
            <a:ahLst/>
            <a:cxnLst/>
            <a:rect l="l" t="t" r="r" b="b"/>
            <a:pathLst>
              <a:path w="370204" h="273685">
                <a:moveTo>
                  <a:pt x="0" y="0"/>
                </a:moveTo>
                <a:lnTo>
                  <a:pt x="370052" y="273558"/>
                </a:lnTo>
              </a:path>
            </a:pathLst>
          </a:custGeom>
          <a:ln w="9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020904" y="4670731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04006" y="4823926"/>
            <a:ext cx="13208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100455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728528" y="4867841"/>
            <a:ext cx="438150" cy="12242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7010">
              <a:lnSpc>
                <a:spcPct val="100000"/>
              </a:lnSpc>
              <a:spcBef>
                <a:spcPts val="22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111" name="object 111"/>
          <p:cNvGraphicFramePr>
            <a:graphicFrameLocks noGrp="1"/>
          </p:cNvGraphicFramePr>
          <p:nvPr/>
        </p:nvGraphicFramePr>
        <p:xfrm>
          <a:off x="4229740" y="5048823"/>
          <a:ext cx="1567815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205"/>
                <a:gridCol w="370205"/>
                <a:gridCol w="370204"/>
                <a:gridCol w="370205"/>
              </a:tblGrid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2" name="object 112"/>
          <p:cNvSpPr/>
          <p:nvPr/>
        </p:nvSpPr>
        <p:spPr>
          <a:xfrm>
            <a:off x="6365192" y="4779359"/>
            <a:ext cx="1851025" cy="1368425"/>
          </a:xfrm>
          <a:custGeom>
            <a:avLst/>
            <a:gdLst/>
            <a:ahLst/>
            <a:cxnLst/>
            <a:rect l="l" t="t" r="r" b="b"/>
            <a:pathLst>
              <a:path w="1851025" h="1368425">
                <a:moveTo>
                  <a:pt x="370052" y="547099"/>
                </a:moveTo>
                <a:lnTo>
                  <a:pt x="1850434" y="547099"/>
                </a:lnTo>
              </a:path>
              <a:path w="1851025" h="1368425">
                <a:moveTo>
                  <a:pt x="370052" y="820658"/>
                </a:moveTo>
                <a:lnTo>
                  <a:pt x="1850434" y="820658"/>
                </a:lnTo>
              </a:path>
              <a:path w="1851025" h="1368425">
                <a:moveTo>
                  <a:pt x="370052" y="1094272"/>
                </a:moveTo>
                <a:lnTo>
                  <a:pt x="1850434" y="1094272"/>
                </a:lnTo>
              </a:path>
              <a:path w="1851025" h="1368425">
                <a:moveTo>
                  <a:pt x="1850434" y="273558"/>
                </a:moveTo>
                <a:lnTo>
                  <a:pt x="370052" y="273558"/>
                </a:lnTo>
              </a:path>
              <a:path w="1851025" h="1368425">
                <a:moveTo>
                  <a:pt x="370052" y="1367831"/>
                </a:moveTo>
                <a:lnTo>
                  <a:pt x="1850434" y="1367831"/>
                </a:lnTo>
              </a:path>
              <a:path w="1851025" h="1368425">
                <a:moveTo>
                  <a:pt x="370052" y="273558"/>
                </a:moveTo>
                <a:lnTo>
                  <a:pt x="370052" y="1367831"/>
                </a:lnTo>
              </a:path>
              <a:path w="1851025" h="1368425">
                <a:moveTo>
                  <a:pt x="740129" y="273558"/>
                </a:moveTo>
                <a:lnTo>
                  <a:pt x="740129" y="1367831"/>
                </a:lnTo>
              </a:path>
              <a:path w="1851025" h="1368425">
                <a:moveTo>
                  <a:pt x="1110255" y="273558"/>
                </a:moveTo>
                <a:lnTo>
                  <a:pt x="1110256" y="1367831"/>
                </a:lnTo>
              </a:path>
              <a:path w="1851025" h="1368425">
                <a:moveTo>
                  <a:pt x="1850434" y="273558"/>
                </a:moveTo>
                <a:lnTo>
                  <a:pt x="1850434" y="1367831"/>
                </a:lnTo>
              </a:path>
              <a:path w="1851025" h="1368425">
                <a:moveTo>
                  <a:pt x="1480308" y="273558"/>
                </a:moveTo>
                <a:lnTo>
                  <a:pt x="1480308" y="1367831"/>
                </a:lnTo>
              </a:path>
              <a:path w="1851025" h="1368425">
                <a:moveTo>
                  <a:pt x="0" y="0"/>
                </a:moveTo>
                <a:lnTo>
                  <a:pt x="370052" y="273558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6520867" y="4670731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802094" y="4823926"/>
            <a:ext cx="13208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100455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735244" y="5326458"/>
            <a:ext cx="1480820" cy="821055"/>
          </a:xfrm>
          <a:custGeom>
            <a:avLst/>
            <a:gdLst/>
            <a:ahLst/>
            <a:cxnLst/>
            <a:rect l="l" t="t" r="r" b="b"/>
            <a:pathLst>
              <a:path w="1480820" h="821054">
                <a:moveTo>
                  <a:pt x="0" y="273558"/>
                </a:moveTo>
                <a:lnTo>
                  <a:pt x="1480382" y="273558"/>
                </a:lnTo>
              </a:path>
              <a:path w="1480820" h="821054">
                <a:moveTo>
                  <a:pt x="1480382" y="0"/>
                </a:moveTo>
                <a:lnTo>
                  <a:pt x="0" y="0"/>
                </a:lnTo>
              </a:path>
              <a:path w="1480820" h="821054">
                <a:moveTo>
                  <a:pt x="0" y="547172"/>
                </a:moveTo>
                <a:lnTo>
                  <a:pt x="1480382" y="547172"/>
                </a:lnTo>
              </a:path>
              <a:path w="1480820" h="821054">
                <a:moveTo>
                  <a:pt x="1480382" y="273558"/>
                </a:moveTo>
                <a:lnTo>
                  <a:pt x="0" y="273558"/>
                </a:lnTo>
              </a:path>
              <a:path w="1480820" h="821054">
                <a:moveTo>
                  <a:pt x="0" y="820731"/>
                </a:moveTo>
                <a:lnTo>
                  <a:pt x="1480382" y="820731"/>
                </a:lnTo>
              </a:path>
              <a:path w="1480820" h="821054">
                <a:moveTo>
                  <a:pt x="1480382" y="547172"/>
                </a:moveTo>
                <a:lnTo>
                  <a:pt x="0" y="547172"/>
                </a:lnTo>
              </a:path>
            </a:pathLst>
          </a:custGeom>
          <a:ln w="9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6226641" y="4867841"/>
            <a:ext cx="1866264" cy="12242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6375">
              <a:lnSpc>
                <a:spcPct val="100000"/>
              </a:lnSpc>
              <a:spcBef>
                <a:spcPts val="22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6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  <a:tabLst>
                <a:tab pos="639445" algn="l"/>
                <a:tab pos="1009650" algn="l"/>
                <a:tab pos="1379855" algn="l"/>
                <a:tab pos="1750060" algn="l"/>
              </a:tabLst>
            </a:pPr>
            <a:r>
              <a:rPr sz="1050" spc="185" dirty="0">
                <a:latin typeface="Arial MT"/>
                <a:cs typeface="Arial MT"/>
              </a:rPr>
              <a:t>10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170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863279" y="4779359"/>
            <a:ext cx="370205" cy="273685"/>
          </a:xfrm>
          <a:custGeom>
            <a:avLst/>
            <a:gdLst/>
            <a:ahLst/>
            <a:cxnLst/>
            <a:rect l="l" t="t" r="r" b="b"/>
            <a:pathLst>
              <a:path w="370204" h="273685">
                <a:moveTo>
                  <a:pt x="0" y="0"/>
                </a:moveTo>
                <a:lnTo>
                  <a:pt x="370077" y="273558"/>
                </a:lnTo>
              </a:path>
            </a:pathLst>
          </a:custGeom>
          <a:ln w="9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9018956" y="4670731"/>
            <a:ext cx="2921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254" dirty="0">
                <a:latin typeface="Arial MT"/>
                <a:cs typeface="Arial MT"/>
              </a:rPr>
              <a:t>CD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300207" y="4823926"/>
            <a:ext cx="13208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2270" algn="l"/>
                <a:tab pos="752475" algn="l"/>
                <a:tab pos="1100455" algn="l"/>
              </a:tabLst>
            </a:pPr>
            <a:r>
              <a:rPr sz="1050" spc="185" dirty="0">
                <a:latin typeface="Arial MT"/>
                <a:cs typeface="Arial MT"/>
              </a:rPr>
              <a:t>00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01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11</a:t>
            </a:r>
            <a:r>
              <a:rPr sz="1050" dirty="0">
                <a:latin typeface="Arial MT"/>
                <a:cs typeface="Arial MT"/>
              </a:rPr>
              <a:t>	</a:t>
            </a:r>
            <a:r>
              <a:rPr sz="1050" spc="19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724729" y="4867841"/>
            <a:ext cx="438150" cy="12242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50" spc="245" dirty="0">
                <a:latin typeface="Arial MT"/>
                <a:cs typeface="Arial MT"/>
              </a:rPr>
              <a:t>AB</a:t>
            </a:r>
            <a:endParaRPr sz="1050">
              <a:latin typeface="Arial MT"/>
              <a:cs typeface="Arial MT"/>
            </a:endParaRPr>
          </a:p>
          <a:p>
            <a:pPr marL="207010">
              <a:lnSpc>
                <a:spcPct val="100000"/>
              </a:lnSpc>
              <a:spcBef>
                <a:spcPts val="225"/>
              </a:spcBef>
            </a:pPr>
            <a:r>
              <a:rPr sz="1050" spc="185" dirty="0">
                <a:latin typeface="Arial MT"/>
                <a:cs typeface="Arial MT"/>
              </a:rPr>
              <a:t>00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01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4"/>
              </a:spcBef>
            </a:pPr>
            <a:r>
              <a:rPr sz="1050" spc="185" dirty="0">
                <a:latin typeface="Arial MT"/>
                <a:cs typeface="Arial MT"/>
              </a:rPr>
              <a:t>11</a:t>
            </a:r>
            <a:endParaRPr sz="1050">
              <a:latin typeface="Arial MT"/>
              <a:cs typeface="Arial MT"/>
            </a:endParaRPr>
          </a:p>
          <a:p>
            <a:pPr marL="217804">
              <a:lnSpc>
                <a:spcPct val="100000"/>
              </a:lnSpc>
              <a:spcBef>
                <a:spcPts val="895"/>
              </a:spcBef>
            </a:pPr>
            <a:r>
              <a:rPr sz="1050" spc="185" dirty="0">
                <a:latin typeface="Arial MT"/>
                <a:cs typeface="Arial MT"/>
              </a:rPr>
              <a:t>10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9227816" y="5048823"/>
          <a:ext cx="1567815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205"/>
                <a:gridCol w="370205"/>
                <a:gridCol w="370204"/>
                <a:gridCol w="370205"/>
              </a:tblGrid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50" b="1" spc="16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22" name="object 122"/>
          <p:cNvGrpSpPr/>
          <p:nvPr/>
        </p:nvGrpSpPr>
        <p:grpSpPr>
          <a:xfrm>
            <a:off x="1314888" y="2348453"/>
            <a:ext cx="9723120" cy="4321810"/>
            <a:chOff x="1314888" y="2348453"/>
            <a:chExt cx="9723120" cy="4321810"/>
          </a:xfrm>
        </p:grpSpPr>
        <p:sp>
          <p:nvSpPr>
            <p:cNvPr id="123" name="object 123"/>
            <p:cNvSpPr/>
            <p:nvPr/>
          </p:nvSpPr>
          <p:spPr>
            <a:xfrm>
              <a:off x="1319015" y="2354168"/>
              <a:ext cx="9714865" cy="4310380"/>
            </a:xfrm>
            <a:custGeom>
              <a:avLst/>
              <a:gdLst/>
              <a:ahLst/>
              <a:cxnLst/>
              <a:rect l="l" t="t" r="r" b="b"/>
              <a:pathLst>
                <a:path w="9714865" h="4310380">
                  <a:moveTo>
                    <a:pt x="7355513" y="0"/>
                  </a:moveTo>
                  <a:lnTo>
                    <a:pt x="7355513" y="4310065"/>
                  </a:lnTo>
                </a:path>
                <a:path w="9714865" h="4310380">
                  <a:moveTo>
                    <a:pt x="4857425" y="0"/>
                  </a:moveTo>
                  <a:lnTo>
                    <a:pt x="4857425" y="4310065"/>
                  </a:lnTo>
                </a:path>
                <a:path w="9714865" h="4310380">
                  <a:moveTo>
                    <a:pt x="2359312" y="0"/>
                  </a:moveTo>
                  <a:lnTo>
                    <a:pt x="2359312" y="4310065"/>
                  </a:lnTo>
                </a:path>
                <a:path w="9714865" h="4310380">
                  <a:moveTo>
                    <a:pt x="0" y="2155696"/>
                  </a:moveTo>
                  <a:lnTo>
                    <a:pt x="9714826" y="2155696"/>
                  </a:lnTo>
                </a:path>
              </a:pathLst>
            </a:custGeom>
            <a:ln w="9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78529" y="4123998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19">
                  <a:moveTo>
                    <a:pt x="0" y="0"/>
                  </a:moveTo>
                  <a:lnTo>
                    <a:pt x="147063" y="0"/>
                  </a:lnTo>
                </a:path>
              </a:pathLst>
            </a:custGeom>
            <a:ln w="62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1282487" y="4087457"/>
            <a:ext cx="208280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140" dirty="0">
                <a:latin typeface="Times New Roman"/>
                <a:cs typeface="Times New Roman"/>
              </a:rPr>
              <a:t>f</a:t>
            </a:r>
            <a:r>
              <a:rPr sz="1250" spc="32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Symbol"/>
                <a:cs typeface="Symbol"/>
              </a:rPr>
              <a:t></a:t>
            </a:r>
            <a:r>
              <a:rPr sz="1250" spc="-60" dirty="0">
                <a:latin typeface="Times New Roman"/>
                <a:cs typeface="Times New Roman"/>
              </a:rPr>
              <a:t> </a:t>
            </a:r>
            <a:r>
              <a:rPr sz="1250" spc="200" dirty="0">
                <a:latin typeface="Times New Roman"/>
                <a:cs typeface="Times New Roman"/>
              </a:rPr>
              <a:t>(4,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spc="135" dirty="0">
                <a:latin typeface="Times New Roman"/>
                <a:cs typeface="Times New Roman"/>
              </a:rPr>
              <a:t>5,</a:t>
            </a:r>
            <a:r>
              <a:rPr sz="1250" spc="-110" dirty="0">
                <a:latin typeface="Times New Roman"/>
                <a:cs typeface="Times New Roman"/>
              </a:rPr>
              <a:t> </a:t>
            </a:r>
            <a:r>
              <a:rPr sz="1250" spc="160" dirty="0">
                <a:latin typeface="Times New Roman"/>
                <a:cs typeface="Times New Roman"/>
              </a:rPr>
              <a:t>6,</a:t>
            </a:r>
            <a:r>
              <a:rPr sz="1250" spc="-110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7)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155" dirty="0">
                <a:latin typeface="Times New Roman"/>
                <a:cs typeface="Times New Roman"/>
              </a:rPr>
              <a:t> </a:t>
            </a:r>
            <a:r>
              <a:rPr sz="1250" spc="315" dirty="0">
                <a:latin typeface="Times New Roman"/>
                <a:cs typeface="Times New Roman"/>
              </a:rPr>
              <a:t>A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195" dirty="0">
                <a:latin typeface="Symbol"/>
                <a:cs typeface="Symbol"/>
              </a:rPr>
              <a:t>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Times New Roman"/>
                <a:cs typeface="Times New Roman"/>
              </a:rPr>
              <a:t>B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779268" y="4087457"/>
            <a:ext cx="208153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140" dirty="0">
                <a:latin typeface="Times New Roman"/>
                <a:cs typeface="Times New Roman"/>
              </a:rPr>
              <a:t>f</a:t>
            </a:r>
            <a:r>
              <a:rPr sz="1250" spc="24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75" dirty="0">
                <a:latin typeface="Times New Roman"/>
                <a:cs typeface="Times New Roman"/>
              </a:rPr>
              <a:t> </a:t>
            </a:r>
            <a:r>
              <a:rPr sz="1250" spc="210" dirty="0">
                <a:latin typeface="Symbol"/>
                <a:cs typeface="Symbol"/>
              </a:rPr>
              <a:t></a:t>
            </a:r>
            <a:r>
              <a:rPr sz="1250" spc="210" dirty="0">
                <a:latin typeface="Times New Roman"/>
                <a:cs typeface="Times New Roman"/>
              </a:rPr>
              <a:t>(3,</a:t>
            </a:r>
            <a:r>
              <a:rPr sz="1250" spc="-150" dirty="0">
                <a:latin typeface="Times New Roman"/>
                <a:cs typeface="Times New Roman"/>
              </a:rPr>
              <a:t> </a:t>
            </a:r>
            <a:r>
              <a:rPr sz="1250" spc="135" dirty="0">
                <a:latin typeface="Times New Roman"/>
                <a:cs typeface="Times New Roman"/>
              </a:rPr>
              <a:t>7,11,15)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40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Times New Roman"/>
                <a:cs typeface="Times New Roman"/>
              </a:rPr>
              <a:t>C</a:t>
            </a:r>
            <a:r>
              <a:rPr sz="1250" spc="310" dirty="0">
                <a:latin typeface="Symbol"/>
                <a:cs typeface="Symbol"/>
              </a:rPr>
              <a:t></a:t>
            </a:r>
            <a:r>
              <a:rPr sz="1250" spc="-60" dirty="0">
                <a:latin typeface="Times New Roman"/>
                <a:cs typeface="Times New Roman"/>
              </a:rPr>
              <a:t> </a:t>
            </a:r>
            <a:r>
              <a:rPr sz="1250" spc="265" dirty="0"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280365" y="3895774"/>
            <a:ext cx="2341880" cy="5727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50" spc="140" dirty="0">
                <a:latin typeface="Times New Roman"/>
                <a:cs typeface="Times New Roman"/>
              </a:rPr>
              <a:t>f</a:t>
            </a:r>
            <a:r>
              <a:rPr sz="1250" spc="320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155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Symbol"/>
                <a:cs typeface="Symbol"/>
              </a:rPr>
              <a:t></a:t>
            </a:r>
            <a:r>
              <a:rPr sz="1250" spc="-75" dirty="0">
                <a:latin typeface="Times New Roman"/>
                <a:cs typeface="Times New Roman"/>
              </a:rPr>
              <a:t> </a:t>
            </a:r>
            <a:r>
              <a:rPr sz="1250" spc="175" dirty="0">
                <a:latin typeface="Times New Roman"/>
                <a:cs typeface="Times New Roman"/>
              </a:rPr>
              <a:t>(0,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130" dirty="0">
                <a:latin typeface="Times New Roman"/>
                <a:cs typeface="Times New Roman"/>
              </a:rPr>
              <a:t>3,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spc="130" dirty="0">
                <a:latin typeface="Times New Roman"/>
                <a:cs typeface="Times New Roman"/>
              </a:rPr>
              <a:t>5,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155" dirty="0">
                <a:latin typeface="Times New Roman"/>
                <a:cs typeface="Times New Roman"/>
              </a:rPr>
              <a:t>6,</a:t>
            </a:r>
            <a:r>
              <a:rPr sz="1250" spc="-114" dirty="0">
                <a:latin typeface="Times New Roman"/>
                <a:cs typeface="Times New Roman"/>
              </a:rPr>
              <a:t> </a:t>
            </a:r>
            <a:r>
              <a:rPr sz="1250" spc="185" dirty="0">
                <a:latin typeface="Times New Roman"/>
                <a:cs typeface="Times New Roman"/>
              </a:rPr>
              <a:t>9,10,12,15)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200" spc="135" dirty="0">
                <a:latin typeface="Times New Roman"/>
                <a:cs typeface="Times New Roman"/>
              </a:rPr>
              <a:t>f</a:t>
            </a:r>
            <a:r>
              <a:rPr sz="1200" spc="345" dirty="0">
                <a:latin typeface="Times New Roman"/>
                <a:cs typeface="Times New Roman"/>
              </a:rPr>
              <a:t> </a:t>
            </a:r>
            <a:r>
              <a:rPr sz="1200" spc="225" dirty="0">
                <a:latin typeface="Symbol"/>
                <a:cs typeface="Symbol"/>
              </a:rPr>
              <a:t>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300" dirty="0">
                <a:latin typeface="Times New Roman"/>
                <a:cs typeface="Times New Roman"/>
              </a:rPr>
              <a:t>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310" dirty="0">
                <a:latin typeface="Symbol"/>
                <a:cs typeface="Symbol"/>
              </a:rPr>
              <a:t>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280" dirty="0">
                <a:latin typeface="Times New Roman"/>
                <a:cs typeface="Times New Roman"/>
              </a:rPr>
              <a:t>B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310" dirty="0">
                <a:latin typeface="Symbol"/>
                <a:cs typeface="Symbol"/>
              </a:rPr>
              <a:t>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280" dirty="0">
                <a:latin typeface="Times New Roman"/>
                <a:cs typeface="Times New Roman"/>
              </a:rPr>
              <a:t>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310" dirty="0">
                <a:latin typeface="Symbol"/>
                <a:cs typeface="Symbol"/>
              </a:rPr>
              <a:t>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25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778750" y="3910435"/>
            <a:ext cx="2350770" cy="5607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50" spc="160" dirty="0">
                <a:latin typeface="Times New Roman"/>
                <a:cs typeface="Times New Roman"/>
              </a:rPr>
              <a:t>f</a:t>
            </a:r>
            <a:r>
              <a:rPr sz="1250" spc="315" dirty="0">
                <a:latin typeface="Times New Roman"/>
                <a:cs typeface="Times New Roman"/>
              </a:rPr>
              <a:t> </a:t>
            </a:r>
            <a:r>
              <a:rPr sz="1250" spc="250" dirty="0">
                <a:latin typeface="Symbol"/>
                <a:cs typeface="Symbol"/>
              </a:rPr>
              <a:t></a:t>
            </a:r>
            <a:r>
              <a:rPr sz="1250" spc="140" dirty="0">
                <a:latin typeface="Times New Roman"/>
                <a:cs typeface="Times New Roman"/>
              </a:rPr>
              <a:t> </a:t>
            </a:r>
            <a:r>
              <a:rPr sz="1250" spc="335" dirty="0">
                <a:latin typeface="Symbol"/>
                <a:cs typeface="Symbol"/>
              </a:rPr>
              <a:t>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spc="114" dirty="0">
                <a:latin typeface="Times New Roman"/>
                <a:cs typeface="Times New Roman"/>
              </a:rPr>
              <a:t>(1,</a:t>
            </a:r>
            <a:r>
              <a:rPr sz="1250" spc="-125" dirty="0">
                <a:latin typeface="Times New Roman"/>
                <a:cs typeface="Times New Roman"/>
              </a:rPr>
              <a:t> </a:t>
            </a:r>
            <a:r>
              <a:rPr sz="1250" spc="190" dirty="0">
                <a:latin typeface="Times New Roman"/>
                <a:cs typeface="Times New Roman"/>
              </a:rPr>
              <a:t>2,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190" dirty="0">
                <a:latin typeface="Times New Roman"/>
                <a:cs typeface="Times New Roman"/>
              </a:rPr>
              <a:t>4,</a:t>
            </a:r>
            <a:r>
              <a:rPr sz="1250" spc="-120" dirty="0">
                <a:latin typeface="Times New Roman"/>
                <a:cs typeface="Times New Roman"/>
              </a:rPr>
              <a:t> </a:t>
            </a:r>
            <a:r>
              <a:rPr sz="1250" spc="190" dirty="0">
                <a:latin typeface="Times New Roman"/>
                <a:cs typeface="Times New Roman"/>
              </a:rPr>
              <a:t>7,</a:t>
            </a:r>
            <a:r>
              <a:rPr sz="1250" spc="-175" dirty="0">
                <a:latin typeface="Times New Roman"/>
                <a:cs typeface="Times New Roman"/>
              </a:rPr>
              <a:t> </a:t>
            </a:r>
            <a:r>
              <a:rPr sz="1250" spc="180" dirty="0">
                <a:latin typeface="Times New Roman"/>
                <a:cs typeface="Times New Roman"/>
              </a:rPr>
              <a:t>8,11,13,14)</a:t>
            </a:r>
            <a:endParaRPr sz="12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95"/>
              </a:spcBef>
            </a:pPr>
            <a:r>
              <a:rPr sz="1250" spc="150" dirty="0">
                <a:latin typeface="Times New Roman"/>
                <a:cs typeface="Times New Roman"/>
              </a:rPr>
              <a:t>f</a:t>
            </a:r>
            <a:r>
              <a:rPr sz="1250" spc="365" dirty="0">
                <a:latin typeface="Times New Roman"/>
                <a:cs typeface="Times New Roman"/>
              </a:rPr>
              <a:t> </a:t>
            </a:r>
            <a:r>
              <a:rPr sz="1250" spc="245" dirty="0">
                <a:latin typeface="Symbol"/>
                <a:cs typeface="Symbol"/>
              </a:rPr>
              <a:t>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spc="320" dirty="0">
                <a:latin typeface="Times New Roman"/>
                <a:cs typeface="Times New Roman"/>
              </a:rPr>
              <a:t>A</a:t>
            </a:r>
            <a:r>
              <a:rPr sz="1250" spc="55" dirty="0">
                <a:latin typeface="Times New Roman"/>
                <a:cs typeface="Times New Roman"/>
              </a:rPr>
              <a:t> </a:t>
            </a:r>
            <a:r>
              <a:rPr sz="1250" spc="345" dirty="0">
                <a:latin typeface="Symbol"/>
                <a:cs typeface="Symbol"/>
              </a:rPr>
              <a:t></a:t>
            </a:r>
            <a:r>
              <a:rPr sz="1250" spc="70" dirty="0">
                <a:latin typeface="Times New Roman"/>
                <a:cs typeface="Times New Roman"/>
              </a:rPr>
              <a:t> </a:t>
            </a:r>
            <a:r>
              <a:rPr sz="1250" spc="290" dirty="0">
                <a:latin typeface="Times New Roman"/>
                <a:cs typeface="Times New Roman"/>
              </a:rPr>
              <a:t>B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345" dirty="0">
                <a:latin typeface="Symbol"/>
                <a:cs typeface="Symbol"/>
              </a:rPr>
              <a:t>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290" dirty="0">
                <a:latin typeface="Times New Roman"/>
                <a:cs typeface="Times New Roman"/>
              </a:rPr>
              <a:t>C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spc="345" dirty="0">
                <a:latin typeface="Symbol"/>
                <a:cs typeface="Symbol"/>
              </a:rPr>
              <a:t></a:t>
            </a:r>
            <a:r>
              <a:rPr sz="1250" spc="65" dirty="0">
                <a:latin typeface="Times New Roman"/>
                <a:cs typeface="Times New Roman"/>
              </a:rPr>
              <a:t> </a:t>
            </a:r>
            <a:r>
              <a:rPr sz="1250" spc="270" dirty="0"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281402" y="6242708"/>
            <a:ext cx="2204720" cy="4260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140" dirty="0">
                <a:latin typeface="Times New Roman"/>
                <a:cs typeface="Times New Roman"/>
              </a:rPr>
              <a:t>f</a:t>
            </a:r>
            <a:r>
              <a:rPr sz="1250" spc="27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100" dirty="0">
                <a:latin typeface="Times New Roman"/>
                <a:cs typeface="Times New Roman"/>
              </a:rPr>
              <a:t> </a:t>
            </a:r>
            <a:r>
              <a:rPr sz="1250" spc="185" dirty="0">
                <a:latin typeface="Symbol"/>
                <a:cs typeface="Symbol"/>
              </a:rPr>
              <a:t></a:t>
            </a:r>
            <a:r>
              <a:rPr sz="1250" spc="185" dirty="0">
                <a:latin typeface="Times New Roman"/>
                <a:cs typeface="Times New Roman"/>
              </a:rPr>
              <a:t>(1,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140" dirty="0">
                <a:latin typeface="Times New Roman"/>
                <a:cs typeface="Times New Roman"/>
              </a:rPr>
              <a:t>3,5,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160" dirty="0">
                <a:latin typeface="Times New Roman"/>
                <a:cs typeface="Times New Roman"/>
              </a:rPr>
              <a:t>7,</a:t>
            </a:r>
            <a:r>
              <a:rPr sz="1250" spc="-140" dirty="0">
                <a:latin typeface="Times New Roman"/>
                <a:cs typeface="Times New Roman"/>
              </a:rPr>
              <a:t> </a:t>
            </a:r>
            <a:r>
              <a:rPr sz="1250" spc="135" dirty="0">
                <a:latin typeface="Times New Roman"/>
                <a:cs typeface="Times New Roman"/>
              </a:rPr>
              <a:t>9,11,13,15)</a:t>
            </a:r>
            <a:endParaRPr sz="12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5"/>
              </a:spcBef>
            </a:pPr>
            <a:r>
              <a:rPr sz="1350" spc="155" dirty="0">
                <a:latin typeface="Times New Roman"/>
                <a:cs typeface="Times New Roman"/>
              </a:rPr>
              <a:t>f</a:t>
            </a:r>
            <a:r>
              <a:rPr sz="1350" spc="385" dirty="0">
                <a:latin typeface="Times New Roman"/>
                <a:cs typeface="Times New Roman"/>
              </a:rPr>
              <a:t> </a:t>
            </a:r>
            <a:r>
              <a:rPr sz="1350" spc="265" dirty="0">
                <a:latin typeface="Symbol"/>
                <a:cs typeface="Symbol"/>
              </a:rPr>
              <a:t></a:t>
            </a:r>
            <a:r>
              <a:rPr sz="1350" spc="240" dirty="0">
                <a:latin typeface="Times New Roman"/>
                <a:cs typeface="Times New Roman"/>
              </a:rPr>
              <a:t> </a:t>
            </a:r>
            <a:r>
              <a:rPr sz="1350" spc="290" dirty="0">
                <a:latin typeface="Times New Roman"/>
                <a:cs typeface="Times New Roman"/>
              </a:rPr>
              <a:t>D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137230" y="649966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118" y="0"/>
                </a:lnTo>
              </a:path>
            </a:pathLst>
          </a:custGeom>
          <a:ln w="6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3781290" y="6213925"/>
            <a:ext cx="2189480" cy="4629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50" spc="140" dirty="0">
                <a:latin typeface="Times New Roman"/>
                <a:cs typeface="Times New Roman"/>
              </a:rPr>
              <a:t>f</a:t>
            </a:r>
            <a:r>
              <a:rPr sz="1250" spc="360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210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Symbol"/>
                <a:cs typeface="Symbol"/>
              </a:rPr>
              <a:t>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130" dirty="0">
                <a:latin typeface="Times New Roman"/>
                <a:cs typeface="Times New Roman"/>
              </a:rPr>
              <a:t>(0,2,4,6,8,10,12,14)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50" spc="140" dirty="0">
                <a:latin typeface="Times New Roman"/>
                <a:cs typeface="Times New Roman"/>
              </a:rPr>
              <a:t>f</a:t>
            </a:r>
            <a:r>
              <a:rPr sz="1250" spc="35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254" dirty="0">
                <a:latin typeface="Times New Roman"/>
                <a:cs typeface="Times New Roman"/>
              </a:rPr>
              <a:t> </a:t>
            </a:r>
            <a:r>
              <a:rPr sz="1250" spc="265" dirty="0"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280958" y="6242708"/>
            <a:ext cx="2262505" cy="42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140" dirty="0">
                <a:latin typeface="Times New Roman"/>
                <a:cs typeface="Times New Roman"/>
              </a:rPr>
              <a:t>f</a:t>
            </a:r>
            <a:r>
              <a:rPr sz="1250" spc="360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Symbol"/>
                <a:cs typeface="Symbol"/>
              </a:rPr>
              <a:t></a:t>
            </a:r>
            <a:r>
              <a:rPr sz="1250" spc="210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Symbol"/>
                <a:cs typeface="Symbol"/>
              </a:rPr>
              <a:t>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120" dirty="0">
                <a:latin typeface="Times New Roman"/>
                <a:cs typeface="Times New Roman"/>
              </a:rPr>
              <a:t>(4,5,6,7,12,13,14,15)</a:t>
            </a:r>
            <a:endParaRPr sz="125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  <a:spcBef>
                <a:spcPts val="45"/>
              </a:spcBef>
            </a:pPr>
            <a:r>
              <a:rPr sz="1350" spc="165" dirty="0">
                <a:latin typeface="Times New Roman"/>
                <a:cs typeface="Times New Roman"/>
              </a:rPr>
              <a:t>f</a:t>
            </a:r>
            <a:r>
              <a:rPr sz="1350" spc="155" dirty="0">
                <a:latin typeface="Times New Roman"/>
                <a:cs typeface="Times New Roman"/>
              </a:rPr>
              <a:t> </a:t>
            </a:r>
            <a:r>
              <a:rPr sz="1350" spc="280" dirty="0">
                <a:latin typeface="Symbol"/>
                <a:cs typeface="Symbol"/>
              </a:rPr>
              <a:t>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290" dirty="0">
                <a:latin typeface="Times New Roman"/>
                <a:cs typeface="Times New Roman"/>
              </a:rPr>
              <a:t>B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149662" y="648573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113" y="0"/>
                </a:lnTo>
              </a:path>
            </a:pathLst>
          </a:custGeom>
          <a:ln w="6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8778405" y="6269866"/>
            <a:ext cx="1928495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65"/>
              </a:lnSpc>
              <a:spcBef>
                <a:spcPts val="125"/>
              </a:spcBef>
            </a:pPr>
            <a:r>
              <a:rPr sz="1150" spc="135" dirty="0">
                <a:latin typeface="Times New Roman"/>
                <a:cs typeface="Times New Roman"/>
              </a:rPr>
              <a:t>f</a:t>
            </a:r>
            <a:r>
              <a:rPr sz="1150" spc="345" dirty="0">
                <a:latin typeface="Times New Roman"/>
                <a:cs typeface="Times New Roman"/>
              </a:rPr>
              <a:t> </a:t>
            </a:r>
            <a:r>
              <a:rPr sz="1150" spc="240" dirty="0">
                <a:latin typeface="Symbol"/>
                <a:cs typeface="Symbol"/>
              </a:rPr>
              <a:t></a:t>
            </a:r>
            <a:r>
              <a:rPr sz="1150" spc="210" dirty="0">
                <a:latin typeface="Times New Roman"/>
                <a:cs typeface="Times New Roman"/>
              </a:rPr>
              <a:t> </a:t>
            </a:r>
            <a:r>
              <a:rPr sz="1150" spc="305" dirty="0">
                <a:latin typeface="Symbol"/>
                <a:cs typeface="Symbol"/>
              </a:rPr>
              <a:t>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114" dirty="0">
                <a:latin typeface="Times New Roman"/>
                <a:cs typeface="Times New Roman"/>
              </a:rPr>
              <a:t>(0,1,2,3,8,9,10,11)</a:t>
            </a:r>
            <a:endParaRPr sz="1150">
              <a:latin typeface="Times New Roman"/>
              <a:cs typeface="Times New Roman"/>
            </a:endParaRPr>
          </a:p>
          <a:p>
            <a:pPr marL="14604">
              <a:lnSpc>
                <a:spcPts val="1545"/>
              </a:lnSpc>
            </a:pPr>
            <a:r>
              <a:rPr sz="1300" spc="140" dirty="0">
                <a:latin typeface="Times New Roman"/>
                <a:cs typeface="Times New Roman"/>
              </a:rPr>
              <a:t>f</a:t>
            </a:r>
            <a:r>
              <a:rPr sz="1300" spc="375" dirty="0">
                <a:latin typeface="Times New Roman"/>
                <a:cs typeface="Times New Roman"/>
              </a:rPr>
              <a:t> </a:t>
            </a:r>
            <a:r>
              <a:rPr sz="1300" spc="240" dirty="0">
                <a:latin typeface="Symbol"/>
                <a:cs typeface="Symbol"/>
              </a:rPr>
              <a:t></a:t>
            </a:r>
            <a:r>
              <a:rPr sz="1300" spc="300" dirty="0">
                <a:latin typeface="Times New Roman"/>
                <a:cs typeface="Times New Roman"/>
              </a:rPr>
              <a:t> </a:t>
            </a:r>
            <a:r>
              <a:rPr sz="1300" spc="250" dirty="0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154</a:t>
            </a:fld>
            <a:endParaRPr lang="en-IN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957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0"/>
              </a:spcBef>
            </a:pPr>
            <a:r>
              <a:rPr dirty="0"/>
              <a:t>Don’t</a:t>
            </a:r>
            <a:r>
              <a:rPr spc="-195" dirty="0"/>
              <a:t> </a:t>
            </a:r>
            <a:r>
              <a:rPr spc="100" dirty="0"/>
              <a:t>Care</a:t>
            </a:r>
            <a:r>
              <a:rPr spc="-215" dirty="0"/>
              <a:t> </a:t>
            </a:r>
            <a:r>
              <a:rPr spc="-30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472" y="2548509"/>
            <a:ext cx="9831070" cy="281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don’t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always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defined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endParaRPr sz="24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input.</a:t>
            </a:r>
            <a:endParaRPr sz="2400">
              <a:latin typeface="Times New Roman"/>
              <a:cs typeface="Times New Roman"/>
            </a:endParaRPr>
          </a:p>
          <a:p>
            <a:pPr marL="781685" marR="30480" indent="-287020">
              <a:lnSpc>
                <a:spcPct val="100000"/>
              </a:lnSpc>
              <a:spcBef>
                <a:spcPts val="585"/>
              </a:spcBef>
              <a:tabLst>
                <a:tab pos="9064625" algn="l"/>
              </a:tabLst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example,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calculator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displays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consist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7-segment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LEDs.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These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LEDs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2400" spc="307" baseline="24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patterns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patterns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marL="381000" marR="130175" indent="-342900">
              <a:lnSpc>
                <a:spcPct val="100000"/>
              </a:lnSpc>
              <a:spcBef>
                <a:spcPts val="59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circuit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designed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so that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 particular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 inputs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never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happen,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don’t</a:t>
            </a:r>
            <a:r>
              <a:rPr sz="24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care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condition.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  <a:tabLst>
                <a:tab pos="380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helpful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simplification.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155</a:t>
            </a:fld>
            <a:endParaRPr lang="en-IN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2406777"/>
            <a:ext cx="9170670" cy="156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857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map, 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don’t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identified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minterm(s)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don’t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performing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simplification,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free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include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ignore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’s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creating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groups.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8664" y="4102608"/>
            <a:ext cx="3811524" cy="24185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156</a:t>
            </a:fld>
            <a:endParaRPr lang="en-IN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194" y="2426589"/>
            <a:ext cx="758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grouping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8194" y="2867025"/>
            <a:ext cx="230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W’X’</a:t>
            </a:r>
            <a:r>
              <a:rPr sz="24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YZ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0004" y="3733800"/>
            <a:ext cx="4123944" cy="27508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157</a:t>
            </a:fld>
            <a:endParaRPr lang="en-IN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272" y="2404364"/>
            <a:ext cx="555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grouping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gives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26435" y="3084576"/>
            <a:ext cx="4023360" cy="3131820"/>
            <a:chOff x="2726435" y="3084576"/>
            <a:chExt cx="4023360" cy="3131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8167" y="3084576"/>
              <a:ext cx="3881628" cy="5074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6435" y="3806952"/>
              <a:ext cx="3794760" cy="2409444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158</a:t>
            </a:fld>
            <a:endParaRPr lang="en-IN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3899" y="2092006"/>
            <a:ext cx="9567545" cy="25946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of:</a:t>
            </a:r>
            <a:endParaRPr sz="24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590"/>
              </a:spcBef>
            </a:pP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(W,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X,</a:t>
            </a:r>
            <a:r>
              <a:rPr sz="2400" b="1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Y,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Z) =</a:t>
            </a:r>
            <a:r>
              <a:rPr sz="24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W’X’</a:t>
            </a:r>
            <a:r>
              <a:rPr sz="2400" b="1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400" b="1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YZ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differs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However,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differ,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have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don’t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conditions.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6963" y="3445764"/>
            <a:ext cx="7688580" cy="3152140"/>
            <a:chOff x="1616963" y="3445764"/>
            <a:chExt cx="7688580" cy="3152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963" y="4721352"/>
              <a:ext cx="2933700" cy="1876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0131" y="4713732"/>
              <a:ext cx="2915412" cy="1850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6963" y="3445764"/>
              <a:ext cx="3653028" cy="475488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159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Programmable</a:t>
            </a:r>
            <a:r>
              <a:rPr spc="-135" dirty="0"/>
              <a:t> </a:t>
            </a:r>
            <a:r>
              <a:rPr dirty="0"/>
              <a:t>Logic</a:t>
            </a:r>
            <a:r>
              <a:rPr spc="-16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180" y="2148332"/>
            <a:ext cx="10064750" cy="36125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300"/>
              </a:spcBef>
            </a:pP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programmable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device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configured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variety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functions</a:t>
            </a:r>
            <a:endParaRPr sz="1800">
              <a:latin typeface="Times New Roman"/>
              <a:cs typeface="Times New Roman"/>
            </a:endParaRPr>
          </a:p>
          <a:p>
            <a:pPr marL="20955" marR="5080">
              <a:lnSpc>
                <a:spcPts val="342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programmable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logic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device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dirty="0">
                <a:latin typeface="Times New Roman"/>
                <a:cs typeface="Times New Roman"/>
              </a:rPr>
              <a:t>PLD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electronic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component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build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reconfigurable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circuits </a:t>
            </a:r>
            <a:r>
              <a:rPr sz="1800" dirty="0">
                <a:latin typeface="Times New Roman"/>
                <a:cs typeface="Times New Roman"/>
              </a:rPr>
              <a:t>PLD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undefined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manufacture</a:t>
            </a:r>
            <a:endParaRPr sz="18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935"/>
              </a:spcBef>
            </a:pP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programmed</a:t>
            </a:r>
            <a:r>
              <a:rPr sz="1800" spc="-10" dirty="0">
                <a:latin typeface="Times New Roman"/>
                <a:cs typeface="Times New Roman"/>
              </a:rPr>
              <a:t> (reconfigured)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specialized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program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1800">
              <a:latin typeface="Times New Roman"/>
              <a:cs typeface="Times New Roman"/>
            </a:endParaRPr>
          </a:p>
          <a:p>
            <a:pPr marL="107314">
              <a:lnSpc>
                <a:spcPct val="100000"/>
              </a:lnSpc>
            </a:pP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Purpose</a:t>
            </a:r>
            <a:r>
              <a:rPr sz="2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PLD: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1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Permits elaborate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designs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implemented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user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capable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erased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reprogrammed</a:t>
            </a:r>
            <a:r>
              <a:rPr sz="19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design.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0195" y="2427732"/>
            <a:ext cx="7662672" cy="41803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Redundancy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160</a:t>
            </a:fld>
            <a:endParaRPr lang="en-IN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546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3200" spc="-90" dirty="0"/>
              <a:t>Design</a:t>
            </a:r>
            <a:r>
              <a:rPr sz="3200" spc="-215" dirty="0"/>
              <a:t> </a:t>
            </a:r>
            <a:r>
              <a:rPr sz="3200" dirty="0"/>
              <a:t>of</a:t>
            </a:r>
            <a:r>
              <a:rPr sz="3200" spc="-185" dirty="0"/>
              <a:t> </a:t>
            </a:r>
            <a:r>
              <a:rPr sz="3200" dirty="0"/>
              <a:t>combinational</a:t>
            </a:r>
            <a:r>
              <a:rPr sz="3200" spc="-185" dirty="0"/>
              <a:t> </a:t>
            </a:r>
            <a:r>
              <a:rPr sz="3200" spc="-50" dirty="0"/>
              <a:t>digital</a:t>
            </a:r>
            <a:r>
              <a:rPr sz="3200" spc="-195" dirty="0"/>
              <a:t> </a:t>
            </a:r>
            <a:r>
              <a:rPr sz="3200" spc="-60" dirty="0"/>
              <a:t>circuits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12926" y="2360816"/>
            <a:ext cx="8838565" cy="353123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Steps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circuit: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problem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statement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derive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truth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derive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unsimplified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Simplify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 simplified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expression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draw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3-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(A,B,C)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give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its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(X)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formed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zeros.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161</a:t>
            </a:fld>
            <a:endParaRPr lang="en-IN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129216" y="2932611"/>
              <a:ext cx="413384" cy="245745"/>
            </a:xfrm>
            <a:custGeom>
              <a:avLst/>
              <a:gdLst/>
              <a:ahLst/>
              <a:cxnLst/>
              <a:rect l="l" t="t" r="r" b="b"/>
              <a:pathLst>
                <a:path w="413385" h="245744">
                  <a:moveTo>
                    <a:pt x="309992" y="0"/>
                  </a:moveTo>
                  <a:lnTo>
                    <a:pt x="309992" y="51749"/>
                  </a:lnTo>
                  <a:lnTo>
                    <a:pt x="0" y="51749"/>
                  </a:lnTo>
                  <a:lnTo>
                    <a:pt x="0" y="193879"/>
                  </a:lnTo>
                  <a:lnTo>
                    <a:pt x="309992" y="193879"/>
                  </a:lnTo>
                  <a:lnTo>
                    <a:pt x="309992" y="245628"/>
                  </a:lnTo>
                  <a:lnTo>
                    <a:pt x="413220" y="120568"/>
                  </a:lnTo>
                  <a:lnTo>
                    <a:pt x="3099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9216" y="2932611"/>
              <a:ext cx="413384" cy="245745"/>
            </a:xfrm>
            <a:custGeom>
              <a:avLst/>
              <a:gdLst/>
              <a:ahLst/>
              <a:cxnLst/>
              <a:rect l="l" t="t" r="r" b="b"/>
              <a:pathLst>
                <a:path w="413385" h="245744">
                  <a:moveTo>
                    <a:pt x="0" y="51749"/>
                  </a:moveTo>
                  <a:lnTo>
                    <a:pt x="309992" y="51749"/>
                  </a:lnTo>
                  <a:lnTo>
                    <a:pt x="309992" y="0"/>
                  </a:lnTo>
                  <a:lnTo>
                    <a:pt x="413220" y="120568"/>
                  </a:lnTo>
                  <a:lnTo>
                    <a:pt x="309992" y="245628"/>
                  </a:lnTo>
                  <a:lnTo>
                    <a:pt x="309992" y="193879"/>
                  </a:lnTo>
                  <a:lnTo>
                    <a:pt x="0" y="193879"/>
                  </a:lnTo>
                </a:path>
              </a:pathLst>
            </a:custGeom>
            <a:ln w="12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8607" y="5397702"/>
              <a:ext cx="207010" cy="405765"/>
            </a:xfrm>
            <a:custGeom>
              <a:avLst/>
              <a:gdLst/>
              <a:ahLst/>
              <a:cxnLst/>
              <a:rect l="l" t="t" r="r" b="b"/>
              <a:pathLst>
                <a:path w="207010" h="405764">
                  <a:moveTo>
                    <a:pt x="166270" y="0"/>
                  </a:moveTo>
                  <a:lnTo>
                    <a:pt x="40647" y="0"/>
                  </a:lnTo>
                  <a:lnTo>
                    <a:pt x="40647" y="284278"/>
                  </a:lnTo>
                  <a:lnTo>
                    <a:pt x="0" y="284278"/>
                  </a:lnTo>
                  <a:lnTo>
                    <a:pt x="103228" y="405314"/>
                  </a:lnTo>
                  <a:lnTo>
                    <a:pt x="206917" y="284278"/>
                  </a:lnTo>
                  <a:lnTo>
                    <a:pt x="166270" y="284278"/>
                  </a:lnTo>
                  <a:lnTo>
                    <a:pt x="1662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8607" y="5397702"/>
              <a:ext cx="207010" cy="405765"/>
            </a:xfrm>
            <a:custGeom>
              <a:avLst/>
              <a:gdLst/>
              <a:ahLst/>
              <a:cxnLst/>
              <a:rect l="l" t="t" r="r" b="b"/>
              <a:pathLst>
                <a:path w="207010" h="405764">
                  <a:moveTo>
                    <a:pt x="166270" y="0"/>
                  </a:moveTo>
                  <a:lnTo>
                    <a:pt x="166270" y="284278"/>
                  </a:lnTo>
                  <a:lnTo>
                    <a:pt x="206917" y="284278"/>
                  </a:lnTo>
                  <a:lnTo>
                    <a:pt x="103228" y="405314"/>
                  </a:lnTo>
                  <a:lnTo>
                    <a:pt x="0" y="284278"/>
                  </a:lnTo>
                  <a:lnTo>
                    <a:pt x="40647" y="284278"/>
                  </a:lnTo>
                  <a:lnTo>
                    <a:pt x="40647" y="0"/>
                  </a:lnTo>
                </a:path>
              </a:pathLst>
            </a:custGeom>
            <a:ln w="114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90149" y="5930038"/>
            <a:ext cx="186880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spc="-220" dirty="0">
                <a:latin typeface="Times New Roman"/>
                <a:cs typeface="Times New Roman"/>
              </a:rPr>
              <a:t>X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spc="-160" dirty="0">
                <a:latin typeface="Symbol"/>
                <a:cs typeface="Symbol"/>
              </a:rPr>
              <a:t>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spc="-235" dirty="0">
                <a:latin typeface="Times New Roman"/>
                <a:cs typeface="Times New Roman"/>
              </a:rPr>
              <a:t>AC</a:t>
            </a:r>
            <a:r>
              <a:rPr sz="2150" spc="-140" dirty="0">
                <a:latin typeface="Times New Roman"/>
                <a:cs typeface="Times New Roman"/>
              </a:rPr>
              <a:t> </a:t>
            </a:r>
            <a:r>
              <a:rPr sz="2150" spc="-160" dirty="0">
                <a:latin typeface="Symbol"/>
                <a:cs typeface="Symbol"/>
              </a:rPr>
              <a:t></a:t>
            </a:r>
            <a:r>
              <a:rPr sz="2150" spc="-145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Times New Roman"/>
                <a:cs typeface="Times New Roman"/>
              </a:rPr>
              <a:t>AB</a:t>
            </a:r>
            <a:r>
              <a:rPr sz="2150" spc="-160" dirty="0">
                <a:latin typeface="Times New Roman"/>
                <a:cs typeface="Times New Roman"/>
              </a:rPr>
              <a:t> </a:t>
            </a:r>
            <a:r>
              <a:rPr sz="2150" spc="-160" dirty="0">
                <a:latin typeface="Symbol"/>
                <a:cs typeface="Symbol"/>
              </a:rPr>
              <a:t></a:t>
            </a:r>
            <a:r>
              <a:rPr sz="2150" spc="-140" dirty="0">
                <a:latin typeface="Times New Roman"/>
                <a:cs typeface="Times New Roman"/>
              </a:rPr>
              <a:t> </a:t>
            </a:r>
            <a:r>
              <a:rPr sz="2150" spc="-150" dirty="0">
                <a:latin typeface="Times New Roman"/>
                <a:cs typeface="Times New Roman"/>
              </a:rPr>
              <a:t>BC</a:t>
            </a:r>
            <a:endParaRPr sz="21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7000" y="3210204"/>
            <a:ext cx="2642870" cy="3246120"/>
            <a:chOff x="1217000" y="3210204"/>
            <a:chExt cx="2642870" cy="3246120"/>
          </a:xfrm>
        </p:grpSpPr>
        <p:sp>
          <p:nvSpPr>
            <p:cNvPr id="9" name="object 9"/>
            <p:cNvSpPr/>
            <p:nvPr/>
          </p:nvSpPr>
          <p:spPr>
            <a:xfrm>
              <a:off x="1223668" y="3216871"/>
              <a:ext cx="2629535" cy="0"/>
            </a:xfrm>
            <a:custGeom>
              <a:avLst/>
              <a:gdLst/>
              <a:ahLst/>
              <a:cxnLst/>
              <a:rect l="l" t="t" r="r" b="b"/>
              <a:pathLst>
                <a:path w="2629535">
                  <a:moveTo>
                    <a:pt x="0" y="0"/>
                  </a:moveTo>
                  <a:lnTo>
                    <a:pt x="2628994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5510" y="3624396"/>
              <a:ext cx="2629535" cy="2422525"/>
            </a:xfrm>
            <a:custGeom>
              <a:avLst/>
              <a:gdLst/>
              <a:ahLst/>
              <a:cxnLst/>
              <a:rect l="l" t="t" r="r" b="b"/>
              <a:pathLst>
                <a:path w="2629535" h="2422525">
                  <a:moveTo>
                    <a:pt x="0" y="0"/>
                  </a:moveTo>
                  <a:lnTo>
                    <a:pt x="2628993" y="0"/>
                  </a:lnTo>
                </a:path>
                <a:path w="2629535" h="2422525">
                  <a:moveTo>
                    <a:pt x="0" y="400516"/>
                  </a:moveTo>
                  <a:lnTo>
                    <a:pt x="2628993" y="400516"/>
                  </a:lnTo>
                </a:path>
                <a:path w="2629535" h="2422525">
                  <a:moveTo>
                    <a:pt x="0" y="805884"/>
                  </a:moveTo>
                  <a:lnTo>
                    <a:pt x="2628993" y="805884"/>
                  </a:lnTo>
                </a:path>
                <a:path w="2629535" h="2422525">
                  <a:moveTo>
                    <a:pt x="0" y="1210785"/>
                  </a:moveTo>
                  <a:lnTo>
                    <a:pt x="2628993" y="1210785"/>
                  </a:lnTo>
                </a:path>
                <a:path w="2629535" h="2422525">
                  <a:moveTo>
                    <a:pt x="0" y="1616099"/>
                  </a:moveTo>
                  <a:lnTo>
                    <a:pt x="2628993" y="1616099"/>
                  </a:lnTo>
                </a:path>
                <a:path w="2629535" h="2422525">
                  <a:moveTo>
                    <a:pt x="0" y="2421984"/>
                  </a:moveTo>
                  <a:lnTo>
                    <a:pt x="2628993" y="2421984"/>
                  </a:lnTo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3668" y="6449114"/>
              <a:ext cx="2629535" cy="0"/>
            </a:xfrm>
            <a:custGeom>
              <a:avLst/>
              <a:gdLst/>
              <a:ahLst/>
              <a:cxnLst/>
              <a:rect l="l" t="t" r="r" b="b"/>
              <a:pathLst>
                <a:path w="2629535">
                  <a:moveTo>
                    <a:pt x="0" y="0"/>
                  </a:moveTo>
                  <a:lnTo>
                    <a:pt x="2628994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5510" y="5645379"/>
              <a:ext cx="2629535" cy="0"/>
            </a:xfrm>
            <a:custGeom>
              <a:avLst/>
              <a:gdLst/>
              <a:ahLst/>
              <a:cxnLst/>
              <a:rect l="l" t="t" r="r" b="b"/>
              <a:pathLst>
                <a:path w="2629535">
                  <a:moveTo>
                    <a:pt x="0" y="0"/>
                  </a:moveTo>
                  <a:lnTo>
                    <a:pt x="2628993" y="0"/>
                  </a:lnTo>
                </a:path>
              </a:pathLst>
            </a:custGeom>
            <a:ln w="4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64467" y="6061041"/>
            <a:ext cx="14478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105" dirty="0">
                <a:latin typeface="Arial MT"/>
                <a:cs typeface="Arial MT"/>
              </a:rPr>
              <a:t>1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17952" y="3211156"/>
            <a:ext cx="4822190" cy="3244215"/>
            <a:chOff x="1217952" y="3211156"/>
            <a:chExt cx="4822190" cy="3244215"/>
          </a:xfrm>
        </p:grpSpPr>
        <p:sp>
          <p:nvSpPr>
            <p:cNvPr id="15" name="object 15"/>
            <p:cNvSpPr/>
            <p:nvPr/>
          </p:nvSpPr>
          <p:spPr>
            <a:xfrm>
              <a:off x="1223667" y="3216871"/>
              <a:ext cx="0" cy="3232785"/>
            </a:xfrm>
            <a:custGeom>
              <a:avLst/>
              <a:gdLst/>
              <a:ahLst/>
              <a:cxnLst/>
              <a:rect l="l" t="t" r="r" b="b"/>
              <a:pathLst>
                <a:path h="3232785">
                  <a:moveTo>
                    <a:pt x="0" y="0"/>
                  </a:moveTo>
                  <a:lnTo>
                    <a:pt x="0" y="3232242"/>
                  </a:lnTo>
                </a:path>
              </a:pathLst>
            </a:custGeom>
            <a:ln w="11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3634" y="4417343"/>
              <a:ext cx="276860" cy="741680"/>
            </a:xfrm>
            <a:custGeom>
              <a:avLst/>
              <a:gdLst/>
              <a:ahLst/>
              <a:cxnLst/>
              <a:rect l="l" t="t" r="r" b="b"/>
              <a:pathLst>
                <a:path w="276860" h="741679">
                  <a:moveTo>
                    <a:pt x="206763" y="0"/>
                  </a:moveTo>
                  <a:lnTo>
                    <a:pt x="70097" y="0"/>
                  </a:lnTo>
                  <a:lnTo>
                    <a:pt x="44328" y="4312"/>
                  </a:lnTo>
                  <a:lnTo>
                    <a:pt x="22087" y="21562"/>
                  </a:lnTo>
                  <a:lnTo>
                    <a:pt x="7362" y="47436"/>
                  </a:lnTo>
                  <a:lnTo>
                    <a:pt x="0" y="77623"/>
                  </a:lnTo>
                  <a:lnTo>
                    <a:pt x="0" y="659477"/>
                  </a:lnTo>
                  <a:lnTo>
                    <a:pt x="7362" y="689628"/>
                  </a:lnTo>
                  <a:lnTo>
                    <a:pt x="22087" y="719779"/>
                  </a:lnTo>
                  <a:lnTo>
                    <a:pt x="44328" y="737011"/>
                  </a:lnTo>
                  <a:lnTo>
                    <a:pt x="70097" y="741306"/>
                  </a:lnTo>
                  <a:lnTo>
                    <a:pt x="206763" y="741306"/>
                  </a:lnTo>
                  <a:lnTo>
                    <a:pt x="236367" y="737011"/>
                  </a:lnTo>
                  <a:lnTo>
                    <a:pt x="258454" y="719779"/>
                  </a:lnTo>
                  <a:lnTo>
                    <a:pt x="273179" y="689628"/>
                  </a:lnTo>
                  <a:lnTo>
                    <a:pt x="276861" y="659477"/>
                  </a:lnTo>
                  <a:lnTo>
                    <a:pt x="276861" y="77623"/>
                  </a:lnTo>
                  <a:lnTo>
                    <a:pt x="273179" y="47436"/>
                  </a:lnTo>
                  <a:lnTo>
                    <a:pt x="258454" y="21562"/>
                  </a:lnTo>
                  <a:lnTo>
                    <a:pt x="236367" y="4312"/>
                  </a:lnTo>
                  <a:lnTo>
                    <a:pt x="20676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3634" y="4417343"/>
              <a:ext cx="276860" cy="741680"/>
            </a:xfrm>
            <a:custGeom>
              <a:avLst/>
              <a:gdLst/>
              <a:ahLst/>
              <a:cxnLst/>
              <a:rect l="l" t="t" r="r" b="b"/>
              <a:pathLst>
                <a:path w="276860" h="741679">
                  <a:moveTo>
                    <a:pt x="0" y="77623"/>
                  </a:moveTo>
                  <a:lnTo>
                    <a:pt x="0" y="659477"/>
                  </a:lnTo>
                  <a:lnTo>
                    <a:pt x="22087" y="719779"/>
                  </a:lnTo>
                  <a:lnTo>
                    <a:pt x="70097" y="741306"/>
                  </a:lnTo>
                  <a:lnTo>
                    <a:pt x="206763" y="741306"/>
                  </a:lnTo>
                  <a:lnTo>
                    <a:pt x="236367" y="737011"/>
                  </a:lnTo>
                  <a:lnTo>
                    <a:pt x="258454" y="719779"/>
                  </a:lnTo>
                  <a:lnTo>
                    <a:pt x="273179" y="689628"/>
                  </a:lnTo>
                  <a:lnTo>
                    <a:pt x="276861" y="659477"/>
                  </a:lnTo>
                  <a:lnTo>
                    <a:pt x="276861" y="77623"/>
                  </a:lnTo>
                  <a:lnTo>
                    <a:pt x="273179" y="47436"/>
                  </a:lnTo>
                  <a:lnTo>
                    <a:pt x="258454" y="21562"/>
                  </a:lnTo>
                  <a:lnTo>
                    <a:pt x="236367" y="4312"/>
                  </a:lnTo>
                  <a:lnTo>
                    <a:pt x="206763" y="0"/>
                  </a:lnTo>
                  <a:lnTo>
                    <a:pt x="70097" y="0"/>
                  </a:lnTo>
                  <a:lnTo>
                    <a:pt x="44328" y="4312"/>
                  </a:lnTo>
                  <a:lnTo>
                    <a:pt x="22087" y="21562"/>
                  </a:lnTo>
                  <a:lnTo>
                    <a:pt x="7362" y="47436"/>
                  </a:lnTo>
                  <a:lnTo>
                    <a:pt x="0" y="77623"/>
                  </a:lnTo>
                  <a:close/>
                </a:path>
              </a:pathLst>
            </a:custGeom>
            <a:ln w="3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3085" y="4835181"/>
              <a:ext cx="635000" cy="323850"/>
            </a:xfrm>
            <a:custGeom>
              <a:avLst/>
              <a:gdLst/>
              <a:ahLst/>
              <a:cxnLst/>
              <a:rect l="l" t="t" r="r" b="b"/>
              <a:pathLst>
                <a:path w="635000" h="323850">
                  <a:moveTo>
                    <a:pt x="564459" y="0"/>
                  </a:moveTo>
                  <a:lnTo>
                    <a:pt x="70097" y="0"/>
                  </a:lnTo>
                  <a:lnTo>
                    <a:pt x="40647" y="4312"/>
                  </a:lnTo>
                  <a:lnTo>
                    <a:pt x="18559" y="21544"/>
                  </a:lnTo>
                  <a:lnTo>
                    <a:pt x="3681" y="51695"/>
                  </a:lnTo>
                  <a:lnTo>
                    <a:pt x="0" y="81828"/>
                  </a:lnTo>
                  <a:lnTo>
                    <a:pt x="0" y="241639"/>
                  </a:lnTo>
                  <a:lnTo>
                    <a:pt x="3681" y="271790"/>
                  </a:lnTo>
                  <a:lnTo>
                    <a:pt x="18559" y="301941"/>
                  </a:lnTo>
                  <a:lnTo>
                    <a:pt x="40647" y="319173"/>
                  </a:lnTo>
                  <a:lnTo>
                    <a:pt x="70097" y="323467"/>
                  </a:lnTo>
                  <a:lnTo>
                    <a:pt x="564459" y="323467"/>
                  </a:lnTo>
                  <a:lnTo>
                    <a:pt x="593909" y="319173"/>
                  </a:lnTo>
                  <a:lnTo>
                    <a:pt x="615996" y="301941"/>
                  </a:lnTo>
                  <a:lnTo>
                    <a:pt x="630721" y="271790"/>
                  </a:lnTo>
                  <a:lnTo>
                    <a:pt x="634403" y="241639"/>
                  </a:lnTo>
                  <a:lnTo>
                    <a:pt x="634403" y="81828"/>
                  </a:lnTo>
                  <a:lnTo>
                    <a:pt x="630721" y="51695"/>
                  </a:lnTo>
                  <a:lnTo>
                    <a:pt x="615996" y="21544"/>
                  </a:lnTo>
                  <a:lnTo>
                    <a:pt x="593909" y="4312"/>
                  </a:lnTo>
                  <a:lnTo>
                    <a:pt x="56445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3085" y="4835181"/>
              <a:ext cx="635000" cy="323850"/>
            </a:xfrm>
            <a:custGeom>
              <a:avLst/>
              <a:gdLst/>
              <a:ahLst/>
              <a:cxnLst/>
              <a:rect l="l" t="t" r="r" b="b"/>
              <a:pathLst>
                <a:path w="635000" h="323850">
                  <a:moveTo>
                    <a:pt x="70097" y="323467"/>
                  </a:moveTo>
                  <a:lnTo>
                    <a:pt x="564459" y="323467"/>
                  </a:lnTo>
                  <a:lnTo>
                    <a:pt x="593909" y="319173"/>
                  </a:lnTo>
                  <a:lnTo>
                    <a:pt x="615996" y="301941"/>
                  </a:lnTo>
                  <a:lnTo>
                    <a:pt x="630721" y="271790"/>
                  </a:lnTo>
                  <a:lnTo>
                    <a:pt x="634403" y="241639"/>
                  </a:lnTo>
                  <a:lnTo>
                    <a:pt x="634403" y="81828"/>
                  </a:lnTo>
                  <a:lnTo>
                    <a:pt x="630721" y="51695"/>
                  </a:lnTo>
                  <a:lnTo>
                    <a:pt x="615996" y="21544"/>
                  </a:lnTo>
                  <a:lnTo>
                    <a:pt x="593909" y="4312"/>
                  </a:lnTo>
                  <a:lnTo>
                    <a:pt x="564459" y="0"/>
                  </a:lnTo>
                  <a:lnTo>
                    <a:pt x="70097" y="0"/>
                  </a:lnTo>
                  <a:lnTo>
                    <a:pt x="40647" y="4312"/>
                  </a:lnTo>
                  <a:lnTo>
                    <a:pt x="18559" y="21544"/>
                  </a:lnTo>
                  <a:lnTo>
                    <a:pt x="3681" y="51695"/>
                  </a:lnTo>
                  <a:lnTo>
                    <a:pt x="0" y="81828"/>
                  </a:lnTo>
                  <a:lnTo>
                    <a:pt x="0" y="241639"/>
                  </a:lnTo>
                  <a:lnTo>
                    <a:pt x="3681" y="271790"/>
                  </a:lnTo>
                  <a:lnTo>
                    <a:pt x="18559" y="301941"/>
                  </a:lnTo>
                  <a:lnTo>
                    <a:pt x="40647" y="319173"/>
                  </a:lnTo>
                  <a:lnTo>
                    <a:pt x="70097" y="323467"/>
                  </a:lnTo>
                  <a:close/>
                </a:path>
              </a:pathLst>
            </a:custGeom>
            <a:ln w="4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01368" y="4835181"/>
              <a:ext cx="649605" cy="323850"/>
            </a:xfrm>
            <a:custGeom>
              <a:avLst/>
              <a:gdLst/>
              <a:ahLst/>
              <a:cxnLst/>
              <a:rect l="l" t="t" r="r" b="b"/>
              <a:pathLst>
                <a:path w="649604" h="323850">
                  <a:moveTo>
                    <a:pt x="579030" y="0"/>
                  </a:moveTo>
                  <a:lnTo>
                    <a:pt x="69943" y="0"/>
                  </a:lnTo>
                  <a:lnTo>
                    <a:pt x="44175" y="4312"/>
                  </a:lnTo>
                  <a:lnTo>
                    <a:pt x="22087" y="21544"/>
                  </a:lnTo>
                  <a:lnTo>
                    <a:pt x="7362" y="51695"/>
                  </a:lnTo>
                  <a:lnTo>
                    <a:pt x="0" y="81828"/>
                  </a:lnTo>
                  <a:lnTo>
                    <a:pt x="0" y="241639"/>
                  </a:lnTo>
                  <a:lnTo>
                    <a:pt x="7362" y="271790"/>
                  </a:lnTo>
                  <a:lnTo>
                    <a:pt x="22087" y="301941"/>
                  </a:lnTo>
                  <a:lnTo>
                    <a:pt x="44175" y="319173"/>
                  </a:lnTo>
                  <a:lnTo>
                    <a:pt x="69943" y="323467"/>
                  </a:lnTo>
                  <a:lnTo>
                    <a:pt x="579030" y="323467"/>
                  </a:lnTo>
                  <a:lnTo>
                    <a:pt x="608634" y="319173"/>
                  </a:lnTo>
                  <a:lnTo>
                    <a:pt x="630721" y="301941"/>
                  </a:lnTo>
                  <a:lnTo>
                    <a:pt x="645446" y="271790"/>
                  </a:lnTo>
                  <a:lnTo>
                    <a:pt x="649128" y="241639"/>
                  </a:lnTo>
                  <a:lnTo>
                    <a:pt x="649128" y="81828"/>
                  </a:lnTo>
                  <a:lnTo>
                    <a:pt x="645446" y="51695"/>
                  </a:lnTo>
                  <a:lnTo>
                    <a:pt x="630721" y="21544"/>
                  </a:lnTo>
                  <a:lnTo>
                    <a:pt x="608634" y="4312"/>
                  </a:lnTo>
                  <a:lnTo>
                    <a:pt x="57903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1368" y="4835181"/>
              <a:ext cx="649605" cy="323850"/>
            </a:xfrm>
            <a:custGeom>
              <a:avLst/>
              <a:gdLst/>
              <a:ahLst/>
              <a:cxnLst/>
              <a:rect l="l" t="t" r="r" b="b"/>
              <a:pathLst>
                <a:path w="649604" h="323850">
                  <a:moveTo>
                    <a:pt x="69943" y="323467"/>
                  </a:moveTo>
                  <a:lnTo>
                    <a:pt x="579030" y="323467"/>
                  </a:lnTo>
                  <a:lnTo>
                    <a:pt x="608634" y="319173"/>
                  </a:lnTo>
                  <a:lnTo>
                    <a:pt x="630721" y="301941"/>
                  </a:lnTo>
                  <a:lnTo>
                    <a:pt x="645446" y="271790"/>
                  </a:lnTo>
                  <a:lnTo>
                    <a:pt x="649128" y="241639"/>
                  </a:lnTo>
                  <a:lnTo>
                    <a:pt x="649128" y="81828"/>
                  </a:lnTo>
                  <a:lnTo>
                    <a:pt x="645446" y="51695"/>
                  </a:lnTo>
                  <a:lnTo>
                    <a:pt x="630721" y="21544"/>
                  </a:lnTo>
                  <a:lnTo>
                    <a:pt x="608634" y="4312"/>
                  </a:lnTo>
                  <a:lnTo>
                    <a:pt x="579030" y="0"/>
                  </a:lnTo>
                  <a:lnTo>
                    <a:pt x="69943" y="0"/>
                  </a:lnTo>
                  <a:lnTo>
                    <a:pt x="44175" y="4312"/>
                  </a:lnTo>
                  <a:lnTo>
                    <a:pt x="22087" y="21544"/>
                  </a:lnTo>
                  <a:lnTo>
                    <a:pt x="7362" y="51695"/>
                  </a:lnTo>
                  <a:lnTo>
                    <a:pt x="0" y="81828"/>
                  </a:lnTo>
                  <a:lnTo>
                    <a:pt x="0" y="241639"/>
                  </a:lnTo>
                  <a:lnTo>
                    <a:pt x="7362" y="271790"/>
                  </a:lnTo>
                  <a:lnTo>
                    <a:pt x="22087" y="301941"/>
                  </a:lnTo>
                  <a:lnTo>
                    <a:pt x="44175" y="319173"/>
                  </a:lnTo>
                  <a:lnTo>
                    <a:pt x="69943" y="323467"/>
                  </a:lnTo>
                  <a:close/>
                </a:path>
              </a:pathLst>
            </a:custGeom>
            <a:ln w="4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21402" y="3915125"/>
              <a:ext cx="368935" cy="431800"/>
            </a:xfrm>
            <a:custGeom>
              <a:avLst/>
              <a:gdLst/>
              <a:ahLst/>
              <a:cxnLst/>
              <a:rect l="l" t="t" r="r" b="b"/>
              <a:pathLst>
                <a:path w="368935" h="431800">
                  <a:moveTo>
                    <a:pt x="0" y="0"/>
                  </a:moveTo>
                  <a:lnTo>
                    <a:pt x="368892" y="431242"/>
                  </a:lnTo>
                </a:path>
              </a:pathLst>
            </a:custGeom>
            <a:ln w="11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58413" y="6061041"/>
            <a:ext cx="146113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99109" algn="l"/>
                <a:tab pos="911860" algn="l"/>
                <a:tab pos="1328420" algn="l"/>
              </a:tabLst>
            </a:pPr>
            <a:r>
              <a:rPr sz="1950" spc="-50" dirty="0">
                <a:latin typeface="Arial MT"/>
                <a:cs typeface="Arial MT"/>
              </a:rPr>
              <a:t>7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50" dirty="0">
                <a:latin typeface="Arial MT"/>
                <a:cs typeface="Arial MT"/>
              </a:rPr>
              <a:t>1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50" dirty="0">
                <a:latin typeface="Arial MT"/>
                <a:cs typeface="Arial MT"/>
              </a:rPr>
              <a:t>1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0" dirty="0">
                <a:latin typeface="Arial MT"/>
                <a:cs typeface="Arial MT"/>
              </a:rPr>
              <a:t>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4324" y="4245547"/>
            <a:ext cx="144780" cy="88773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950" spc="-105" dirty="0">
                <a:latin typeface="Arial MT"/>
                <a:cs typeface="Arial MT"/>
              </a:rPr>
              <a:t>0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950" spc="-105" dirty="0">
                <a:latin typeface="Arial MT"/>
                <a:cs typeface="Arial MT"/>
              </a:rPr>
              <a:t>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4324" y="3755282"/>
            <a:ext cx="1659255" cy="541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20"/>
              </a:spcBef>
            </a:pPr>
            <a:r>
              <a:rPr sz="1950" spc="-25" dirty="0">
                <a:latin typeface="Arial MT"/>
                <a:cs typeface="Arial MT"/>
              </a:rPr>
              <a:t>BC</a:t>
            </a:r>
            <a:endParaRPr sz="1950">
              <a:latin typeface="Arial MT"/>
              <a:cs typeface="Arial MT"/>
            </a:endParaRPr>
          </a:p>
          <a:p>
            <a:pPr marL="321945">
              <a:lnSpc>
                <a:spcPts val="2020"/>
              </a:lnSpc>
              <a:tabLst>
                <a:tab pos="690880" algn="l"/>
                <a:tab pos="1059180" algn="l"/>
              </a:tabLst>
            </a:pPr>
            <a:r>
              <a:rPr sz="1950" spc="-25" dirty="0">
                <a:latin typeface="Arial MT"/>
                <a:cs typeface="Arial MT"/>
              </a:rPr>
              <a:t>00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25" dirty="0">
                <a:latin typeface="Arial MT"/>
                <a:cs typeface="Arial MT"/>
              </a:rPr>
              <a:t>01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-10" dirty="0">
                <a:latin typeface="Arial MT"/>
                <a:cs typeface="Arial MT"/>
              </a:rPr>
              <a:t>11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spc="-130" dirty="0">
                <a:latin typeface="Arial MT"/>
                <a:cs typeface="Arial MT"/>
              </a:rPr>
              <a:t>10</a:t>
            </a:r>
            <a:endParaRPr sz="1950">
              <a:latin typeface="Arial MT"/>
              <a:cs typeface="Arial MT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339363" y="2570367"/>
          <a:ext cx="3059430" cy="3472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90"/>
                <a:gridCol w="374015"/>
                <a:gridCol w="629284"/>
                <a:gridCol w="379094"/>
                <a:gridCol w="829944"/>
                <a:gridCol w="467994"/>
              </a:tblGrid>
              <a:tr h="3117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255"/>
                        </a:lnSpc>
                      </a:pPr>
                      <a:r>
                        <a:rPr sz="1950" spc="-80" dirty="0">
                          <a:latin typeface="Arial MT"/>
                          <a:cs typeface="Arial MT"/>
                        </a:rPr>
                        <a:t>Inputs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5"/>
                        </a:lnSpc>
                      </a:pPr>
                      <a:r>
                        <a:rPr sz="1950" spc="-10" dirty="0">
                          <a:latin typeface="Arial MT"/>
                          <a:cs typeface="Arial MT"/>
                        </a:rPr>
                        <a:t>Output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40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A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B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C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X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2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A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3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4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5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6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0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950" spc="-50" dirty="0">
                          <a:latin typeface="Arial MT"/>
                          <a:cs typeface="Arial MT"/>
                        </a:rPr>
                        <a:t>1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4590294" y="4346368"/>
            <a:ext cx="368935" cy="43497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5"/>
              </a:spcBef>
            </a:pPr>
            <a:r>
              <a:rPr sz="1950" spc="-50" dirty="0">
                <a:latin typeface="Arial MT"/>
                <a:cs typeface="Arial MT"/>
              </a:rPr>
              <a:t>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58880" y="4346368"/>
            <a:ext cx="368935" cy="43497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5"/>
              </a:spcBef>
            </a:pPr>
            <a:r>
              <a:rPr sz="1950" spc="-50" dirty="0">
                <a:latin typeface="Arial MT"/>
                <a:cs typeface="Arial MT"/>
              </a:rPr>
              <a:t>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27619" y="4346368"/>
            <a:ext cx="368935" cy="43497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950" spc="-50" dirty="0">
                <a:latin typeface="Arial MT"/>
                <a:cs typeface="Arial MT"/>
              </a:rPr>
              <a:t>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96511" y="4346368"/>
            <a:ext cx="368935" cy="43497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5"/>
              </a:spcBef>
            </a:pPr>
            <a:r>
              <a:rPr sz="1950" spc="-50" dirty="0">
                <a:latin typeface="Arial MT"/>
                <a:cs typeface="Arial MT"/>
              </a:rPr>
              <a:t>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90294" y="4781348"/>
            <a:ext cx="368935" cy="43116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5"/>
              </a:spcBef>
            </a:pPr>
            <a:r>
              <a:rPr sz="1950" spc="-50" dirty="0">
                <a:latin typeface="Arial MT"/>
                <a:cs typeface="Arial MT"/>
              </a:rPr>
              <a:t>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58880" y="4781348"/>
            <a:ext cx="368935" cy="43116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5"/>
              </a:spcBef>
            </a:pPr>
            <a:r>
              <a:rPr sz="1950" spc="-50" dirty="0">
                <a:latin typeface="Arial MT"/>
                <a:cs typeface="Arial MT"/>
              </a:rPr>
              <a:t>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7619" y="4781348"/>
            <a:ext cx="368935" cy="43116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950" spc="-50" dirty="0">
                <a:latin typeface="Arial MT"/>
                <a:cs typeface="Arial MT"/>
              </a:rPr>
              <a:t>1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96511" y="4781348"/>
            <a:ext cx="368935" cy="431165"/>
          </a:xfrm>
          <a:prstGeom prst="rect">
            <a:avLst/>
          </a:prstGeom>
          <a:ln w="11058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5"/>
              </a:spcBef>
            </a:pPr>
            <a:r>
              <a:rPr sz="1950" spc="-50" dirty="0">
                <a:latin typeface="Arial MT"/>
                <a:cs typeface="Arial MT"/>
              </a:rPr>
              <a:t>1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71633" y="2570367"/>
            <a:ext cx="5395595" cy="3601085"/>
            <a:chOff x="5371633" y="2570367"/>
            <a:chExt cx="5395595" cy="3601085"/>
          </a:xfrm>
        </p:grpSpPr>
        <p:sp>
          <p:nvSpPr>
            <p:cNvPr id="36" name="object 36"/>
            <p:cNvSpPr/>
            <p:nvPr/>
          </p:nvSpPr>
          <p:spPr>
            <a:xfrm>
              <a:off x="5373634" y="4835181"/>
              <a:ext cx="276860" cy="323850"/>
            </a:xfrm>
            <a:custGeom>
              <a:avLst/>
              <a:gdLst/>
              <a:ahLst/>
              <a:cxnLst/>
              <a:rect l="l" t="t" r="r" b="b"/>
              <a:pathLst>
                <a:path w="276860" h="323850">
                  <a:moveTo>
                    <a:pt x="276861" y="0"/>
                  </a:moveTo>
                  <a:lnTo>
                    <a:pt x="70097" y="0"/>
                  </a:lnTo>
                  <a:lnTo>
                    <a:pt x="44328" y="4312"/>
                  </a:lnTo>
                  <a:lnTo>
                    <a:pt x="22087" y="21544"/>
                  </a:lnTo>
                  <a:lnTo>
                    <a:pt x="7362" y="51695"/>
                  </a:lnTo>
                  <a:lnTo>
                    <a:pt x="0" y="81828"/>
                  </a:lnTo>
                  <a:lnTo>
                    <a:pt x="0" y="241639"/>
                  </a:lnTo>
                  <a:lnTo>
                    <a:pt x="7362" y="271790"/>
                  </a:lnTo>
                  <a:lnTo>
                    <a:pt x="22087" y="301941"/>
                  </a:lnTo>
                  <a:lnTo>
                    <a:pt x="44328" y="319173"/>
                  </a:lnTo>
                  <a:lnTo>
                    <a:pt x="70097" y="323467"/>
                  </a:lnTo>
                  <a:lnTo>
                    <a:pt x="276861" y="323467"/>
                  </a:lnTo>
                </a:path>
                <a:path w="276860" h="323850">
                  <a:moveTo>
                    <a:pt x="0" y="0"/>
                  </a:moveTo>
                  <a:lnTo>
                    <a:pt x="0" y="241639"/>
                  </a:lnTo>
                  <a:lnTo>
                    <a:pt x="22087" y="301941"/>
                  </a:lnTo>
                  <a:lnTo>
                    <a:pt x="70097" y="323467"/>
                  </a:lnTo>
                  <a:lnTo>
                    <a:pt x="206763" y="323467"/>
                  </a:lnTo>
                  <a:lnTo>
                    <a:pt x="236367" y="319173"/>
                  </a:lnTo>
                  <a:lnTo>
                    <a:pt x="258454" y="301941"/>
                  </a:lnTo>
                  <a:lnTo>
                    <a:pt x="273179" y="271790"/>
                  </a:lnTo>
                  <a:lnTo>
                    <a:pt x="276861" y="241639"/>
                  </a:lnTo>
                  <a:lnTo>
                    <a:pt x="276861" y="0"/>
                  </a:lnTo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18085" y="2652303"/>
              <a:ext cx="435609" cy="483234"/>
            </a:xfrm>
            <a:custGeom>
              <a:avLst/>
              <a:gdLst/>
              <a:ahLst/>
              <a:cxnLst/>
              <a:rect l="l" t="t" r="r" b="b"/>
              <a:pathLst>
                <a:path w="435609" h="483235">
                  <a:moveTo>
                    <a:pt x="262136" y="0"/>
                  </a:moveTo>
                  <a:lnTo>
                    <a:pt x="0" y="0"/>
                  </a:lnTo>
                  <a:lnTo>
                    <a:pt x="0" y="362243"/>
                  </a:lnTo>
                  <a:lnTo>
                    <a:pt x="0" y="482812"/>
                  </a:lnTo>
                  <a:lnTo>
                    <a:pt x="262136" y="482812"/>
                  </a:lnTo>
                  <a:lnTo>
                    <a:pt x="306464" y="474187"/>
                  </a:lnTo>
                  <a:lnTo>
                    <a:pt x="346958" y="452625"/>
                  </a:lnTo>
                  <a:lnTo>
                    <a:pt x="383770" y="413813"/>
                  </a:lnTo>
                  <a:lnTo>
                    <a:pt x="413374" y="362243"/>
                  </a:lnTo>
                  <a:lnTo>
                    <a:pt x="428099" y="306182"/>
                  </a:lnTo>
                  <a:lnTo>
                    <a:pt x="435461" y="241675"/>
                  </a:lnTo>
                  <a:lnTo>
                    <a:pt x="428099" y="176629"/>
                  </a:lnTo>
                  <a:lnTo>
                    <a:pt x="413374" y="120568"/>
                  </a:lnTo>
                  <a:lnTo>
                    <a:pt x="383770" y="68819"/>
                  </a:lnTo>
                  <a:lnTo>
                    <a:pt x="346958" y="30186"/>
                  </a:lnTo>
                  <a:lnTo>
                    <a:pt x="306464" y="8624"/>
                  </a:lnTo>
                  <a:lnTo>
                    <a:pt x="262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18085" y="2652303"/>
              <a:ext cx="435609" cy="483234"/>
            </a:xfrm>
            <a:custGeom>
              <a:avLst/>
              <a:gdLst/>
              <a:ahLst/>
              <a:cxnLst/>
              <a:rect l="l" t="t" r="r" b="b"/>
              <a:pathLst>
                <a:path w="435609" h="483235">
                  <a:moveTo>
                    <a:pt x="0" y="362243"/>
                  </a:moveTo>
                  <a:lnTo>
                    <a:pt x="0" y="482812"/>
                  </a:lnTo>
                  <a:lnTo>
                    <a:pt x="262136" y="482812"/>
                  </a:lnTo>
                  <a:lnTo>
                    <a:pt x="306464" y="474187"/>
                  </a:lnTo>
                  <a:lnTo>
                    <a:pt x="346958" y="452625"/>
                  </a:lnTo>
                  <a:lnTo>
                    <a:pt x="383770" y="413813"/>
                  </a:lnTo>
                  <a:lnTo>
                    <a:pt x="413374" y="362243"/>
                  </a:lnTo>
                  <a:lnTo>
                    <a:pt x="428099" y="306182"/>
                  </a:lnTo>
                  <a:lnTo>
                    <a:pt x="435461" y="241675"/>
                  </a:lnTo>
                  <a:lnTo>
                    <a:pt x="428099" y="176629"/>
                  </a:lnTo>
                  <a:lnTo>
                    <a:pt x="413374" y="120568"/>
                  </a:lnTo>
                  <a:lnTo>
                    <a:pt x="383770" y="68819"/>
                  </a:lnTo>
                  <a:lnTo>
                    <a:pt x="346958" y="30186"/>
                  </a:lnTo>
                  <a:lnTo>
                    <a:pt x="306464" y="8624"/>
                  </a:lnTo>
                  <a:lnTo>
                    <a:pt x="262136" y="0"/>
                  </a:lnTo>
                  <a:lnTo>
                    <a:pt x="0" y="0"/>
                  </a:lnTo>
                  <a:lnTo>
                    <a:pt x="0" y="362243"/>
                  </a:lnTo>
                  <a:close/>
                </a:path>
              </a:pathLst>
            </a:custGeom>
            <a:ln w="11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17546" y="3466813"/>
              <a:ext cx="509270" cy="478790"/>
            </a:xfrm>
            <a:custGeom>
              <a:avLst/>
              <a:gdLst/>
              <a:ahLst/>
              <a:cxnLst/>
              <a:rect l="l" t="t" r="r" b="b"/>
              <a:pathLst>
                <a:path w="509270" h="478789">
                  <a:moveTo>
                    <a:pt x="221182" y="0"/>
                  </a:moveTo>
                  <a:lnTo>
                    <a:pt x="0" y="0"/>
                  </a:lnTo>
                  <a:lnTo>
                    <a:pt x="25768" y="94693"/>
                  </a:lnTo>
                  <a:lnTo>
                    <a:pt x="40493" y="189926"/>
                  </a:lnTo>
                  <a:lnTo>
                    <a:pt x="40493" y="288932"/>
                  </a:lnTo>
                  <a:lnTo>
                    <a:pt x="25768" y="383805"/>
                  </a:lnTo>
                  <a:lnTo>
                    <a:pt x="0" y="478499"/>
                  </a:lnTo>
                  <a:lnTo>
                    <a:pt x="221182" y="478499"/>
                  </a:lnTo>
                  <a:lnTo>
                    <a:pt x="291125" y="456937"/>
                  </a:lnTo>
                  <a:lnTo>
                    <a:pt x="357541" y="418125"/>
                  </a:lnTo>
                  <a:lnTo>
                    <a:pt x="416442" y="370868"/>
                  </a:lnTo>
                  <a:lnTo>
                    <a:pt x="468439" y="310494"/>
                  </a:lnTo>
                  <a:lnTo>
                    <a:pt x="509086" y="237363"/>
                  </a:lnTo>
                  <a:lnTo>
                    <a:pt x="468439" y="168364"/>
                  </a:lnTo>
                  <a:lnTo>
                    <a:pt x="416442" y="107630"/>
                  </a:lnTo>
                  <a:lnTo>
                    <a:pt x="357541" y="55881"/>
                  </a:lnTo>
                  <a:lnTo>
                    <a:pt x="291125" y="21562"/>
                  </a:lnTo>
                  <a:lnTo>
                    <a:pt x="221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17546" y="3466813"/>
              <a:ext cx="509270" cy="478790"/>
            </a:xfrm>
            <a:custGeom>
              <a:avLst/>
              <a:gdLst/>
              <a:ahLst/>
              <a:cxnLst/>
              <a:rect l="l" t="t" r="r" b="b"/>
              <a:pathLst>
                <a:path w="509270" h="478789">
                  <a:moveTo>
                    <a:pt x="0" y="0"/>
                  </a:moveTo>
                  <a:lnTo>
                    <a:pt x="25768" y="94693"/>
                  </a:lnTo>
                  <a:lnTo>
                    <a:pt x="40493" y="189926"/>
                  </a:lnTo>
                  <a:lnTo>
                    <a:pt x="40493" y="288932"/>
                  </a:lnTo>
                  <a:lnTo>
                    <a:pt x="25768" y="383805"/>
                  </a:lnTo>
                  <a:lnTo>
                    <a:pt x="0" y="478499"/>
                  </a:lnTo>
                  <a:lnTo>
                    <a:pt x="221182" y="478499"/>
                  </a:lnTo>
                  <a:lnTo>
                    <a:pt x="291125" y="456937"/>
                  </a:lnTo>
                  <a:lnTo>
                    <a:pt x="357541" y="418125"/>
                  </a:lnTo>
                  <a:lnTo>
                    <a:pt x="416442" y="370868"/>
                  </a:lnTo>
                  <a:lnTo>
                    <a:pt x="468439" y="310494"/>
                  </a:lnTo>
                  <a:lnTo>
                    <a:pt x="509086" y="237363"/>
                  </a:lnTo>
                  <a:lnTo>
                    <a:pt x="468439" y="168364"/>
                  </a:lnTo>
                  <a:lnTo>
                    <a:pt x="416442" y="107630"/>
                  </a:lnTo>
                  <a:lnTo>
                    <a:pt x="357541" y="55881"/>
                  </a:lnTo>
                  <a:lnTo>
                    <a:pt x="291125" y="21562"/>
                  </a:lnTo>
                  <a:lnTo>
                    <a:pt x="221182" y="0"/>
                  </a:lnTo>
                  <a:lnTo>
                    <a:pt x="0" y="0"/>
                  </a:lnTo>
                  <a:close/>
                </a:path>
              </a:pathLst>
            </a:custGeom>
            <a:ln w="12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0326" y="5051429"/>
              <a:ext cx="115237" cy="13261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241412" y="5178038"/>
              <a:ext cx="413384" cy="422275"/>
            </a:xfrm>
            <a:custGeom>
              <a:avLst/>
              <a:gdLst/>
              <a:ahLst/>
              <a:cxnLst/>
              <a:rect l="l" t="t" r="r" b="b"/>
              <a:pathLst>
                <a:path w="413384" h="422275">
                  <a:moveTo>
                    <a:pt x="206457" y="0"/>
                  </a:moveTo>
                  <a:lnTo>
                    <a:pt x="0" y="422114"/>
                  </a:lnTo>
                  <a:lnTo>
                    <a:pt x="412914" y="422114"/>
                  </a:lnTo>
                  <a:lnTo>
                    <a:pt x="20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71468" y="2570367"/>
              <a:ext cx="483234" cy="3474085"/>
            </a:xfrm>
            <a:custGeom>
              <a:avLst/>
              <a:gdLst/>
              <a:ahLst/>
              <a:cxnLst/>
              <a:rect l="l" t="t" r="r" b="b"/>
              <a:pathLst>
                <a:path w="483234" h="3474085">
                  <a:moveTo>
                    <a:pt x="69943" y="3029785"/>
                  </a:moveTo>
                  <a:lnTo>
                    <a:pt x="482858" y="3029785"/>
                  </a:lnTo>
                  <a:lnTo>
                    <a:pt x="276401" y="2607670"/>
                  </a:lnTo>
                  <a:lnTo>
                    <a:pt x="69943" y="3029785"/>
                  </a:lnTo>
                  <a:close/>
                </a:path>
                <a:path w="483234" h="3474085">
                  <a:moveTo>
                    <a:pt x="276401" y="2487066"/>
                  </a:moveTo>
                  <a:lnTo>
                    <a:pt x="276400" y="2426333"/>
                  </a:lnTo>
                </a:path>
                <a:path w="483234" h="3474085">
                  <a:moveTo>
                    <a:pt x="276401" y="3150389"/>
                  </a:moveTo>
                  <a:lnTo>
                    <a:pt x="276401" y="3029785"/>
                  </a:lnTo>
                </a:path>
                <a:path w="483234" h="3474085">
                  <a:moveTo>
                    <a:pt x="276400" y="0"/>
                  </a:moveTo>
                  <a:lnTo>
                    <a:pt x="276401" y="2465540"/>
                  </a:lnTo>
                </a:path>
                <a:path w="483234" h="3474085">
                  <a:moveTo>
                    <a:pt x="0" y="0"/>
                  </a:moveTo>
                  <a:lnTo>
                    <a:pt x="0" y="3473857"/>
                  </a:lnTo>
                </a:path>
                <a:path w="483234" h="3474085">
                  <a:moveTo>
                    <a:pt x="0" y="3232649"/>
                  </a:moveTo>
                  <a:lnTo>
                    <a:pt x="276401" y="3232649"/>
                  </a:lnTo>
                  <a:lnTo>
                    <a:pt x="276401" y="3072855"/>
                  </a:lnTo>
                </a:path>
              </a:pathLst>
            </a:custGeom>
            <a:ln w="12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4655" y="5759946"/>
              <a:ext cx="73625" cy="861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9948" y="5051429"/>
              <a:ext cx="115237" cy="13261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930880" y="5178038"/>
              <a:ext cx="417195" cy="422275"/>
            </a:xfrm>
            <a:custGeom>
              <a:avLst/>
              <a:gdLst/>
              <a:ahLst/>
              <a:cxnLst/>
              <a:rect l="l" t="t" r="r" b="b"/>
              <a:pathLst>
                <a:path w="417195" h="422275">
                  <a:moveTo>
                    <a:pt x="206763" y="0"/>
                  </a:moveTo>
                  <a:lnTo>
                    <a:pt x="0" y="422114"/>
                  </a:lnTo>
                  <a:lnTo>
                    <a:pt x="416902" y="422114"/>
                  </a:lnTo>
                  <a:lnTo>
                    <a:pt x="206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60783" y="2570367"/>
              <a:ext cx="487045" cy="3474085"/>
            </a:xfrm>
            <a:custGeom>
              <a:avLst/>
              <a:gdLst/>
              <a:ahLst/>
              <a:cxnLst/>
              <a:rect l="l" t="t" r="r" b="b"/>
              <a:pathLst>
                <a:path w="487045" h="3474085">
                  <a:moveTo>
                    <a:pt x="70097" y="3029785"/>
                  </a:moveTo>
                  <a:lnTo>
                    <a:pt x="486999" y="3029785"/>
                  </a:lnTo>
                  <a:lnTo>
                    <a:pt x="276861" y="2607670"/>
                  </a:lnTo>
                  <a:lnTo>
                    <a:pt x="70097" y="3029785"/>
                  </a:lnTo>
                  <a:close/>
                </a:path>
                <a:path w="487045" h="3474085">
                  <a:moveTo>
                    <a:pt x="276861" y="2487066"/>
                  </a:moveTo>
                  <a:lnTo>
                    <a:pt x="276861" y="2426333"/>
                  </a:lnTo>
                </a:path>
                <a:path w="487045" h="3474085">
                  <a:moveTo>
                    <a:pt x="276861" y="3150389"/>
                  </a:moveTo>
                  <a:lnTo>
                    <a:pt x="276861" y="3029785"/>
                  </a:lnTo>
                </a:path>
                <a:path w="487045" h="3474085">
                  <a:moveTo>
                    <a:pt x="276861" y="0"/>
                  </a:moveTo>
                  <a:lnTo>
                    <a:pt x="276861" y="2465540"/>
                  </a:lnTo>
                </a:path>
                <a:path w="487045" h="3474085">
                  <a:moveTo>
                    <a:pt x="0" y="0"/>
                  </a:moveTo>
                  <a:lnTo>
                    <a:pt x="0" y="3473857"/>
                  </a:lnTo>
                </a:path>
                <a:path w="487045" h="3474085">
                  <a:moveTo>
                    <a:pt x="0" y="3232649"/>
                  </a:moveTo>
                  <a:lnTo>
                    <a:pt x="276861" y="3232649"/>
                  </a:lnTo>
                  <a:lnTo>
                    <a:pt x="276861" y="3072855"/>
                  </a:lnTo>
                </a:path>
              </a:pathLst>
            </a:custGeom>
            <a:ln w="12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3970" y="5759946"/>
              <a:ext cx="73625" cy="8615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2945" y="5051429"/>
              <a:ext cx="115237" cy="13261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624183" y="5178038"/>
              <a:ext cx="413384" cy="422275"/>
            </a:xfrm>
            <a:custGeom>
              <a:avLst/>
              <a:gdLst/>
              <a:ahLst/>
              <a:cxnLst/>
              <a:rect l="l" t="t" r="r" b="b"/>
              <a:pathLst>
                <a:path w="413384" h="422275">
                  <a:moveTo>
                    <a:pt x="206457" y="0"/>
                  </a:moveTo>
                  <a:lnTo>
                    <a:pt x="0" y="422114"/>
                  </a:lnTo>
                  <a:lnTo>
                    <a:pt x="412914" y="422114"/>
                  </a:lnTo>
                  <a:lnTo>
                    <a:pt x="206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54086" y="2570367"/>
              <a:ext cx="483234" cy="3474085"/>
            </a:xfrm>
            <a:custGeom>
              <a:avLst/>
              <a:gdLst/>
              <a:ahLst/>
              <a:cxnLst/>
              <a:rect l="l" t="t" r="r" b="b"/>
              <a:pathLst>
                <a:path w="483234" h="3474085">
                  <a:moveTo>
                    <a:pt x="70097" y="3029785"/>
                  </a:moveTo>
                  <a:lnTo>
                    <a:pt x="483011" y="3029785"/>
                  </a:lnTo>
                  <a:lnTo>
                    <a:pt x="276554" y="2607670"/>
                  </a:lnTo>
                  <a:lnTo>
                    <a:pt x="70097" y="3029785"/>
                  </a:lnTo>
                  <a:close/>
                </a:path>
                <a:path w="483234" h="3474085">
                  <a:moveTo>
                    <a:pt x="276554" y="2487066"/>
                  </a:moveTo>
                  <a:lnTo>
                    <a:pt x="276554" y="2426333"/>
                  </a:lnTo>
                </a:path>
                <a:path w="483234" h="3474085">
                  <a:moveTo>
                    <a:pt x="276554" y="3150389"/>
                  </a:moveTo>
                  <a:lnTo>
                    <a:pt x="276554" y="3029785"/>
                  </a:lnTo>
                </a:path>
                <a:path w="483234" h="3474085">
                  <a:moveTo>
                    <a:pt x="276554" y="0"/>
                  </a:moveTo>
                  <a:lnTo>
                    <a:pt x="276554" y="2465540"/>
                  </a:lnTo>
                </a:path>
                <a:path w="483234" h="3474085">
                  <a:moveTo>
                    <a:pt x="0" y="0"/>
                  </a:moveTo>
                  <a:lnTo>
                    <a:pt x="0" y="3473857"/>
                  </a:lnTo>
                </a:path>
                <a:path w="483234" h="3474085">
                  <a:moveTo>
                    <a:pt x="0" y="3232649"/>
                  </a:moveTo>
                  <a:lnTo>
                    <a:pt x="276554" y="3232649"/>
                  </a:lnTo>
                  <a:lnTo>
                    <a:pt x="276554" y="3072855"/>
                  </a:lnTo>
                </a:path>
              </a:pathLst>
            </a:custGeom>
            <a:ln w="12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7273" y="5759946"/>
              <a:ext cx="73778" cy="8615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118085" y="3458188"/>
              <a:ext cx="435609" cy="487680"/>
            </a:xfrm>
            <a:custGeom>
              <a:avLst/>
              <a:gdLst/>
              <a:ahLst/>
              <a:cxnLst/>
              <a:rect l="l" t="t" r="r" b="b"/>
              <a:pathLst>
                <a:path w="435609" h="487679">
                  <a:moveTo>
                    <a:pt x="262136" y="0"/>
                  </a:moveTo>
                  <a:lnTo>
                    <a:pt x="0" y="0"/>
                  </a:lnTo>
                  <a:lnTo>
                    <a:pt x="0" y="366556"/>
                  </a:lnTo>
                  <a:lnTo>
                    <a:pt x="0" y="487124"/>
                  </a:lnTo>
                  <a:lnTo>
                    <a:pt x="262136" y="487124"/>
                  </a:lnTo>
                  <a:lnTo>
                    <a:pt x="306464" y="478499"/>
                  </a:lnTo>
                  <a:lnTo>
                    <a:pt x="346958" y="452625"/>
                  </a:lnTo>
                  <a:lnTo>
                    <a:pt x="383770" y="413813"/>
                  </a:lnTo>
                  <a:lnTo>
                    <a:pt x="413374" y="366556"/>
                  </a:lnTo>
                  <a:lnTo>
                    <a:pt x="428099" y="306182"/>
                  </a:lnTo>
                  <a:lnTo>
                    <a:pt x="435461" y="241675"/>
                  </a:lnTo>
                  <a:lnTo>
                    <a:pt x="428099" y="181301"/>
                  </a:lnTo>
                  <a:lnTo>
                    <a:pt x="413374" y="120568"/>
                  </a:lnTo>
                  <a:lnTo>
                    <a:pt x="383770" y="73131"/>
                  </a:lnTo>
                  <a:lnTo>
                    <a:pt x="346958" y="34499"/>
                  </a:lnTo>
                  <a:lnTo>
                    <a:pt x="306464" y="8624"/>
                  </a:lnTo>
                  <a:lnTo>
                    <a:pt x="262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118085" y="3458188"/>
              <a:ext cx="435609" cy="487680"/>
            </a:xfrm>
            <a:custGeom>
              <a:avLst/>
              <a:gdLst/>
              <a:ahLst/>
              <a:cxnLst/>
              <a:rect l="l" t="t" r="r" b="b"/>
              <a:pathLst>
                <a:path w="435609" h="487679">
                  <a:moveTo>
                    <a:pt x="0" y="366556"/>
                  </a:moveTo>
                  <a:lnTo>
                    <a:pt x="0" y="487124"/>
                  </a:lnTo>
                  <a:lnTo>
                    <a:pt x="262136" y="487124"/>
                  </a:lnTo>
                  <a:lnTo>
                    <a:pt x="306464" y="478499"/>
                  </a:lnTo>
                  <a:lnTo>
                    <a:pt x="346958" y="452625"/>
                  </a:lnTo>
                  <a:lnTo>
                    <a:pt x="383770" y="413813"/>
                  </a:lnTo>
                  <a:lnTo>
                    <a:pt x="413374" y="366556"/>
                  </a:lnTo>
                  <a:lnTo>
                    <a:pt x="428099" y="306182"/>
                  </a:lnTo>
                  <a:lnTo>
                    <a:pt x="435461" y="241675"/>
                  </a:lnTo>
                  <a:lnTo>
                    <a:pt x="428099" y="181301"/>
                  </a:lnTo>
                  <a:lnTo>
                    <a:pt x="413374" y="120568"/>
                  </a:lnTo>
                  <a:lnTo>
                    <a:pt x="383770" y="73131"/>
                  </a:lnTo>
                  <a:lnTo>
                    <a:pt x="346958" y="34499"/>
                  </a:lnTo>
                  <a:lnTo>
                    <a:pt x="306464" y="8624"/>
                  </a:lnTo>
                  <a:lnTo>
                    <a:pt x="262136" y="0"/>
                  </a:lnTo>
                  <a:lnTo>
                    <a:pt x="0" y="0"/>
                  </a:lnTo>
                  <a:lnTo>
                    <a:pt x="0" y="366556"/>
                  </a:lnTo>
                  <a:close/>
                </a:path>
              </a:pathLst>
            </a:custGeom>
            <a:ln w="11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18085" y="4268385"/>
              <a:ext cx="435609" cy="483234"/>
            </a:xfrm>
            <a:custGeom>
              <a:avLst/>
              <a:gdLst/>
              <a:ahLst/>
              <a:cxnLst/>
              <a:rect l="l" t="t" r="r" b="b"/>
              <a:pathLst>
                <a:path w="435609" h="483235">
                  <a:moveTo>
                    <a:pt x="262136" y="0"/>
                  </a:moveTo>
                  <a:lnTo>
                    <a:pt x="0" y="0"/>
                  </a:lnTo>
                  <a:lnTo>
                    <a:pt x="0" y="362243"/>
                  </a:lnTo>
                  <a:lnTo>
                    <a:pt x="0" y="482812"/>
                  </a:lnTo>
                  <a:lnTo>
                    <a:pt x="262136" y="482812"/>
                  </a:lnTo>
                  <a:lnTo>
                    <a:pt x="306464" y="474187"/>
                  </a:lnTo>
                  <a:lnTo>
                    <a:pt x="346958" y="452661"/>
                  </a:lnTo>
                  <a:lnTo>
                    <a:pt x="383770" y="413813"/>
                  </a:lnTo>
                  <a:lnTo>
                    <a:pt x="413374" y="362243"/>
                  </a:lnTo>
                  <a:lnTo>
                    <a:pt x="428099" y="306182"/>
                  </a:lnTo>
                  <a:lnTo>
                    <a:pt x="435461" y="241675"/>
                  </a:lnTo>
                  <a:lnTo>
                    <a:pt x="428099" y="176989"/>
                  </a:lnTo>
                  <a:lnTo>
                    <a:pt x="413374" y="120927"/>
                  </a:lnTo>
                  <a:lnTo>
                    <a:pt x="383770" y="69358"/>
                  </a:lnTo>
                  <a:lnTo>
                    <a:pt x="346958" y="30186"/>
                  </a:lnTo>
                  <a:lnTo>
                    <a:pt x="306464" y="8624"/>
                  </a:lnTo>
                  <a:lnTo>
                    <a:pt x="262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82511" y="2729747"/>
              <a:ext cx="2371090" cy="2021839"/>
            </a:xfrm>
            <a:custGeom>
              <a:avLst/>
              <a:gdLst/>
              <a:ahLst/>
              <a:cxnLst/>
              <a:rect l="l" t="t" r="r" b="b"/>
              <a:pathLst>
                <a:path w="2371090" h="2021839">
                  <a:moveTo>
                    <a:pt x="1935573" y="1900881"/>
                  </a:moveTo>
                  <a:lnTo>
                    <a:pt x="1935573" y="2021450"/>
                  </a:lnTo>
                  <a:lnTo>
                    <a:pt x="2197709" y="2021450"/>
                  </a:lnTo>
                  <a:lnTo>
                    <a:pt x="2242038" y="2012825"/>
                  </a:lnTo>
                  <a:lnTo>
                    <a:pt x="2282531" y="1991299"/>
                  </a:lnTo>
                  <a:lnTo>
                    <a:pt x="2319344" y="1952451"/>
                  </a:lnTo>
                  <a:lnTo>
                    <a:pt x="2348947" y="1900881"/>
                  </a:lnTo>
                  <a:lnTo>
                    <a:pt x="2363672" y="1844820"/>
                  </a:lnTo>
                  <a:lnTo>
                    <a:pt x="2371035" y="1780313"/>
                  </a:lnTo>
                  <a:lnTo>
                    <a:pt x="2363672" y="1715627"/>
                  </a:lnTo>
                  <a:lnTo>
                    <a:pt x="2348947" y="1659565"/>
                  </a:lnTo>
                  <a:lnTo>
                    <a:pt x="2319344" y="1607996"/>
                  </a:lnTo>
                  <a:lnTo>
                    <a:pt x="2282531" y="1568824"/>
                  </a:lnTo>
                  <a:lnTo>
                    <a:pt x="2242038" y="1547262"/>
                  </a:lnTo>
                  <a:lnTo>
                    <a:pt x="2197709" y="1538637"/>
                  </a:lnTo>
                  <a:lnTo>
                    <a:pt x="1935573" y="1538637"/>
                  </a:lnTo>
                  <a:lnTo>
                    <a:pt x="1935573" y="1900881"/>
                  </a:lnTo>
                  <a:close/>
                </a:path>
                <a:path w="2371090" h="2021839">
                  <a:moveTo>
                    <a:pt x="0" y="0"/>
                  </a:moveTo>
                  <a:lnTo>
                    <a:pt x="1935573" y="0"/>
                  </a:lnTo>
                </a:path>
                <a:path w="2371090" h="2021839">
                  <a:moveTo>
                    <a:pt x="1382771" y="323432"/>
                  </a:moveTo>
                  <a:lnTo>
                    <a:pt x="1935573" y="323432"/>
                  </a:lnTo>
                </a:path>
                <a:path w="2371090" h="2021839">
                  <a:moveTo>
                    <a:pt x="0" y="810197"/>
                  </a:moveTo>
                  <a:lnTo>
                    <a:pt x="1935573" y="810197"/>
                  </a:lnTo>
                </a:path>
                <a:path w="2371090" h="2021839">
                  <a:moveTo>
                    <a:pt x="689315" y="1133629"/>
                  </a:moveTo>
                  <a:lnTo>
                    <a:pt x="1935573" y="1133629"/>
                  </a:lnTo>
                </a:path>
                <a:path w="2371090" h="2021839">
                  <a:moveTo>
                    <a:pt x="689315" y="1616621"/>
                  </a:moveTo>
                  <a:lnTo>
                    <a:pt x="1935573" y="1616621"/>
                  </a:lnTo>
                </a:path>
                <a:path w="2371090" h="2021839">
                  <a:moveTo>
                    <a:pt x="1935573" y="1943826"/>
                  </a:moveTo>
                  <a:lnTo>
                    <a:pt x="1382771" y="1943826"/>
                  </a:lnTo>
                </a:path>
              </a:pathLst>
            </a:custGeom>
            <a:ln w="12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1134" y="2676485"/>
              <a:ext cx="96832" cy="1110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03886" y="2999897"/>
              <a:ext cx="100554" cy="1110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21137" y="3495130"/>
              <a:ext cx="96827" cy="11155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4305" y="3805823"/>
              <a:ext cx="96637" cy="11528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14286" y="4292569"/>
              <a:ext cx="96674" cy="11137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03886" y="4615979"/>
              <a:ext cx="100553" cy="11109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557228" y="2893979"/>
              <a:ext cx="1209675" cy="1616710"/>
            </a:xfrm>
            <a:custGeom>
              <a:avLst/>
              <a:gdLst/>
              <a:ahLst/>
              <a:cxnLst/>
              <a:rect l="l" t="t" r="r" b="b"/>
              <a:pathLst>
                <a:path w="1209675" h="1616710">
                  <a:moveTo>
                    <a:pt x="0" y="805884"/>
                  </a:moveTo>
                  <a:lnTo>
                    <a:pt x="586086" y="805884"/>
                  </a:lnTo>
                </a:path>
                <a:path w="1209675" h="1616710">
                  <a:moveTo>
                    <a:pt x="0" y="0"/>
                  </a:moveTo>
                  <a:lnTo>
                    <a:pt x="239588" y="0"/>
                  </a:lnTo>
                  <a:lnTo>
                    <a:pt x="239588" y="645965"/>
                  </a:lnTo>
                  <a:lnTo>
                    <a:pt x="586086" y="645965"/>
                  </a:lnTo>
                </a:path>
                <a:path w="1209675" h="1616710">
                  <a:moveTo>
                    <a:pt x="0" y="1616081"/>
                  </a:moveTo>
                  <a:lnTo>
                    <a:pt x="239588" y="1616081"/>
                  </a:lnTo>
                  <a:lnTo>
                    <a:pt x="239588" y="969397"/>
                  </a:lnTo>
                  <a:lnTo>
                    <a:pt x="586086" y="969397"/>
                  </a:lnTo>
                </a:path>
                <a:path w="1209675" h="1616710">
                  <a:moveTo>
                    <a:pt x="1069404" y="805884"/>
                  </a:moveTo>
                  <a:lnTo>
                    <a:pt x="1209445" y="805884"/>
                  </a:lnTo>
                </a:path>
              </a:pathLst>
            </a:custGeom>
            <a:ln w="12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92283" y="4708109"/>
              <a:ext cx="480059" cy="1340485"/>
            </a:xfrm>
            <a:custGeom>
              <a:avLst/>
              <a:gdLst/>
              <a:ahLst/>
              <a:cxnLst/>
              <a:rect l="l" t="t" r="r" b="b"/>
              <a:pathLst>
                <a:path w="480059" h="1340485">
                  <a:moveTo>
                    <a:pt x="372727" y="0"/>
                  </a:moveTo>
                  <a:lnTo>
                    <a:pt x="372727" y="47382"/>
                  </a:lnTo>
                  <a:lnTo>
                    <a:pt x="0" y="47382"/>
                  </a:lnTo>
                  <a:lnTo>
                    <a:pt x="0" y="1340428"/>
                  </a:lnTo>
                  <a:lnTo>
                    <a:pt x="128997" y="1340428"/>
                  </a:lnTo>
                  <a:lnTo>
                    <a:pt x="128997" y="202450"/>
                  </a:lnTo>
                  <a:lnTo>
                    <a:pt x="372727" y="202450"/>
                  </a:lnTo>
                  <a:lnTo>
                    <a:pt x="372727" y="249833"/>
                  </a:lnTo>
                  <a:lnTo>
                    <a:pt x="479636" y="124916"/>
                  </a:lnTo>
                  <a:lnTo>
                    <a:pt x="3727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92283" y="4708109"/>
              <a:ext cx="480059" cy="1340485"/>
            </a:xfrm>
            <a:custGeom>
              <a:avLst/>
              <a:gdLst/>
              <a:ahLst/>
              <a:cxnLst/>
              <a:rect l="l" t="t" r="r" b="b"/>
              <a:pathLst>
                <a:path w="480059" h="1340485">
                  <a:moveTo>
                    <a:pt x="0" y="1340428"/>
                  </a:moveTo>
                  <a:lnTo>
                    <a:pt x="0" y="47382"/>
                  </a:lnTo>
                  <a:lnTo>
                    <a:pt x="372727" y="47382"/>
                  </a:lnTo>
                  <a:lnTo>
                    <a:pt x="372727" y="0"/>
                  </a:lnTo>
                  <a:lnTo>
                    <a:pt x="479636" y="124916"/>
                  </a:lnTo>
                  <a:lnTo>
                    <a:pt x="372727" y="249833"/>
                  </a:lnTo>
                  <a:lnTo>
                    <a:pt x="372727" y="202450"/>
                  </a:lnTo>
                  <a:lnTo>
                    <a:pt x="128997" y="202450"/>
                  </a:lnTo>
                  <a:lnTo>
                    <a:pt x="128997" y="1340428"/>
                  </a:lnTo>
                </a:path>
              </a:pathLst>
            </a:custGeom>
            <a:ln w="11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41651" y="6048546"/>
              <a:ext cx="376555" cy="112395"/>
            </a:xfrm>
            <a:custGeom>
              <a:avLst/>
              <a:gdLst/>
              <a:ahLst/>
              <a:cxnLst/>
              <a:rect l="l" t="t" r="r" b="b"/>
              <a:pathLst>
                <a:path w="376554" h="112395">
                  <a:moveTo>
                    <a:pt x="375994" y="0"/>
                  </a:moveTo>
                  <a:lnTo>
                    <a:pt x="0" y="0"/>
                  </a:lnTo>
                  <a:lnTo>
                    <a:pt x="0" y="111988"/>
                  </a:lnTo>
                  <a:lnTo>
                    <a:pt x="375994" y="111988"/>
                  </a:lnTo>
                  <a:lnTo>
                    <a:pt x="37599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45333" y="6044224"/>
              <a:ext cx="376555" cy="120650"/>
            </a:xfrm>
            <a:custGeom>
              <a:avLst/>
              <a:gdLst/>
              <a:ahLst/>
              <a:cxnLst/>
              <a:rect l="l" t="t" r="r" b="b"/>
              <a:pathLst>
                <a:path w="376554" h="120650">
                  <a:moveTo>
                    <a:pt x="0" y="120604"/>
                  </a:moveTo>
                  <a:lnTo>
                    <a:pt x="375948" y="120604"/>
                  </a:lnTo>
                  <a:lnTo>
                    <a:pt x="375948" y="0"/>
                  </a:lnTo>
                </a:path>
                <a:path w="376554" h="120650">
                  <a:moveTo>
                    <a:pt x="0" y="0"/>
                  </a:moveTo>
                  <a:lnTo>
                    <a:pt x="243269" y="0"/>
                  </a:lnTo>
                </a:path>
              </a:pathLst>
            </a:custGeom>
            <a:ln w="120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08606" y="3376252"/>
              <a:ext cx="207010" cy="405765"/>
            </a:xfrm>
            <a:custGeom>
              <a:avLst/>
              <a:gdLst/>
              <a:ahLst/>
              <a:cxnLst/>
              <a:rect l="l" t="t" r="r" b="b"/>
              <a:pathLst>
                <a:path w="207010" h="405764">
                  <a:moveTo>
                    <a:pt x="166270" y="0"/>
                  </a:moveTo>
                  <a:lnTo>
                    <a:pt x="40647" y="0"/>
                  </a:lnTo>
                  <a:lnTo>
                    <a:pt x="40647" y="284799"/>
                  </a:lnTo>
                  <a:lnTo>
                    <a:pt x="0" y="284799"/>
                  </a:lnTo>
                  <a:lnTo>
                    <a:pt x="103228" y="405368"/>
                  </a:lnTo>
                  <a:lnTo>
                    <a:pt x="206917" y="284799"/>
                  </a:lnTo>
                  <a:lnTo>
                    <a:pt x="166270" y="284799"/>
                  </a:lnTo>
                  <a:lnTo>
                    <a:pt x="1662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08606" y="3376252"/>
              <a:ext cx="207010" cy="405765"/>
            </a:xfrm>
            <a:custGeom>
              <a:avLst/>
              <a:gdLst/>
              <a:ahLst/>
              <a:cxnLst/>
              <a:rect l="l" t="t" r="r" b="b"/>
              <a:pathLst>
                <a:path w="207010" h="405764">
                  <a:moveTo>
                    <a:pt x="166270" y="0"/>
                  </a:moveTo>
                  <a:lnTo>
                    <a:pt x="166270" y="284799"/>
                  </a:lnTo>
                  <a:lnTo>
                    <a:pt x="206917" y="284799"/>
                  </a:lnTo>
                  <a:lnTo>
                    <a:pt x="103228" y="405368"/>
                  </a:lnTo>
                  <a:lnTo>
                    <a:pt x="0" y="284799"/>
                  </a:lnTo>
                  <a:lnTo>
                    <a:pt x="40647" y="284799"/>
                  </a:lnTo>
                  <a:lnTo>
                    <a:pt x="40647" y="0"/>
                  </a:lnTo>
                </a:path>
              </a:pathLst>
            </a:custGeom>
            <a:ln w="114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084989" y="6099806"/>
            <a:ext cx="16827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125" dirty="0">
                <a:latin typeface="Arial MT"/>
                <a:cs typeface="Arial MT"/>
              </a:rPr>
              <a:t>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77985" y="6099806"/>
            <a:ext cx="16827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125" dirty="0">
                <a:latin typeface="Arial MT"/>
                <a:cs typeface="Arial MT"/>
              </a:rPr>
              <a:t>B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464079" y="6099806"/>
            <a:ext cx="18034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150" dirty="0">
                <a:latin typeface="Arial MT"/>
                <a:cs typeface="Arial MT"/>
              </a:rPr>
              <a:t>C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823917" y="3514145"/>
            <a:ext cx="16827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125" dirty="0">
                <a:latin typeface="Arial MT"/>
                <a:cs typeface="Arial MT"/>
              </a:rPr>
              <a:t>X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4612321" y="2662962"/>
            <a:ext cx="1798955" cy="572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400" spc="-28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40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04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400" spc="-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325" spc="-240" baseline="-8607" dirty="0">
                <a:solidFill>
                  <a:srgbClr val="000000"/>
                </a:solidFill>
                <a:latin typeface="Symbol"/>
                <a:cs typeface="Symbol"/>
              </a:rPr>
              <a:t></a:t>
            </a:r>
            <a:r>
              <a:rPr sz="2400" spc="-160" dirty="0">
                <a:solidFill>
                  <a:srgbClr val="000000"/>
                </a:solidFill>
                <a:latin typeface="Times New Roman"/>
                <a:cs typeface="Times New Roman"/>
              </a:rPr>
              <a:t>(3,</a:t>
            </a:r>
            <a:r>
              <a:rPr sz="2400" spc="-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000000"/>
                </a:solidFill>
                <a:latin typeface="Times New Roman"/>
                <a:cs typeface="Times New Roman"/>
              </a:rPr>
              <a:t>5,</a:t>
            </a:r>
            <a:r>
              <a:rPr sz="2400" spc="-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000000"/>
                </a:solidFill>
                <a:latin typeface="Times New Roman"/>
                <a:cs typeface="Times New Roman"/>
              </a:rPr>
              <a:t>6,</a:t>
            </a:r>
            <a:r>
              <a:rPr sz="2400" spc="-2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7)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162</a:t>
            </a:fld>
            <a:endParaRPr lang="en-IN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719277" y="3391803"/>
              <a:ext cx="371475" cy="146050"/>
            </a:xfrm>
            <a:custGeom>
              <a:avLst/>
              <a:gdLst/>
              <a:ahLst/>
              <a:cxnLst/>
              <a:rect l="l" t="t" r="r" b="b"/>
              <a:pathLst>
                <a:path w="371475" h="146050">
                  <a:moveTo>
                    <a:pt x="278547" y="0"/>
                  </a:moveTo>
                  <a:lnTo>
                    <a:pt x="278547" y="29595"/>
                  </a:lnTo>
                  <a:lnTo>
                    <a:pt x="0" y="29595"/>
                  </a:lnTo>
                  <a:lnTo>
                    <a:pt x="0" y="115873"/>
                  </a:lnTo>
                  <a:lnTo>
                    <a:pt x="278547" y="115873"/>
                  </a:lnTo>
                  <a:lnTo>
                    <a:pt x="278547" y="145520"/>
                  </a:lnTo>
                  <a:lnTo>
                    <a:pt x="370862" y="73403"/>
                  </a:lnTo>
                  <a:lnTo>
                    <a:pt x="27854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19277" y="3391803"/>
              <a:ext cx="371475" cy="146050"/>
            </a:xfrm>
            <a:custGeom>
              <a:avLst/>
              <a:gdLst/>
              <a:ahLst/>
              <a:cxnLst/>
              <a:rect l="l" t="t" r="r" b="b"/>
              <a:pathLst>
                <a:path w="371475" h="146050">
                  <a:moveTo>
                    <a:pt x="0" y="29595"/>
                  </a:moveTo>
                  <a:lnTo>
                    <a:pt x="278547" y="29595"/>
                  </a:lnTo>
                  <a:lnTo>
                    <a:pt x="278547" y="0"/>
                  </a:lnTo>
                  <a:lnTo>
                    <a:pt x="370862" y="73403"/>
                  </a:lnTo>
                  <a:lnTo>
                    <a:pt x="278547" y="145520"/>
                  </a:lnTo>
                  <a:lnTo>
                    <a:pt x="278547" y="115873"/>
                  </a:lnTo>
                  <a:lnTo>
                    <a:pt x="0" y="115873"/>
                  </a:lnTo>
                </a:path>
              </a:pathLst>
            </a:custGeom>
            <a:ln w="8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2024" y="5585355"/>
              <a:ext cx="193887" cy="2500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57487" y="5950142"/>
              <a:ext cx="1268095" cy="0"/>
            </a:xfrm>
            <a:custGeom>
              <a:avLst/>
              <a:gdLst/>
              <a:ahLst/>
              <a:cxnLst/>
              <a:rect l="l" t="t" r="r" b="b"/>
              <a:pathLst>
                <a:path w="1268095">
                  <a:moveTo>
                    <a:pt x="0" y="0"/>
                  </a:moveTo>
                  <a:lnTo>
                    <a:pt x="129451" y="0"/>
                  </a:lnTo>
                </a:path>
                <a:path w="1268095">
                  <a:moveTo>
                    <a:pt x="426523" y="0"/>
                  </a:moveTo>
                  <a:lnTo>
                    <a:pt x="555997" y="0"/>
                  </a:lnTo>
                </a:path>
                <a:path w="1268095">
                  <a:moveTo>
                    <a:pt x="997178" y="0"/>
                  </a:moveTo>
                  <a:lnTo>
                    <a:pt x="1108984" y="0"/>
                  </a:lnTo>
                </a:path>
                <a:path w="1268095">
                  <a:moveTo>
                    <a:pt x="1156053" y="0"/>
                  </a:moveTo>
                  <a:lnTo>
                    <a:pt x="1267793" y="0"/>
                  </a:lnTo>
                </a:path>
              </a:pathLst>
            </a:custGeom>
            <a:ln w="6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12401" y="5925034"/>
            <a:ext cx="163385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245" dirty="0">
                <a:latin typeface="Times New Roman"/>
                <a:cs typeface="Times New Roman"/>
              </a:rPr>
              <a:t>X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185" dirty="0">
                <a:latin typeface="Symbol"/>
                <a:cs typeface="Symbol"/>
              </a:rPr>
              <a:t>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190" dirty="0">
                <a:latin typeface="Times New Roman"/>
                <a:cs typeface="Times New Roman"/>
              </a:rPr>
              <a:t>AC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185" dirty="0">
                <a:latin typeface="Symbol"/>
                <a:cs typeface="Symbol"/>
              </a:rPr>
              <a:t>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204" dirty="0">
                <a:latin typeface="Times New Roman"/>
                <a:cs typeface="Times New Roman"/>
              </a:rPr>
              <a:t>AB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185" dirty="0">
                <a:latin typeface="Symbol"/>
                <a:cs typeface="Symbol"/>
              </a:rPr>
              <a:t>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260" dirty="0">
                <a:latin typeface="Times New Roman"/>
                <a:cs typeface="Times New Roman"/>
              </a:rPr>
              <a:t>AB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160" dirty="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52931" y="3170356"/>
            <a:ext cx="3747770" cy="3343275"/>
            <a:chOff x="6652931" y="3170356"/>
            <a:chExt cx="3747770" cy="3343275"/>
          </a:xfrm>
        </p:grpSpPr>
        <p:sp>
          <p:nvSpPr>
            <p:cNvPr id="9" name="object 9"/>
            <p:cNvSpPr/>
            <p:nvPr/>
          </p:nvSpPr>
          <p:spPr>
            <a:xfrm>
              <a:off x="9045969" y="3223073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232401" y="0"/>
                  </a:moveTo>
                  <a:lnTo>
                    <a:pt x="0" y="0"/>
                  </a:lnTo>
                  <a:lnTo>
                    <a:pt x="0" y="217653"/>
                  </a:lnTo>
                  <a:lnTo>
                    <a:pt x="0" y="289770"/>
                  </a:lnTo>
                  <a:lnTo>
                    <a:pt x="232401" y="289770"/>
                  </a:lnTo>
                  <a:lnTo>
                    <a:pt x="286766" y="280723"/>
                  </a:lnTo>
                  <a:lnTo>
                    <a:pt x="332934" y="256295"/>
                  </a:lnTo>
                  <a:lnTo>
                    <a:pt x="367500" y="217653"/>
                  </a:lnTo>
                  <a:lnTo>
                    <a:pt x="385651" y="170016"/>
                  </a:lnTo>
                  <a:lnTo>
                    <a:pt x="388947" y="145537"/>
                  </a:lnTo>
                  <a:lnTo>
                    <a:pt x="385651" y="119804"/>
                  </a:lnTo>
                  <a:lnTo>
                    <a:pt x="367500" y="72116"/>
                  </a:lnTo>
                  <a:lnTo>
                    <a:pt x="332934" y="34779"/>
                  </a:lnTo>
                  <a:lnTo>
                    <a:pt x="286766" y="9046"/>
                  </a:lnTo>
                  <a:lnTo>
                    <a:pt x="232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5969" y="3223073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0" y="217653"/>
                  </a:moveTo>
                  <a:lnTo>
                    <a:pt x="0" y="289770"/>
                  </a:lnTo>
                  <a:lnTo>
                    <a:pt x="232401" y="289770"/>
                  </a:lnTo>
                  <a:lnTo>
                    <a:pt x="286766" y="280723"/>
                  </a:lnTo>
                  <a:lnTo>
                    <a:pt x="332934" y="256295"/>
                  </a:lnTo>
                  <a:lnTo>
                    <a:pt x="367500" y="217653"/>
                  </a:lnTo>
                  <a:lnTo>
                    <a:pt x="385651" y="170016"/>
                  </a:lnTo>
                  <a:lnTo>
                    <a:pt x="388947" y="145537"/>
                  </a:lnTo>
                  <a:lnTo>
                    <a:pt x="385651" y="119804"/>
                  </a:lnTo>
                  <a:lnTo>
                    <a:pt x="367500" y="72116"/>
                  </a:lnTo>
                  <a:lnTo>
                    <a:pt x="332934" y="34779"/>
                  </a:lnTo>
                  <a:lnTo>
                    <a:pt x="286766" y="9046"/>
                  </a:lnTo>
                  <a:lnTo>
                    <a:pt x="232401" y="0"/>
                  </a:lnTo>
                  <a:lnTo>
                    <a:pt x="0" y="0"/>
                  </a:lnTo>
                  <a:lnTo>
                    <a:pt x="0" y="217653"/>
                  </a:lnTo>
                  <a:close/>
                </a:path>
              </a:pathLst>
            </a:custGeom>
            <a:ln w="8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39252" y="3711168"/>
              <a:ext cx="456565" cy="285115"/>
            </a:xfrm>
            <a:custGeom>
              <a:avLst/>
              <a:gdLst/>
              <a:ahLst/>
              <a:cxnLst/>
              <a:rect l="l" t="t" r="r" b="b"/>
              <a:pathLst>
                <a:path w="456565" h="285114">
                  <a:moveTo>
                    <a:pt x="197769" y="0"/>
                  </a:moveTo>
                  <a:lnTo>
                    <a:pt x="0" y="0"/>
                  </a:lnTo>
                  <a:lnTo>
                    <a:pt x="18150" y="39929"/>
                  </a:lnTo>
                  <a:lnTo>
                    <a:pt x="29665" y="79807"/>
                  </a:lnTo>
                  <a:lnTo>
                    <a:pt x="36235" y="121040"/>
                  </a:lnTo>
                  <a:lnTo>
                    <a:pt x="36235" y="163545"/>
                  </a:lnTo>
                  <a:lnTo>
                    <a:pt x="29665" y="204727"/>
                  </a:lnTo>
                  <a:lnTo>
                    <a:pt x="18150" y="245944"/>
                  </a:lnTo>
                  <a:lnTo>
                    <a:pt x="0" y="284586"/>
                  </a:lnTo>
                  <a:lnTo>
                    <a:pt x="197769" y="284586"/>
                  </a:lnTo>
                  <a:lnTo>
                    <a:pt x="243916" y="276844"/>
                  </a:lnTo>
                  <a:lnTo>
                    <a:pt x="286766" y="263986"/>
                  </a:lnTo>
                  <a:lnTo>
                    <a:pt x="327968" y="247249"/>
                  </a:lnTo>
                  <a:lnTo>
                    <a:pt x="367500" y="225344"/>
                  </a:lnTo>
                  <a:lnTo>
                    <a:pt x="400484" y="200865"/>
                  </a:lnTo>
                  <a:lnTo>
                    <a:pt x="431819" y="173827"/>
                  </a:lnTo>
                  <a:lnTo>
                    <a:pt x="456518" y="142945"/>
                  </a:lnTo>
                  <a:lnTo>
                    <a:pt x="431819" y="111994"/>
                  </a:lnTo>
                  <a:lnTo>
                    <a:pt x="400484" y="83686"/>
                  </a:lnTo>
                  <a:lnTo>
                    <a:pt x="367500" y="59207"/>
                  </a:lnTo>
                  <a:lnTo>
                    <a:pt x="327968" y="38641"/>
                  </a:lnTo>
                  <a:lnTo>
                    <a:pt x="286766" y="20599"/>
                  </a:lnTo>
                  <a:lnTo>
                    <a:pt x="243916" y="7690"/>
                  </a:lnTo>
                  <a:lnTo>
                    <a:pt x="197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39252" y="3711168"/>
              <a:ext cx="456565" cy="285115"/>
            </a:xfrm>
            <a:custGeom>
              <a:avLst/>
              <a:gdLst/>
              <a:ahLst/>
              <a:cxnLst/>
              <a:rect l="l" t="t" r="r" b="b"/>
              <a:pathLst>
                <a:path w="456565" h="285114">
                  <a:moveTo>
                    <a:pt x="0" y="0"/>
                  </a:moveTo>
                  <a:lnTo>
                    <a:pt x="18150" y="39929"/>
                  </a:lnTo>
                  <a:lnTo>
                    <a:pt x="29665" y="79807"/>
                  </a:lnTo>
                  <a:lnTo>
                    <a:pt x="36235" y="121040"/>
                  </a:lnTo>
                  <a:lnTo>
                    <a:pt x="36235" y="163545"/>
                  </a:lnTo>
                  <a:lnTo>
                    <a:pt x="29665" y="204727"/>
                  </a:lnTo>
                  <a:lnTo>
                    <a:pt x="18150" y="245944"/>
                  </a:lnTo>
                  <a:lnTo>
                    <a:pt x="0" y="284586"/>
                  </a:lnTo>
                  <a:lnTo>
                    <a:pt x="197769" y="284586"/>
                  </a:lnTo>
                  <a:lnTo>
                    <a:pt x="243916" y="276844"/>
                  </a:lnTo>
                  <a:lnTo>
                    <a:pt x="286766" y="263986"/>
                  </a:lnTo>
                  <a:lnTo>
                    <a:pt x="327968" y="247249"/>
                  </a:lnTo>
                  <a:lnTo>
                    <a:pt x="367500" y="225344"/>
                  </a:lnTo>
                  <a:lnTo>
                    <a:pt x="400484" y="200865"/>
                  </a:lnTo>
                  <a:lnTo>
                    <a:pt x="431819" y="173827"/>
                  </a:lnTo>
                  <a:lnTo>
                    <a:pt x="456518" y="142945"/>
                  </a:lnTo>
                  <a:lnTo>
                    <a:pt x="431819" y="111994"/>
                  </a:lnTo>
                  <a:lnTo>
                    <a:pt x="400484" y="83686"/>
                  </a:lnTo>
                  <a:lnTo>
                    <a:pt x="367500" y="59207"/>
                  </a:lnTo>
                  <a:lnTo>
                    <a:pt x="327968" y="38641"/>
                  </a:lnTo>
                  <a:lnTo>
                    <a:pt x="286766" y="20599"/>
                  </a:lnTo>
                  <a:lnTo>
                    <a:pt x="243916" y="7690"/>
                  </a:lnTo>
                  <a:lnTo>
                    <a:pt x="197769" y="0"/>
                  </a:lnTo>
                  <a:lnTo>
                    <a:pt x="0" y="0"/>
                  </a:lnTo>
                  <a:close/>
                </a:path>
              </a:pathLst>
            </a:custGeom>
            <a:ln w="8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2584" y="5886950"/>
              <a:ext cx="101041" cy="80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48497" y="5964751"/>
              <a:ext cx="370840" cy="254000"/>
            </a:xfrm>
            <a:custGeom>
              <a:avLst/>
              <a:gdLst/>
              <a:ahLst/>
              <a:cxnLst/>
              <a:rect l="l" t="t" r="r" b="b"/>
              <a:pathLst>
                <a:path w="370840" h="254000">
                  <a:moveTo>
                    <a:pt x="184585" y="0"/>
                  </a:moveTo>
                  <a:lnTo>
                    <a:pt x="0" y="253703"/>
                  </a:lnTo>
                  <a:lnTo>
                    <a:pt x="370818" y="253703"/>
                  </a:lnTo>
                  <a:lnTo>
                    <a:pt x="184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85914" y="3175436"/>
              <a:ext cx="433705" cy="3333115"/>
            </a:xfrm>
            <a:custGeom>
              <a:avLst/>
              <a:gdLst/>
              <a:ahLst/>
              <a:cxnLst/>
              <a:rect l="l" t="t" r="r" b="b"/>
              <a:pathLst>
                <a:path w="433704" h="3333115">
                  <a:moveTo>
                    <a:pt x="62583" y="3043018"/>
                  </a:moveTo>
                  <a:lnTo>
                    <a:pt x="433401" y="3043018"/>
                  </a:lnTo>
                  <a:lnTo>
                    <a:pt x="247168" y="2789314"/>
                  </a:lnTo>
                  <a:lnTo>
                    <a:pt x="62583" y="3043018"/>
                  </a:lnTo>
                  <a:close/>
                </a:path>
                <a:path w="433704" h="3333115">
                  <a:moveTo>
                    <a:pt x="247168" y="2715910"/>
                  </a:moveTo>
                  <a:lnTo>
                    <a:pt x="247168" y="2679844"/>
                  </a:lnTo>
                </a:path>
                <a:path w="433704" h="3333115">
                  <a:moveTo>
                    <a:pt x="247168" y="3115100"/>
                  </a:moveTo>
                  <a:lnTo>
                    <a:pt x="247168" y="3043018"/>
                  </a:lnTo>
                </a:path>
                <a:path w="433704" h="3333115">
                  <a:moveTo>
                    <a:pt x="247168" y="0"/>
                  </a:moveTo>
                  <a:lnTo>
                    <a:pt x="247168" y="2704340"/>
                  </a:lnTo>
                </a:path>
                <a:path w="433704" h="3333115">
                  <a:moveTo>
                    <a:pt x="0" y="0"/>
                  </a:moveTo>
                  <a:lnTo>
                    <a:pt x="0" y="3332737"/>
                  </a:lnTo>
                </a:path>
                <a:path w="433704" h="3333115">
                  <a:moveTo>
                    <a:pt x="0" y="3162771"/>
                  </a:moveTo>
                  <a:lnTo>
                    <a:pt x="247168" y="3162771"/>
                  </a:lnTo>
                  <a:lnTo>
                    <a:pt x="247168" y="3066176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2931" y="6312441"/>
              <a:ext cx="67945" cy="53340"/>
            </a:xfrm>
            <a:custGeom>
              <a:avLst/>
              <a:gdLst/>
              <a:ahLst/>
              <a:cxnLst/>
              <a:rect l="l" t="t" r="r" b="b"/>
              <a:pathLst>
                <a:path w="67945" h="53339">
                  <a:moveTo>
                    <a:pt x="37883" y="0"/>
                  </a:moveTo>
                  <a:lnTo>
                    <a:pt x="29665" y="0"/>
                  </a:lnTo>
                  <a:lnTo>
                    <a:pt x="26347" y="1287"/>
                  </a:lnTo>
                  <a:lnTo>
                    <a:pt x="23051" y="1287"/>
                  </a:lnTo>
                  <a:lnTo>
                    <a:pt x="13184" y="5149"/>
                  </a:lnTo>
                  <a:lnTo>
                    <a:pt x="9866" y="7742"/>
                  </a:lnTo>
                  <a:lnTo>
                    <a:pt x="8218" y="10317"/>
                  </a:lnTo>
                  <a:lnTo>
                    <a:pt x="3296" y="14145"/>
                  </a:lnTo>
                  <a:lnTo>
                    <a:pt x="1648" y="18024"/>
                  </a:lnTo>
                  <a:lnTo>
                    <a:pt x="1648" y="20599"/>
                  </a:lnTo>
                  <a:lnTo>
                    <a:pt x="0" y="23191"/>
                  </a:lnTo>
                  <a:lnTo>
                    <a:pt x="0" y="29646"/>
                  </a:lnTo>
                  <a:lnTo>
                    <a:pt x="1648" y="32187"/>
                  </a:lnTo>
                  <a:lnTo>
                    <a:pt x="1648" y="34762"/>
                  </a:lnTo>
                  <a:lnTo>
                    <a:pt x="4966" y="39929"/>
                  </a:lnTo>
                  <a:lnTo>
                    <a:pt x="8218" y="42504"/>
                  </a:lnTo>
                  <a:lnTo>
                    <a:pt x="9866" y="45079"/>
                  </a:lnTo>
                  <a:lnTo>
                    <a:pt x="16480" y="47671"/>
                  </a:lnTo>
                  <a:lnTo>
                    <a:pt x="19733" y="50211"/>
                  </a:lnTo>
                  <a:lnTo>
                    <a:pt x="23051" y="50211"/>
                  </a:lnTo>
                  <a:lnTo>
                    <a:pt x="26347" y="51499"/>
                  </a:lnTo>
                  <a:lnTo>
                    <a:pt x="29665" y="51499"/>
                  </a:lnTo>
                  <a:lnTo>
                    <a:pt x="32983" y="52786"/>
                  </a:lnTo>
                  <a:lnTo>
                    <a:pt x="37883" y="51499"/>
                  </a:lnTo>
                  <a:lnTo>
                    <a:pt x="41202" y="51499"/>
                  </a:lnTo>
                  <a:lnTo>
                    <a:pt x="44498" y="50211"/>
                  </a:lnTo>
                  <a:lnTo>
                    <a:pt x="47816" y="50211"/>
                  </a:lnTo>
                  <a:lnTo>
                    <a:pt x="51068" y="47671"/>
                  </a:lnTo>
                  <a:lnTo>
                    <a:pt x="57682" y="45079"/>
                  </a:lnTo>
                  <a:lnTo>
                    <a:pt x="59330" y="42504"/>
                  </a:lnTo>
                  <a:lnTo>
                    <a:pt x="62649" y="39929"/>
                  </a:lnTo>
                  <a:lnTo>
                    <a:pt x="64253" y="37337"/>
                  </a:lnTo>
                  <a:lnTo>
                    <a:pt x="64253" y="34762"/>
                  </a:lnTo>
                  <a:lnTo>
                    <a:pt x="67549" y="29646"/>
                  </a:lnTo>
                  <a:lnTo>
                    <a:pt x="67549" y="25766"/>
                  </a:lnTo>
                  <a:lnTo>
                    <a:pt x="67549" y="23191"/>
                  </a:lnTo>
                  <a:lnTo>
                    <a:pt x="64253" y="18024"/>
                  </a:lnTo>
                  <a:lnTo>
                    <a:pt x="64253" y="14145"/>
                  </a:lnTo>
                  <a:lnTo>
                    <a:pt x="62649" y="12857"/>
                  </a:lnTo>
                  <a:lnTo>
                    <a:pt x="59330" y="10317"/>
                  </a:lnTo>
                  <a:lnTo>
                    <a:pt x="57682" y="7742"/>
                  </a:lnTo>
                  <a:lnTo>
                    <a:pt x="54364" y="5149"/>
                  </a:lnTo>
                  <a:lnTo>
                    <a:pt x="44498" y="1287"/>
                  </a:lnTo>
                  <a:lnTo>
                    <a:pt x="41202" y="1287"/>
                  </a:lnTo>
                  <a:lnTo>
                    <a:pt x="37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08895" y="6509459"/>
            <a:ext cx="1543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0" dirty="0">
                <a:latin typeface="Arial MT"/>
                <a:cs typeface="Arial MT"/>
              </a:rPr>
              <a:t>A</a:t>
            </a:r>
            <a:endParaRPr sz="115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70962" y="3170356"/>
            <a:ext cx="471170" cy="3343275"/>
            <a:chOff x="7270962" y="3170356"/>
            <a:chExt cx="471170" cy="334327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0572" y="5886951"/>
              <a:ext cx="101106" cy="809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66551" y="5964751"/>
              <a:ext cx="370840" cy="254000"/>
            </a:xfrm>
            <a:custGeom>
              <a:avLst/>
              <a:gdLst/>
              <a:ahLst/>
              <a:cxnLst/>
              <a:rect l="l" t="t" r="r" b="b"/>
              <a:pathLst>
                <a:path w="370840" h="254000">
                  <a:moveTo>
                    <a:pt x="184563" y="0"/>
                  </a:moveTo>
                  <a:lnTo>
                    <a:pt x="0" y="253703"/>
                  </a:lnTo>
                  <a:lnTo>
                    <a:pt x="370818" y="253703"/>
                  </a:lnTo>
                  <a:lnTo>
                    <a:pt x="184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03901" y="3175436"/>
              <a:ext cx="433705" cy="3333115"/>
            </a:xfrm>
            <a:custGeom>
              <a:avLst/>
              <a:gdLst/>
              <a:ahLst/>
              <a:cxnLst/>
              <a:rect l="l" t="t" r="r" b="b"/>
              <a:pathLst>
                <a:path w="433704" h="3333115">
                  <a:moveTo>
                    <a:pt x="62649" y="3043018"/>
                  </a:moveTo>
                  <a:lnTo>
                    <a:pt x="433467" y="3043018"/>
                  </a:lnTo>
                  <a:lnTo>
                    <a:pt x="247212" y="2789314"/>
                  </a:lnTo>
                  <a:lnTo>
                    <a:pt x="62649" y="3043018"/>
                  </a:lnTo>
                  <a:close/>
                </a:path>
                <a:path w="433704" h="3333115">
                  <a:moveTo>
                    <a:pt x="247212" y="2715910"/>
                  </a:moveTo>
                  <a:lnTo>
                    <a:pt x="247212" y="2679844"/>
                  </a:lnTo>
                </a:path>
                <a:path w="433704" h="3333115">
                  <a:moveTo>
                    <a:pt x="247212" y="3115100"/>
                  </a:moveTo>
                  <a:lnTo>
                    <a:pt x="247212" y="3043018"/>
                  </a:lnTo>
                </a:path>
                <a:path w="433704" h="3333115">
                  <a:moveTo>
                    <a:pt x="247212" y="0"/>
                  </a:moveTo>
                  <a:lnTo>
                    <a:pt x="247212" y="2701748"/>
                  </a:lnTo>
                </a:path>
                <a:path w="433704" h="3333115">
                  <a:moveTo>
                    <a:pt x="0" y="0"/>
                  </a:moveTo>
                  <a:lnTo>
                    <a:pt x="0" y="3332737"/>
                  </a:lnTo>
                </a:path>
                <a:path w="433704" h="3333115">
                  <a:moveTo>
                    <a:pt x="0" y="3162771"/>
                  </a:moveTo>
                  <a:lnTo>
                    <a:pt x="247212" y="3162771"/>
                  </a:lnTo>
                  <a:lnTo>
                    <a:pt x="247212" y="3066176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70962" y="6312441"/>
              <a:ext cx="67945" cy="53340"/>
            </a:xfrm>
            <a:custGeom>
              <a:avLst/>
              <a:gdLst/>
              <a:ahLst/>
              <a:cxnLst/>
              <a:rect l="l" t="t" r="r" b="b"/>
              <a:pathLst>
                <a:path w="67945" h="53339">
                  <a:moveTo>
                    <a:pt x="37905" y="0"/>
                  </a:moveTo>
                  <a:lnTo>
                    <a:pt x="29687" y="0"/>
                  </a:lnTo>
                  <a:lnTo>
                    <a:pt x="26369" y="1287"/>
                  </a:lnTo>
                  <a:lnTo>
                    <a:pt x="23073" y="1287"/>
                  </a:lnTo>
                  <a:lnTo>
                    <a:pt x="13184" y="5149"/>
                  </a:lnTo>
                  <a:lnTo>
                    <a:pt x="9888" y="7742"/>
                  </a:lnTo>
                  <a:lnTo>
                    <a:pt x="8218" y="10317"/>
                  </a:lnTo>
                  <a:lnTo>
                    <a:pt x="4922" y="12857"/>
                  </a:lnTo>
                  <a:lnTo>
                    <a:pt x="3318" y="14145"/>
                  </a:lnTo>
                  <a:lnTo>
                    <a:pt x="1670" y="18024"/>
                  </a:lnTo>
                  <a:lnTo>
                    <a:pt x="1670" y="20599"/>
                  </a:lnTo>
                  <a:lnTo>
                    <a:pt x="0" y="23191"/>
                  </a:lnTo>
                  <a:lnTo>
                    <a:pt x="0" y="29646"/>
                  </a:lnTo>
                  <a:lnTo>
                    <a:pt x="1670" y="32187"/>
                  </a:lnTo>
                  <a:lnTo>
                    <a:pt x="1670" y="34762"/>
                  </a:lnTo>
                  <a:lnTo>
                    <a:pt x="3318" y="37337"/>
                  </a:lnTo>
                  <a:lnTo>
                    <a:pt x="4922" y="39929"/>
                  </a:lnTo>
                  <a:lnTo>
                    <a:pt x="8218" y="42504"/>
                  </a:lnTo>
                  <a:lnTo>
                    <a:pt x="9888" y="45079"/>
                  </a:lnTo>
                  <a:lnTo>
                    <a:pt x="16502" y="47671"/>
                  </a:lnTo>
                  <a:lnTo>
                    <a:pt x="19755" y="50211"/>
                  </a:lnTo>
                  <a:lnTo>
                    <a:pt x="23073" y="50211"/>
                  </a:lnTo>
                  <a:lnTo>
                    <a:pt x="26369" y="51499"/>
                  </a:lnTo>
                  <a:lnTo>
                    <a:pt x="29687" y="51499"/>
                  </a:lnTo>
                  <a:lnTo>
                    <a:pt x="32939" y="52786"/>
                  </a:lnTo>
                  <a:lnTo>
                    <a:pt x="37905" y="51499"/>
                  </a:lnTo>
                  <a:lnTo>
                    <a:pt x="41202" y="51499"/>
                  </a:lnTo>
                  <a:lnTo>
                    <a:pt x="44520" y="50211"/>
                  </a:lnTo>
                  <a:lnTo>
                    <a:pt x="47772" y="50211"/>
                  </a:lnTo>
                  <a:lnTo>
                    <a:pt x="51068" y="47671"/>
                  </a:lnTo>
                  <a:lnTo>
                    <a:pt x="57704" y="45079"/>
                  </a:lnTo>
                  <a:lnTo>
                    <a:pt x="59352" y="42504"/>
                  </a:lnTo>
                  <a:lnTo>
                    <a:pt x="62605" y="39929"/>
                  </a:lnTo>
                  <a:lnTo>
                    <a:pt x="65923" y="34762"/>
                  </a:lnTo>
                  <a:lnTo>
                    <a:pt x="65923" y="32187"/>
                  </a:lnTo>
                  <a:lnTo>
                    <a:pt x="67571" y="29646"/>
                  </a:lnTo>
                  <a:lnTo>
                    <a:pt x="67571" y="25766"/>
                  </a:lnTo>
                  <a:lnTo>
                    <a:pt x="67571" y="23191"/>
                  </a:lnTo>
                  <a:lnTo>
                    <a:pt x="65923" y="20599"/>
                  </a:lnTo>
                  <a:lnTo>
                    <a:pt x="65923" y="18024"/>
                  </a:lnTo>
                  <a:lnTo>
                    <a:pt x="64253" y="14145"/>
                  </a:lnTo>
                  <a:lnTo>
                    <a:pt x="59352" y="10317"/>
                  </a:lnTo>
                  <a:lnTo>
                    <a:pt x="57704" y="7742"/>
                  </a:lnTo>
                  <a:lnTo>
                    <a:pt x="54386" y="5149"/>
                  </a:lnTo>
                  <a:lnTo>
                    <a:pt x="44520" y="1287"/>
                  </a:lnTo>
                  <a:lnTo>
                    <a:pt x="41202" y="1287"/>
                  </a:lnTo>
                  <a:lnTo>
                    <a:pt x="37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26948" y="6509459"/>
            <a:ext cx="1543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0" dirty="0">
                <a:latin typeface="Arial MT"/>
                <a:cs typeface="Arial MT"/>
              </a:rPr>
              <a:t>B</a:t>
            </a:r>
            <a:endParaRPr sz="115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889015" y="3170356"/>
            <a:ext cx="471170" cy="3343275"/>
            <a:chOff x="7889015" y="3170356"/>
            <a:chExt cx="471170" cy="334327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0273" y="5886951"/>
              <a:ext cx="101106" cy="809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984582" y="5964751"/>
              <a:ext cx="370840" cy="254000"/>
            </a:xfrm>
            <a:custGeom>
              <a:avLst/>
              <a:gdLst/>
              <a:ahLst/>
              <a:cxnLst/>
              <a:rect l="l" t="t" r="r" b="b"/>
              <a:pathLst>
                <a:path w="370840" h="254000">
                  <a:moveTo>
                    <a:pt x="186233" y="0"/>
                  </a:moveTo>
                  <a:lnTo>
                    <a:pt x="0" y="253703"/>
                  </a:lnTo>
                  <a:lnTo>
                    <a:pt x="370818" y="253703"/>
                  </a:lnTo>
                  <a:lnTo>
                    <a:pt x="186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1932" y="3175436"/>
              <a:ext cx="433705" cy="3333115"/>
            </a:xfrm>
            <a:custGeom>
              <a:avLst/>
              <a:gdLst/>
              <a:ahLst/>
              <a:cxnLst/>
              <a:rect l="l" t="t" r="r" b="b"/>
              <a:pathLst>
                <a:path w="433704" h="3333115">
                  <a:moveTo>
                    <a:pt x="62649" y="3043018"/>
                  </a:moveTo>
                  <a:lnTo>
                    <a:pt x="433467" y="3043018"/>
                  </a:lnTo>
                  <a:lnTo>
                    <a:pt x="248882" y="2789314"/>
                  </a:lnTo>
                  <a:lnTo>
                    <a:pt x="62649" y="3043018"/>
                  </a:lnTo>
                  <a:close/>
                </a:path>
                <a:path w="433704" h="3333115">
                  <a:moveTo>
                    <a:pt x="248882" y="2715910"/>
                  </a:moveTo>
                  <a:lnTo>
                    <a:pt x="248882" y="2679844"/>
                  </a:lnTo>
                </a:path>
                <a:path w="433704" h="3333115">
                  <a:moveTo>
                    <a:pt x="248882" y="3115100"/>
                  </a:moveTo>
                  <a:lnTo>
                    <a:pt x="248882" y="3043018"/>
                  </a:lnTo>
                </a:path>
                <a:path w="433704" h="3333115">
                  <a:moveTo>
                    <a:pt x="248882" y="0"/>
                  </a:moveTo>
                  <a:lnTo>
                    <a:pt x="248882" y="2704340"/>
                  </a:lnTo>
                </a:path>
                <a:path w="433704" h="3333115">
                  <a:moveTo>
                    <a:pt x="0" y="0"/>
                  </a:moveTo>
                  <a:lnTo>
                    <a:pt x="0" y="3332737"/>
                  </a:lnTo>
                </a:path>
                <a:path w="433704" h="3333115">
                  <a:moveTo>
                    <a:pt x="0" y="3162771"/>
                  </a:moveTo>
                  <a:lnTo>
                    <a:pt x="248882" y="3162771"/>
                  </a:lnTo>
                  <a:lnTo>
                    <a:pt x="248882" y="3066176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89015" y="6312441"/>
              <a:ext cx="67945" cy="53340"/>
            </a:xfrm>
            <a:custGeom>
              <a:avLst/>
              <a:gdLst/>
              <a:ahLst/>
              <a:cxnLst/>
              <a:rect l="l" t="t" r="r" b="b"/>
              <a:pathLst>
                <a:path w="67945" h="53339">
                  <a:moveTo>
                    <a:pt x="37883" y="0"/>
                  </a:moveTo>
                  <a:lnTo>
                    <a:pt x="29665" y="0"/>
                  </a:lnTo>
                  <a:lnTo>
                    <a:pt x="26369" y="1287"/>
                  </a:lnTo>
                  <a:lnTo>
                    <a:pt x="23051" y="1287"/>
                  </a:lnTo>
                  <a:lnTo>
                    <a:pt x="13184" y="5149"/>
                  </a:lnTo>
                  <a:lnTo>
                    <a:pt x="9866" y="7742"/>
                  </a:lnTo>
                  <a:lnTo>
                    <a:pt x="8218" y="10317"/>
                  </a:lnTo>
                  <a:lnTo>
                    <a:pt x="3252" y="14145"/>
                  </a:lnTo>
                  <a:lnTo>
                    <a:pt x="1648" y="18024"/>
                  </a:lnTo>
                  <a:lnTo>
                    <a:pt x="1648" y="20599"/>
                  </a:lnTo>
                  <a:lnTo>
                    <a:pt x="0" y="23191"/>
                  </a:lnTo>
                  <a:lnTo>
                    <a:pt x="0" y="29646"/>
                  </a:lnTo>
                  <a:lnTo>
                    <a:pt x="1648" y="32187"/>
                  </a:lnTo>
                  <a:lnTo>
                    <a:pt x="1648" y="34762"/>
                  </a:lnTo>
                  <a:lnTo>
                    <a:pt x="4900" y="39929"/>
                  </a:lnTo>
                  <a:lnTo>
                    <a:pt x="8218" y="42504"/>
                  </a:lnTo>
                  <a:lnTo>
                    <a:pt x="9866" y="45079"/>
                  </a:lnTo>
                  <a:lnTo>
                    <a:pt x="16480" y="47671"/>
                  </a:lnTo>
                  <a:lnTo>
                    <a:pt x="19755" y="50211"/>
                  </a:lnTo>
                  <a:lnTo>
                    <a:pt x="23051" y="50211"/>
                  </a:lnTo>
                  <a:lnTo>
                    <a:pt x="26369" y="51499"/>
                  </a:lnTo>
                  <a:lnTo>
                    <a:pt x="29665" y="51499"/>
                  </a:lnTo>
                  <a:lnTo>
                    <a:pt x="32917" y="52786"/>
                  </a:lnTo>
                  <a:lnTo>
                    <a:pt x="37883" y="51499"/>
                  </a:lnTo>
                  <a:lnTo>
                    <a:pt x="41202" y="51499"/>
                  </a:lnTo>
                  <a:lnTo>
                    <a:pt x="44498" y="50211"/>
                  </a:lnTo>
                  <a:lnTo>
                    <a:pt x="47750" y="50211"/>
                  </a:lnTo>
                  <a:lnTo>
                    <a:pt x="51068" y="47671"/>
                  </a:lnTo>
                  <a:lnTo>
                    <a:pt x="57682" y="45079"/>
                  </a:lnTo>
                  <a:lnTo>
                    <a:pt x="59330" y="42504"/>
                  </a:lnTo>
                  <a:lnTo>
                    <a:pt x="62605" y="39929"/>
                  </a:lnTo>
                  <a:lnTo>
                    <a:pt x="65901" y="34762"/>
                  </a:lnTo>
                  <a:lnTo>
                    <a:pt x="65901" y="32187"/>
                  </a:lnTo>
                  <a:lnTo>
                    <a:pt x="67549" y="29646"/>
                  </a:lnTo>
                  <a:lnTo>
                    <a:pt x="67549" y="25766"/>
                  </a:lnTo>
                  <a:lnTo>
                    <a:pt x="67549" y="23191"/>
                  </a:lnTo>
                  <a:lnTo>
                    <a:pt x="65901" y="20599"/>
                  </a:lnTo>
                  <a:lnTo>
                    <a:pt x="65901" y="18024"/>
                  </a:lnTo>
                  <a:lnTo>
                    <a:pt x="64253" y="14145"/>
                  </a:lnTo>
                  <a:lnTo>
                    <a:pt x="59330" y="10317"/>
                  </a:lnTo>
                  <a:lnTo>
                    <a:pt x="57682" y="7742"/>
                  </a:lnTo>
                  <a:lnTo>
                    <a:pt x="54386" y="5149"/>
                  </a:lnTo>
                  <a:lnTo>
                    <a:pt x="44498" y="1287"/>
                  </a:lnTo>
                  <a:lnTo>
                    <a:pt x="41202" y="1287"/>
                  </a:lnTo>
                  <a:lnTo>
                    <a:pt x="37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840035" y="6509459"/>
            <a:ext cx="1651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20" dirty="0">
                <a:latin typeface="Arial MT"/>
                <a:cs typeface="Arial MT"/>
              </a:rPr>
              <a:t>C</a:t>
            </a:r>
            <a:endParaRPr sz="115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19382" y="3170356"/>
            <a:ext cx="9404350" cy="3483610"/>
            <a:chOff x="1119382" y="3170356"/>
            <a:chExt cx="9404350" cy="3483610"/>
          </a:xfrm>
        </p:grpSpPr>
        <p:sp>
          <p:nvSpPr>
            <p:cNvPr id="31" name="object 31"/>
            <p:cNvSpPr/>
            <p:nvPr/>
          </p:nvSpPr>
          <p:spPr>
            <a:xfrm>
              <a:off x="9045969" y="3706001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232401" y="0"/>
                  </a:moveTo>
                  <a:lnTo>
                    <a:pt x="0" y="0"/>
                  </a:lnTo>
                  <a:lnTo>
                    <a:pt x="0" y="217636"/>
                  </a:lnTo>
                  <a:lnTo>
                    <a:pt x="0" y="289753"/>
                  </a:lnTo>
                  <a:lnTo>
                    <a:pt x="232401" y="289753"/>
                  </a:lnTo>
                  <a:lnTo>
                    <a:pt x="286766" y="280723"/>
                  </a:lnTo>
                  <a:lnTo>
                    <a:pt x="332934" y="256278"/>
                  </a:lnTo>
                  <a:lnTo>
                    <a:pt x="367500" y="217636"/>
                  </a:lnTo>
                  <a:lnTo>
                    <a:pt x="385651" y="169965"/>
                  </a:lnTo>
                  <a:lnTo>
                    <a:pt x="388947" y="145520"/>
                  </a:lnTo>
                  <a:lnTo>
                    <a:pt x="385651" y="119753"/>
                  </a:lnTo>
                  <a:lnTo>
                    <a:pt x="367500" y="72116"/>
                  </a:lnTo>
                  <a:lnTo>
                    <a:pt x="332934" y="34762"/>
                  </a:lnTo>
                  <a:lnTo>
                    <a:pt x="286766" y="9029"/>
                  </a:lnTo>
                  <a:lnTo>
                    <a:pt x="232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45969" y="3706001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0" y="217636"/>
                  </a:moveTo>
                  <a:lnTo>
                    <a:pt x="0" y="289753"/>
                  </a:lnTo>
                  <a:lnTo>
                    <a:pt x="232401" y="289753"/>
                  </a:lnTo>
                  <a:lnTo>
                    <a:pt x="286766" y="280723"/>
                  </a:lnTo>
                  <a:lnTo>
                    <a:pt x="332934" y="256278"/>
                  </a:lnTo>
                  <a:lnTo>
                    <a:pt x="367500" y="217636"/>
                  </a:lnTo>
                  <a:lnTo>
                    <a:pt x="385651" y="169965"/>
                  </a:lnTo>
                  <a:lnTo>
                    <a:pt x="388947" y="145520"/>
                  </a:lnTo>
                  <a:lnTo>
                    <a:pt x="385651" y="119753"/>
                  </a:lnTo>
                  <a:lnTo>
                    <a:pt x="367500" y="72116"/>
                  </a:lnTo>
                  <a:lnTo>
                    <a:pt x="332934" y="34762"/>
                  </a:lnTo>
                  <a:lnTo>
                    <a:pt x="286766" y="9029"/>
                  </a:lnTo>
                  <a:lnTo>
                    <a:pt x="232401" y="0"/>
                  </a:lnTo>
                  <a:lnTo>
                    <a:pt x="0" y="0"/>
                  </a:lnTo>
                  <a:lnTo>
                    <a:pt x="0" y="217636"/>
                  </a:lnTo>
                  <a:close/>
                </a:path>
              </a:pathLst>
            </a:custGeom>
            <a:ln w="84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45969" y="4188929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232401" y="0"/>
                  </a:moveTo>
                  <a:lnTo>
                    <a:pt x="0" y="0"/>
                  </a:lnTo>
                  <a:lnTo>
                    <a:pt x="0" y="217636"/>
                  </a:lnTo>
                  <a:lnTo>
                    <a:pt x="0" y="289753"/>
                  </a:lnTo>
                  <a:lnTo>
                    <a:pt x="232401" y="289753"/>
                  </a:lnTo>
                  <a:lnTo>
                    <a:pt x="286766" y="282011"/>
                  </a:lnTo>
                  <a:lnTo>
                    <a:pt x="332934" y="256227"/>
                  </a:lnTo>
                  <a:lnTo>
                    <a:pt x="367500" y="217636"/>
                  </a:lnTo>
                  <a:lnTo>
                    <a:pt x="385651" y="169965"/>
                  </a:lnTo>
                  <a:lnTo>
                    <a:pt x="388947" y="145520"/>
                  </a:lnTo>
                  <a:lnTo>
                    <a:pt x="385651" y="119736"/>
                  </a:lnTo>
                  <a:lnTo>
                    <a:pt x="367500" y="73403"/>
                  </a:lnTo>
                  <a:lnTo>
                    <a:pt x="332934" y="34762"/>
                  </a:lnTo>
                  <a:lnTo>
                    <a:pt x="286766" y="8978"/>
                  </a:lnTo>
                  <a:lnTo>
                    <a:pt x="232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85914" y="3272049"/>
              <a:ext cx="2749550" cy="1207135"/>
            </a:xfrm>
            <a:custGeom>
              <a:avLst/>
              <a:gdLst/>
              <a:ahLst/>
              <a:cxnLst/>
              <a:rect l="l" t="t" r="r" b="b"/>
              <a:pathLst>
                <a:path w="2749550" h="1207135">
                  <a:moveTo>
                    <a:pt x="2360054" y="1134516"/>
                  </a:moveTo>
                  <a:lnTo>
                    <a:pt x="2360054" y="1206632"/>
                  </a:lnTo>
                  <a:lnTo>
                    <a:pt x="2592456" y="1206632"/>
                  </a:lnTo>
                  <a:lnTo>
                    <a:pt x="2646821" y="1198890"/>
                  </a:lnTo>
                  <a:lnTo>
                    <a:pt x="2692989" y="1173106"/>
                  </a:lnTo>
                  <a:lnTo>
                    <a:pt x="2727555" y="1134516"/>
                  </a:lnTo>
                  <a:lnTo>
                    <a:pt x="2745706" y="1086845"/>
                  </a:lnTo>
                  <a:lnTo>
                    <a:pt x="2749002" y="1062399"/>
                  </a:lnTo>
                  <a:lnTo>
                    <a:pt x="2745706" y="1036615"/>
                  </a:lnTo>
                  <a:lnTo>
                    <a:pt x="2727555" y="990283"/>
                  </a:lnTo>
                  <a:lnTo>
                    <a:pt x="2692989" y="951641"/>
                  </a:lnTo>
                  <a:lnTo>
                    <a:pt x="2646821" y="925857"/>
                  </a:lnTo>
                  <a:lnTo>
                    <a:pt x="2592456" y="916879"/>
                  </a:lnTo>
                  <a:lnTo>
                    <a:pt x="2360054" y="916879"/>
                  </a:lnTo>
                  <a:lnTo>
                    <a:pt x="2360054" y="1134516"/>
                  </a:lnTo>
                  <a:close/>
                </a:path>
                <a:path w="2749550" h="1207135">
                  <a:moveTo>
                    <a:pt x="247168" y="0"/>
                  </a:moveTo>
                  <a:lnTo>
                    <a:pt x="2360054" y="0"/>
                  </a:lnTo>
                </a:path>
                <a:path w="2749550" h="1207135">
                  <a:moveTo>
                    <a:pt x="1236018" y="193157"/>
                  </a:moveTo>
                  <a:lnTo>
                    <a:pt x="2360054" y="193157"/>
                  </a:lnTo>
                </a:path>
                <a:path w="2749550" h="1207135">
                  <a:moveTo>
                    <a:pt x="247168" y="482876"/>
                  </a:moveTo>
                  <a:lnTo>
                    <a:pt x="2360054" y="482876"/>
                  </a:lnTo>
                </a:path>
                <a:path w="2749550" h="1207135">
                  <a:moveTo>
                    <a:pt x="617987" y="676033"/>
                  </a:moveTo>
                  <a:lnTo>
                    <a:pt x="2360054" y="676033"/>
                  </a:lnTo>
                </a:path>
                <a:path w="2749550" h="1207135">
                  <a:moveTo>
                    <a:pt x="0" y="967091"/>
                  </a:moveTo>
                  <a:lnTo>
                    <a:pt x="2360054" y="965804"/>
                  </a:lnTo>
                </a:path>
                <a:path w="2749550" h="1207135">
                  <a:moveTo>
                    <a:pt x="2360054" y="1158961"/>
                  </a:moveTo>
                  <a:lnTo>
                    <a:pt x="1478352" y="1155081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0803" y="3236719"/>
              <a:ext cx="86273" cy="693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9653" y="3429876"/>
              <a:ext cx="86273" cy="693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0803" y="3719629"/>
              <a:ext cx="86274" cy="6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61622" y="3912787"/>
              <a:ext cx="86274" cy="6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3569" y="4202558"/>
              <a:ext cx="86273" cy="6928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8834" y="4299119"/>
              <a:ext cx="86273" cy="6932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436587" y="3368611"/>
              <a:ext cx="1083310" cy="965835"/>
            </a:xfrm>
            <a:custGeom>
              <a:avLst/>
              <a:gdLst/>
              <a:ahLst/>
              <a:cxnLst/>
              <a:rect l="l" t="t" r="r" b="b"/>
              <a:pathLst>
                <a:path w="1083309" h="965835">
                  <a:moveTo>
                    <a:pt x="0" y="482910"/>
                  </a:moveTo>
                  <a:lnTo>
                    <a:pt x="525716" y="482910"/>
                  </a:lnTo>
                </a:path>
                <a:path w="1083309" h="965835">
                  <a:moveTo>
                    <a:pt x="0" y="0"/>
                  </a:moveTo>
                  <a:lnTo>
                    <a:pt x="217546" y="0"/>
                  </a:lnTo>
                  <a:lnTo>
                    <a:pt x="217546" y="386314"/>
                  </a:lnTo>
                  <a:lnTo>
                    <a:pt x="525716" y="386314"/>
                  </a:lnTo>
                </a:path>
                <a:path w="1083309" h="965835">
                  <a:moveTo>
                    <a:pt x="0" y="965838"/>
                  </a:moveTo>
                  <a:lnTo>
                    <a:pt x="217546" y="965838"/>
                  </a:lnTo>
                  <a:lnTo>
                    <a:pt x="217546" y="579472"/>
                  </a:lnTo>
                  <a:lnTo>
                    <a:pt x="525716" y="579472"/>
                  </a:lnTo>
                </a:path>
                <a:path w="1083309" h="965835">
                  <a:moveTo>
                    <a:pt x="959184" y="482910"/>
                  </a:moveTo>
                  <a:lnTo>
                    <a:pt x="1082768" y="482910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82024" y="3653713"/>
              <a:ext cx="193887" cy="2500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23509" y="3175436"/>
              <a:ext cx="2348865" cy="3473450"/>
            </a:xfrm>
            <a:custGeom>
              <a:avLst/>
              <a:gdLst/>
              <a:ahLst/>
              <a:cxnLst/>
              <a:rect l="l" t="t" r="r" b="b"/>
              <a:pathLst>
                <a:path w="2348865" h="3473450">
                  <a:moveTo>
                    <a:pt x="1606896" y="0"/>
                  </a:moveTo>
                  <a:lnTo>
                    <a:pt x="1606896" y="3473102"/>
                  </a:lnTo>
                </a:path>
                <a:path w="2348865" h="3473450">
                  <a:moveTo>
                    <a:pt x="0" y="386331"/>
                  </a:moveTo>
                  <a:lnTo>
                    <a:pt x="2348599" y="386331"/>
                  </a:lnTo>
                </a:path>
                <a:path w="2348865" h="3473450">
                  <a:moveTo>
                    <a:pt x="370812" y="0"/>
                  </a:moveTo>
                  <a:lnTo>
                    <a:pt x="370812" y="3469272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23509" y="3754925"/>
              <a:ext cx="2348865" cy="189865"/>
            </a:xfrm>
            <a:custGeom>
              <a:avLst/>
              <a:gdLst/>
              <a:ahLst/>
              <a:cxnLst/>
              <a:rect l="l" t="t" r="r" b="b"/>
              <a:pathLst>
                <a:path w="2348865" h="189864">
                  <a:moveTo>
                    <a:pt x="0" y="0"/>
                  </a:moveTo>
                  <a:lnTo>
                    <a:pt x="2348599" y="0"/>
                  </a:lnTo>
                </a:path>
                <a:path w="2348865" h="189864">
                  <a:moveTo>
                    <a:pt x="0" y="189329"/>
                  </a:moveTo>
                  <a:lnTo>
                    <a:pt x="2348599" y="1893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94321" y="3175436"/>
              <a:ext cx="1978025" cy="3473450"/>
            </a:xfrm>
            <a:custGeom>
              <a:avLst/>
              <a:gdLst/>
              <a:ahLst/>
              <a:cxnLst/>
              <a:rect l="l" t="t" r="r" b="b"/>
              <a:pathLst>
                <a:path w="1978025" h="3473450">
                  <a:moveTo>
                    <a:pt x="1977787" y="0"/>
                  </a:moveTo>
                  <a:lnTo>
                    <a:pt x="1977787" y="3473102"/>
                  </a:lnTo>
                </a:path>
                <a:path w="1978025" h="3473450">
                  <a:moveTo>
                    <a:pt x="0" y="0"/>
                  </a:moveTo>
                  <a:lnTo>
                    <a:pt x="1977787" y="0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564338" y="3733019"/>
            <a:ext cx="1543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0" dirty="0">
                <a:latin typeface="Arial MT"/>
                <a:cs typeface="Arial MT"/>
              </a:rPr>
              <a:t>X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12080" y="3243762"/>
            <a:ext cx="191262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200" spc="229" dirty="0">
                <a:latin typeface="Times New Roman"/>
                <a:cs typeface="Times New Roman"/>
              </a:rPr>
              <a:t>X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170" dirty="0">
                <a:latin typeface="Symbol"/>
                <a:cs typeface="Symbol"/>
              </a:rPr>
              <a:t>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2700" spc="209" baseline="-9259" dirty="0">
                <a:latin typeface="Symbol"/>
                <a:cs typeface="Symbol"/>
              </a:rPr>
              <a:t></a:t>
            </a:r>
            <a:r>
              <a:rPr sz="1200" spc="140" dirty="0">
                <a:latin typeface="Times New Roman"/>
                <a:cs typeface="Times New Roman"/>
              </a:rPr>
              <a:t>(2,3,4,5,6,7,8,9)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36003" y="3153530"/>
            <a:ext cx="15703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74725" algn="l"/>
              </a:tabLst>
            </a:pPr>
            <a:r>
              <a:rPr sz="1150" spc="155" dirty="0">
                <a:latin typeface="Arial MT"/>
                <a:cs typeface="Arial MT"/>
              </a:rPr>
              <a:t>Inputs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spc="165" dirty="0">
                <a:latin typeface="Arial MT"/>
                <a:cs typeface="Arial MT"/>
              </a:rPr>
              <a:t>Output</a:t>
            </a:r>
            <a:endParaRPr sz="115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19382" y="4135825"/>
            <a:ext cx="2357120" cy="2517140"/>
            <a:chOff x="1119382" y="4135825"/>
            <a:chExt cx="2357120" cy="2517140"/>
          </a:xfrm>
        </p:grpSpPr>
        <p:sp>
          <p:nvSpPr>
            <p:cNvPr id="50" name="object 50"/>
            <p:cNvSpPr/>
            <p:nvPr/>
          </p:nvSpPr>
          <p:spPr>
            <a:xfrm>
              <a:off x="1123509" y="4137412"/>
              <a:ext cx="2348865" cy="2318385"/>
            </a:xfrm>
            <a:custGeom>
              <a:avLst/>
              <a:gdLst/>
              <a:ahLst/>
              <a:cxnLst/>
              <a:rect l="l" t="t" r="r" b="b"/>
              <a:pathLst>
                <a:path w="2348865" h="2318385">
                  <a:moveTo>
                    <a:pt x="0" y="0"/>
                  </a:moveTo>
                  <a:lnTo>
                    <a:pt x="2348599" y="0"/>
                  </a:lnTo>
                </a:path>
                <a:path w="2348865" h="2318385">
                  <a:moveTo>
                    <a:pt x="0" y="193157"/>
                  </a:moveTo>
                  <a:lnTo>
                    <a:pt x="2348599" y="193157"/>
                  </a:lnTo>
                </a:path>
                <a:path w="2348865" h="2318385">
                  <a:moveTo>
                    <a:pt x="0" y="386314"/>
                  </a:moveTo>
                  <a:lnTo>
                    <a:pt x="2348599" y="386314"/>
                  </a:lnTo>
                </a:path>
                <a:path w="2348865" h="2318385">
                  <a:moveTo>
                    <a:pt x="0" y="579489"/>
                  </a:moveTo>
                  <a:lnTo>
                    <a:pt x="2348599" y="579489"/>
                  </a:lnTo>
                </a:path>
                <a:path w="2348865" h="2318385">
                  <a:moveTo>
                    <a:pt x="0" y="772646"/>
                  </a:moveTo>
                  <a:lnTo>
                    <a:pt x="2348599" y="772646"/>
                  </a:lnTo>
                </a:path>
                <a:path w="2348865" h="2318385">
                  <a:moveTo>
                    <a:pt x="0" y="965804"/>
                  </a:moveTo>
                  <a:lnTo>
                    <a:pt x="2348599" y="965804"/>
                  </a:lnTo>
                </a:path>
                <a:path w="2348865" h="2318385">
                  <a:moveTo>
                    <a:pt x="0" y="1158961"/>
                  </a:moveTo>
                  <a:lnTo>
                    <a:pt x="2348599" y="1158961"/>
                  </a:lnTo>
                </a:path>
                <a:path w="2348865" h="2318385">
                  <a:moveTo>
                    <a:pt x="0" y="1352170"/>
                  </a:moveTo>
                  <a:lnTo>
                    <a:pt x="2348599" y="1352170"/>
                  </a:lnTo>
                </a:path>
                <a:path w="2348865" h="2318385">
                  <a:moveTo>
                    <a:pt x="0" y="1545327"/>
                  </a:moveTo>
                  <a:lnTo>
                    <a:pt x="2348599" y="1545327"/>
                  </a:lnTo>
                </a:path>
                <a:path w="2348865" h="2318385">
                  <a:moveTo>
                    <a:pt x="0" y="1738485"/>
                  </a:moveTo>
                  <a:lnTo>
                    <a:pt x="2348599" y="1738485"/>
                  </a:lnTo>
                </a:path>
                <a:path w="2348865" h="2318385">
                  <a:moveTo>
                    <a:pt x="0" y="1931642"/>
                  </a:moveTo>
                  <a:lnTo>
                    <a:pt x="2348599" y="1931642"/>
                  </a:lnTo>
                </a:path>
                <a:path w="2348865" h="2318385">
                  <a:moveTo>
                    <a:pt x="0" y="2124799"/>
                  </a:moveTo>
                  <a:lnTo>
                    <a:pt x="2348599" y="2124799"/>
                  </a:lnTo>
                </a:path>
                <a:path w="2348865" h="2318385">
                  <a:moveTo>
                    <a:pt x="0" y="2317974"/>
                  </a:moveTo>
                  <a:lnTo>
                    <a:pt x="2348599" y="23179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23509" y="6648539"/>
              <a:ext cx="2348865" cy="0"/>
            </a:xfrm>
            <a:custGeom>
              <a:avLst/>
              <a:gdLst/>
              <a:ahLst/>
              <a:cxnLst/>
              <a:rect l="l" t="t" r="r" b="b"/>
              <a:pathLst>
                <a:path w="2348865">
                  <a:moveTo>
                    <a:pt x="0" y="0"/>
                  </a:moveTo>
                  <a:lnTo>
                    <a:pt x="2348599" y="0"/>
                  </a:lnTo>
                </a:path>
              </a:pathLst>
            </a:custGeom>
            <a:ln w="77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065896" y="4023496"/>
            <a:ext cx="4147820" cy="1378585"/>
            <a:chOff x="4065896" y="4023496"/>
            <a:chExt cx="4147820" cy="1378585"/>
          </a:xfrm>
        </p:grpSpPr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90803" y="4782029"/>
              <a:ext cx="86274" cy="693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6887" y="4395714"/>
              <a:ext cx="86230" cy="6933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153131" y="4333161"/>
              <a:ext cx="638175" cy="461009"/>
            </a:xfrm>
            <a:custGeom>
              <a:avLst/>
              <a:gdLst/>
              <a:ahLst/>
              <a:cxnLst/>
              <a:rect l="l" t="t" r="r" b="b"/>
              <a:pathLst>
                <a:path w="638175" h="461010">
                  <a:moveTo>
                    <a:pt x="601550" y="0"/>
                  </a:moveTo>
                  <a:lnTo>
                    <a:pt x="36279" y="0"/>
                  </a:lnTo>
                  <a:lnTo>
                    <a:pt x="21447" y="2574"/>
                  </a:lnTo>
                  <a:lnTo>
                    <a:pt x="9910" y="7690"/>
                  </a:lnTo>
                  <a:lnTo>
                    <a:pt x="1648" y="16737"/>
                  </a:lnTo>
                  <a:lnTo>
                    <a:pt x="0" y="28307"/>
                  </a:lnTo>
                  <a:lnTo>
                    <a:pt x="0" y="432664"/>
                  </a:lnTo>
                  <a:lnTo>
                    <a:pt x="1648" y="444268"/>
                  </a:lnTo>
                  <a:lnTo>
                    <a:pt x="9910" y="453264"/>
                  </a:lnTo>
                  <a:lnTo>
                    <a:pt x="21447" y="458431"/>
                  </a:lnTo>
                  <a:lnTo>
                    <a:pt x="36279" y="461006"/>
                  </a:lnTo>
                  <a:lnTo>
                    <a:pt x="601550" y="461006"/>
                  </a:lnTo>
                  <a:lnTo>
                    <a:pt x="614778" y="458431"/>
                  </a:lnTo>
                  <a:lnTo>
                    <a:pt x="626315" y="453264"/>
                  </a:lnTo>
                  <a:lnTo>
                    <a:pt x="634533" y="444268"/>
                  </a:lnTo>
                  <a:lnTo>
                    <a:pt x="637830" y="432664"/>
                  </a:lnTo>
                  <a:lnTo>
                    <a:pt x="637830" y="28307"/>
                  </a:lnTo>
                  <a:lnTo>
                    <a:pt x="634533" y="16737"/>
                  </a:lnTo>
                  <a:lnTo>
                    <a:pt x="626315" y="7690"/>
                  </a:lnTo>
                  <a:lnTo>
                    <a:pt x="614778" y="2574"/>
                  </a:lnTo>
                  <a:lnTo>
                    <a:pt x="60155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53131" y="4333161"/>
              <a:ext cx="638175" cy="461009"/>
            </a:xfrm>
            <a:custGeom>
              <a:avLst/>
              <a:gdLst/>
              <a:ahLst/>
              <a:cxnLst/>
              <a:rect l="l" t="t" r="r" b="b"/>
              <a:pathLst>
                <a:path w="638175" h="461010">
                  <a:moveTo>
                    <a:pt x="36279" y="461006"/>
                  </a:moveTo>
                  <a:lnTo>
                    <a:pt x="601550" y="461006"/>
                  </a:lnTo>
                  <a:lnTo>
                    <a:pt x="614778" y="458431"/>
                  </a:lnTo>
                  <a:lnTo>
                    <a:pt x="626315" y="453264"/>
                  </a:lnTo>
                  <a:lnTo>
                    <a:pt x="634533" y="444268"/>
                  </a:lnTo>
                  <a:lnTo>
                    <a:pt x="637830" y="432664"/>
                  </a:lnTo>
                  <a:lnTo>
                    <a:pt x="637830" y="28307"/>
                  </a:lnTo>
                  <a:lnTo>
                    <a:pt x="634533" y="16737"/>
                  </a:lnTo>
                  <a:lnTo>
                    <a:pt x="626315" y="7690"/>
                  </a:lnTo>
                  <a:lnTo>
                    <a:pt x="614778" y="2574"/>
                  </a:lnTo>
                  <a:lnTo>
                    <a:pt x="601550" y="0"/>
                  </a:lnTo>
                  <a:lnTo>
                    <a:pt x="36279" y="0"/>
                  </a:lnTo>
                  <a:lnTo>
                    <a:pt x="21447" y="2574"/>
                  </a:lnTo>
                  <a:lnTo>
                    <a:pt x="9910" y="7690"/>
                  </a:lnTo>
                  <a:lnTo>
                    <a:pt x="1648" y="16737"/>
                  </a:lnTo>
                  <a:lnTo>
                    <a:pt x="0" y="28307"/>
                  </a:lnTo>
                  <a:lnTo>
                    <a:pt x="0" y="432664"/>
                  </a:lnTo>
                  <a:lnTo>
                    <a:pt x="1648" y="444268"/>
                  </a:lnTo>
                  <a:lnTo>
                    <a:pt x="9910" y="453264"/>
                  </a:lnTo>
                  <a:lnTo>
                    <a:pt x="21447" y="458431"/>
                  </a:lnTo>
                  <a:lnTo>
                    <a:pt x="36279" y="461006"/>
                  </a:lnTo>
                  <a:close/>
                </a:path>
              </a:pathLst>
            </a:custGeom>
            <a:ln w="84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60959" y="4608718"/>
              <a:ext cx="1330325" cy="208915"/>
            </a:xfrm>
            <a:custGeom>
              <a:avLst/>
              <a:gdLst/>
              <a:ahLst/>
              <a:cxnLst/>
              <a:rect l="l" t="t" r="r" b="b"/>
              <a:pathLst>
                <a:path w="1330325" h="208914">
                  <a:moveTo>
                    <a:pt x="1293723" y="0"/>
                  </a:moveTo>
                  <a:lnTo>
                    <a:pt x="36235" y="0"/>
                  </a:lnTo>
                  <a:lnTo>
                    <a:pt x="23051" y="2574"/>
                  </a:lnTo>
                  <a:lnTo>
                    <a:pt x="11536" y="7742"/>
                  </a:lnTo>
                  <a:lnTo>
                    <a:pt x="3252" y="18024"/>
                  </a:lnTo>
                  <a:lnTo>
                    <a:pt x="0" y="28359"/>
                  </a:lnTo>
                  <a:lnTo>
                    <a:pt x="0" y="180299"/>
                  </a:lnTo>
                  <a:lnTo>
                    <a:pt x="3252" y="190582"/>
                  </a:lnTo>
                  <a:lnTo>
                    <a:pt x="11536" y="199611"/>
                  </a:lnTo>
                  <a:lnTo>
                    <a:pt x="23051" y="206066"/>
                  </a:lnTo>
                  <a:lnTo>
                    <a:pt x="36235" y="208607"/>
                  </a:lnTo>
                  <a:lnTo>
                    <a:pt x="1293723" y="208607"/>
                  </a:lnTo>
                  <a:lnTo>
                    <a:pt x="1306951" y="206066"/>
                  </a:lnTo>
                  <a:lnTo>
                    <a:pt x="1318488" y="199611"/>
                  </a:lnTo>
                  <a:lnTo>
                    <a:pt x="1326706" y="190582"/>
                  </a:lnTo>
                  <a:lnTo>
                    <a:pt x="1330002" y="180299"/>
                  </a:lnTo>
                  <a:lnTo>
                    <a:pt x="1330002" y="28359"/>
                  </a:lnTo>
                  <a:lnTo>
                    <a:pt x="1326706" y="18024"/>
                  </a:lnTo>
                  <a:lnTo>
                    <a:pt x="1318488" y="7742"/>
                  </a:lnTo>
                  <a:lnTo>
                    <a:pt x="1306951" y="2574"/>
                  </a:lnTo>
                  <a:lnTo>
                    <a:pt x="129372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60959" y="4608718"/>
              <a:ext cx="1330325" cy="208915"/>
            </a:xfrm>
            <a:custGeom>
              <a:avLst/>
              <a:gdLst/>
              <a:ahLst/>
              <a:cxnLst/>
              <a:rect l="l" t="t" r="r" b="b"/>
              <a:pathLst>
                <a:path w="1330325" h="208914">
                  <a:moveTo>
                    <a:pt x="36235" y="208607"/>
                  </a:moveTo>
                  <a:lnTo>
                    <a:pt x="1293723" y="208607"/>
                  </a:lnTo>
                  <a:lnTo>
                    <a:pt x="1306951" y="206066"/>
                  </a:lnTo>
                  <a:lnTo>
                    <a:pt x="1318488" y="199611"/>
                  </a:lnTo>
                  <a:lnTo>
                    <a:pt x="1326706" y="190582"/>
                  </a:lnTo>
                  <a:lnTo>
                    <a:pt x="1330002" y="180299"/>
                  </a:lnTo>
                  <a:lnTo>
                    <a:pt x="1330002" y="28359"/>
                  </a:lnTo>
                  <a:lnTo>
                    <a:pt x="1326706" y="18024"/>
                  </a:lnTo>
                  <a:lnTo>
                    <a:pt x="1318488" y="7742"/>
                  </a:lnTo>
                  <a:lnTo>
                    <a:pt x="1306951" y="2574"/>
                  </a:lnTo>
                  <a:lnTo>
                    <a:pt x="1293723" y="0"/>
                  </a:lnTo>
                  <a:lnTo>
                    <a:pt x="36235" y="0"/>
                  </a:lnTo>
                  <a:lnTo>
                    <a:pt x="23051" y="2574"/>
                  </a:lnTo>
                  <a:lnTo>
                    <a:pt x="11536" y="7742"/>
                  </a:lnTo>
                  <a:lnTo>
                    <a:pt x="3252" y="18024"/>
                  </a:lnTo>
                  <a:lnTo>
                    <a:pt x="0" y="28359"/>
                  </a:lnTo>
                  <a:lnTo>
                    <a:pt x="0" y="180299"/>
                  </a:lnTo>
                  <a:lnTo>
                    <a:pt x="3252" y="190582"/>
                  </a:lnTo>
                  <a:lnTo>
                    <a:pt x="11536" y="199611"/>
                  </a:lnTo>
                  <a:lnTo>
                    <a:pt x="23051" y="206066"/>
                  </a:lnTo>
                  <a:lnTo>
                    <a:pt x="36235" y="208607"/>
                  </a:lnTo>
                  <a:close/>
                </a:path>
              </a:pathLst>
            </a:custGeom>
            <a:ln w="7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60959" y="5154715"/>
              <a:ext cx="618490" cy="217804"/>
            </a:xfrm>
            <a:custGeom>
              <a:avLst/>
              <a:gdLst/>
              <a:ahLst/>
              <a:cxnLst/>
              <a:rect l="l" t="t" r="r" b="b"/>
              <a:pathLst>
                <a:path w="618489" h="217804">
                  <a:moveTo>
                    <a:pt x="581751" y="0"/>
                  </a:moveTo>
                  <a:lnTo>
                    <a:pt x="36235" y="0"/>
                  </a:lnTo>
                  <a:lnTo>
                    <a:pt x="23051" y="2592"/>
                  </a:lnTo>
                  <a:lnTo>
                    <a:pt x="11536" y="9046"/>
                  </a:lnTo>
                  <a:lnTo>
                    <a:pt x="3252" y="18041"/>
                  </a:lnTo>
                  <a:lnTo>
                    <a:pt x="0" y="28359"/>
                  </a:lnTo>
                  <a:lnTo>
                    <a:pt x="0" y="189329"/>
                  </a:lnTo>
                  <a:lnTo>
                    <a:pt x="3252" y="200916"/>
                  </a:lnTo>
                  <a:lnTo>
                    <a:pt x="11536" y="209946"/>
                  </a:lnTo>
                  <a:lnTo>
                    <a:pt x="23051" y="216366"/>
                  </a:lnTo>
                  <a:lnTo>
                    <a:pt x="36235" y="217653"/>
                  </a:lnTo>
                  <a:lnTo>
                    <a:pt x="581751" y="217653"/>
                  </a:lnTo>
                  <a:lnTo>
                    <a:pt x="596584" y="216366"/>
                  </a:lnTo>
                  <a:lnTo>
                    <a:pt x="608120" y="209946"/>
                  </a:lnTo>
                  <a:lnTo>
                    <a:pt x="616383" y="200916"/>
                  </a:lnTo>
                  <a:lnTo>
                    <a:pt x="618053" y="189329"/>
                  </a:lnTo>
                  <a:lnTo>
                    <a:pt x="618053" y="28359"/>
                  </a:lnTo>
                  <a:lnTo>
                    <a:pt x="616383" y="18041"/>
                  </a:lnTo>
                  <a:lnTo>
                    <a:pt x="608120" y="9046"/>
                  </a:lnTo>
                  <a:lnTo>
                    <a:pt x="596584" y="2592"/>
                  </a:lnTo>
                  <a:lnTo>
                    <a:pt x="58175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70341" y="4027941"/>
              <a:ext cx="1750695" cy="1369060"/>
            </a:xfrm>
            <a:custGeom>
              <a:avLst/>
              <a:gdLst/>
              <a:ahLst/>
              <a:cxnLst/>
              <a:rect l="l" t="t" r="r" b="b"/>
              <a:pathLst>
                <a:path w="1750695" h="1369060">
                  <a:moveTo>
                    <a:pt x="426853" y="1344428"/>
                  </a:moveTo>
                  <a:lnTo>
                    <a:pt x="972368" y="1344428"/>
                  </a:lnTo>
                  <a:lnTo>
                    <a:pt x="987201" y="1343140"/>
                  </a:lnTo>
                  <a:lnTo>
                    <a:pt x="998738" y="1336720"/>
                  </a:lnTo>
                  <a:lnTo>
                    <a:pt x="1007000" y="1327690"/>
                  </a:lnTo>
                  <a:lnTo>
                    <a:pt x="1008670" y="1316103"/>
                  </a:lnTo>
                  <a:lnTo>
                    <a:pt x="1008670" y="1155133"/>
                  </a:lnTo>
                  <a:lnTo>
                    <a:pt x="1007000" y="1144816"/>
                  </a:lnTo>
                  <a:lnTo>
                    <a:pt x="998738" y="1135821"/>
                  </a:lnTo>
                  <a:lnTo>
                    <a:pt x="987201" y="1129366"/>
                  </a:lnTo>
                  <a:lnTo>
                    <a:pt x="972368" y="1126774"/>
                  </a:lnTo>
                  <a:lnTo>
                    <a:pt x="426853" y="1126774"/>
                  </a:lnTo>
                  <a:lnTo>
                    <a:pt x="413668" y="1129366"/>
                  </a:lnTo>
                  <a:lnTo>
                    <a:pt x="402154" y="1135821"/>
                  </a:lnTo>
                  <a:lnTo>
                    <a:pt x="393869" y="1144816"/>
                  </a:lnTo>
                  <a:lnTo>
                    <a:pt x="390617" y="1155133"/>
                  </a:lnTo>
                  <a:lnTo>
                    <a:pt x="390617" y="1316103"/>
                  </a:lnTo>
                  <a:lnTo>
                    <a:pt x="393869" y="1327690"/>
                  </a:lnTo>
                  <a:lnTo>
                    <a:pt x="402154" y="1336720"/>
                  </a:lnTo>
                  <a:lnTo>
                    <a:pt x="413668" y="1343140"/>
                  </a:lnTo>
                  <a:lnTo>
                    <a:pt x="426853" y="1344428"/>
                  </a:lnTo>
                  <a:close/>
                </a:path>
                <a:path w="1750695" h="1369060">
                  <a:moveTo>
                    <a:pt x="349415" y="547302"/>
                  </a:moveTo>
                  <a:lnTo>
                    <a:pt x="1750286" y="547302"/>
                  </a:lnTo>
                </a:path>
                <a:path w="1750695" h="1369060">
                  <a:moveTo>
                    <a:pt x="349415" y="821605"/>
                  </a:moveTo>
                  <a:lnTo>
                    <a:pt x="1750286" y="821605"/>
                  </a:lnTo>
                </a:path>
                <a:path w="1750695" h="1369060">
                  <a:moveTo>
                    <a:pt x="349415" y="1094587"/>
                  </a:moveTo>
                  <a:lnTo>
                    <a:pt x="1750286" y="1094587"/>
                  </a:lnTo>
                </a:path>
                <a:path w="1750695" h="1369060">
                  <a:moveTo>
                    <a:pt x="1750286" y="274269"/>
                  </a:moveTo>
                  <a:lnTo>
                    <a:pt x="349415" y="274269"/>
                  </a:lnTo>
                </a:path>
                <a:path w="1750695" h="1369060">
                  <a:moveTo>
                    <a:pt x="349415" y="1368907"/>
                  </a:moveTo>
                  <a:lnTo>
                    <a:pt x="1750286" y="1368907"/>
                  </a:lnTo>
                </a:path>
                <a:path w="1750695" h="1369060">
                  <a:moveTo>
                    <a:pt x="349415" y="274269"/>
                  </a:moveTo>
                  <a:lnTo>
                    <a:pt x="349415" y="1368907"/>
                  </a:lnTo>
                </a:path>
                <a:path w="1750695" h="1369060">
                  <a:moveTo>
                    <a:pt x="700435" y="274269"/>
                  </a:moveTo>
                  <a:lnTo>
                    <a:pt x="700435" y="1368907"/>
                  </a:lnTo>
                </a:path>
                <a:path w="1750695" h="1369060">
                  <a:moveTo>
                    <a:pt x="1049850" y="274269"/>
                  </a:moveTo>
                  <a:lnTo>
                    <a:pt x="1049850" y="1368907"/>
                  </a:lnTo>
                </a:path>
                <a:path w="1750695" h="1369060">
                  <a:moveTo>
                    <a:pt x="1750286" y="274269"/>
                  </a:moveTo>
                  <a:lnTo>
                    <a:pt x="1750286" y="1368907"/>
                  </a:lnTo>
                </a:path>
                <a:path w="1750695" h="1369060">
                  <a:moveTo>
                    <a:pt x="1400870" y="274269"/>
                  </a:moveTo>
                  <a:lnTo>
                    <a:pt x="1400870" y="1368907"/>
                  </a:lnTo>
                </a:path>
                <a:path w="1750695" h="1369060">
                  <a:moveTo>
                    <a:pt x="0" y="0"/>
                  </a:moveTo>
                  <a:lnTo>
                    <a:pt x="349415" y="274269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1118573" y="3373678"/>
          <a:ext cx="2153920" cy="3272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40"/>
                <a:gridCol w="309245"/>
                <a:gridCol w="306704"/>
                <a:gridCol w="311784"/>
                <a:gridCol w="308609"/>
                <a:gridCol w="465455"/>
              </a:tblGrid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5"/>
                        </a:lnSpc>
                      </a:pPr>
                      <a:r>
                        <a:rPr sz="1150" spc="200" dirty="0">
                          <a:latin typeface="Arial MT"/>
                          <a:cs typeface="Arial MT"/>
                        </a:rPr>
                        <a:t>A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5"/>
                        </a:lnSpc>
                      </a:pPr>
                      <a:r>
                        <a:rPr sz="1150" spc="200" dirty="0">
                          <a:latin typeface="Arial MT"/>
                          <a:cs typeface="Arial MT"/>
                        </a:rPr>
                        <a:t>B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05"/>
                        </a:lnSpc>
                      </a:pPr>
                      <a:r>
                        <a:rPr sz="1150" spc="220" dirty="0">
                          <a:latin typeface="Arial MT"/>
                          <a:cs typeface="Arial MT"/>
                        </a:rPr>
                        <a:t>C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220" dirty="0">
                          <a:latin typeface="Arial MT"/>
                          <a:cs typeface="Arial MT"/>
                        </a:rPr>
                        <a:t>D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05"/>
                        </a:lnSpc>
                      </a:pPr>
                      <a:r>
                        <a:rPr sz="1150" spc="200" dirty="0">
                          <a:latin typeface="Arial MT"/>
                          <a:cs typeface="Arial MT"/>
                        </a:rPr>
                        <a:t>X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4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0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5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6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7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8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9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60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150" spc="185" dirty="0">
                          <a:latin typeface="Arial MT"/>
                          <a:cs typeface="Arial MT"/>
                        </a:rPr>
                        <a:t>10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150" spc="185" dirty="0">
                          <a:latin typeface="Arial MT"/>
                          <a:cs typeface="Arial MT"/>
                        </a:rPr>
                        <a:t>11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150" spc="185" dirty="0">
                          <a:latin typeface="Arial MT"/>
                          <a:cs typeface="Arial MT"/>
                        </a:rPr>
                        <a:t>12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150" spc="185" dirty="0">
                          <a:latin typeface="Arial MT"/>
                          <a:cs typeface="Arial MT"/>
                        </a:rPr>
                        <a:t>13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150" spc="185" dirty="0">
                          <a:latin typeface="Arial MT"/>
                          <a:cs typeface="Arial MT"/>
                        </a:rPr>
                        <a:t>14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193040"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150" spc="185" dirty="0">
                          <a:latin typeface="Arial MT"/>
                          <a:cs typeface="Arial MT"/>
                        </a:rPr>
                        <a:t>15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1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75"/>
                        </a:lnSpc>
                      </a:pPr>
                      <a:r>
                        <a:rPr sz="1150" spc="150" dirty="0">
                          <a:latin typeface="Arial MT"/>
                          <a:cs typeface="Arial MT"/>
                        </a:rPr>
                        <a:t>0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2" name="object 62"/>
          <p:cNvGrpSpPr/>
          <p:nvPr/>
        </p:nvGrpSpPr>
        <p:grpSpPr>
          <a:xfrm>
            <a:off x="8507069" y="3170356"/>
            <a:ext cx="471170" cy="3343275"/>
            <a:chOff x="8507069" y="3170356"/>
            <a:chExt cx="471170" cy="3343275"/>
          </a:xfrm>
        </p:grpSpPr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38304" y="5886951"/>
              <a:ext cx="101106" cy="8090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602635" y="5964751"/>
              <a:ext cx="370840" cy="254000"/>
            </a:xfrm>
            <a:custGeom>
              <a:avLst/>
              <a:gdLst/>
              <a:ahLst/>
              <a:cxnLst/>
              <a:rect l="l" t="t" r="r" b="b"/>
              <a:pathLst>
                <a:path w="370840" h="254000">
                  <a:moveTo>
                    <a:pt x="186233" y="0"/>
                  </a:moveTo>
                  <a:lnTo>
                    <a:pt x="0" y="253703"/>
                  </a:lnTo>
                  <a:lnTo>
                    <a:pt x="370818" y="253703"/>
                  </a:lnTo>
                  <a:lnTo>
                    <a:pt x="186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41634" y="3175436"/>
              <a:ext cx="432434" cy="3333115"/>
            </a:xfrm>
            <a:custGeom>
              <a:avLst/>
              <a:gdLst/>
              <a:ahLst/>
              <a:cxnLst/>
              <a:rect l="l" t="t" r="r" b="b"/>
              <a:pathLst>
                <a:path w="432434" h="3333115">
                  <a:moveTo>
                    <a:pt x="61001" y="3043018"/>
                  </a:moveTo>
                  <a:lnTo>
                    <a:pt x="431819" y="3043018"/>
                  </a:lnTo>
                  <a:lnTo>
                    <a:pt x="247234" y="2789314"/>
                  </a:lnTo>
                  <a:lnTo>
                    <a:pt x="61001" y="3043018"/>
                  </a:lnTo>
                  <a:close/>
                </a:path>
                <a:path w="432434" h="3333115">
                  <a:moveTo>
                    <a:pt x="247234" y="2715910"/>
                  </a:moveTo>
                  <a:lnTo>
                    <a:pt x="247234" y="2679844"/>
                  </a:lnTo>
                </a:path>
                <a:path w="432434" h="3333115">
                  <a:moveTo>
                    <a:pt x="247234" y="3115100"/>
                  </a:moveTo>
                  <a:lnTo>
                    <a:pt x="247234" y="3043018"/>
                  </a:lnTo>
                </a:path>
                <a:path w="432434" h="3333115">
                  <a:moveTo>
                    <a:pt x="247234" y="0"/>
                  </a:moveTo>
                  <a:lnTo>
                    <a:pt x="247234" y="2704340"/>
                  </a:lnTo>
                </a:path>
                <a:path w="432434" h="3333115">
                  <a:moveTo>
                    <a:pt x="0" y="0"/>
                  </a:moveTo>
                  <a:lnTo>
                    <a:pt x="0" y="3332737"/>
                  </a:lnTo>
                </a:path>
                <a:path w="432434" h="3333115">
                  <a:moveTo>
                    <a:pt x="0" y="3162771"/>
                  </a:moveTo>
                  <a:lnTo>
                    <a:pt x="247234" y="3162771"/>
                  </a:lnTo>
                  <a:lnTo>
                    <a:pt x="247234" y="3066176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07069" y="6312441"/>
              <a:ext cx="67945" cy="53340"/>
            </a:xfrm>
            <a:custGeom>
              <a:avLst/>
              <a:gdLst/>
              <a:ahLst/>
              <a:cxnLst/>
              <a:rect l="l" t="t" r="r" b="b"/>
              <a:pathLst>
                <a:path w="67945" h="53339">
                  <a:moveTo>
                    <a:pt x="37883" y="0"/>
                  </a:moveTo>
                  <a:lnTo>
                    <a:pt x="29665" y="0"/>
                  </a:lnTo>
                  <a:lnTo>
                    <a:pt x="26347" y="1287"/>
                  </a:lnTo>
                  <a:lnTo>
                    <a:pt x="23051" y="1287"/>
                  </a:lnTo>
                  <a:lnTo>
                    <a:pt x="13162" y="5149"/>
                  </a:lnTo>
                  <a:lnTo>
                    <a:pt x="9866" y="7742"/>
                  </a:lnTo>
                  <a:lnTo>
                    <a:pt x="8218" y="10317"/>
                  </a:lnTo>
                  <a:lnTo>
                    <a:pt x="3252" y="14145"/>
                  </a:lnTo>
                  <a:lnTo>
                    <a:pt x="1648" y="18024"/>
                  </a:lnTo>
                  <a:lnTo>
                    <a:pt x="1648" y="20599"/>
                  </a:lnTo>
                  <a:lnTo>
                    <a:pt x="0" y="23191"/>
                  </a:lnTo>
                  <a:lnTo>
                    <a:pt x="0" y="29646"/>
                  </a:lnTo>
                  <a:lnTo>
                    <a:pt x="1648" y="32187"/>
                  </a:lnTo>
                  <a:lnTo>
                    <a:pt x="1648" y="34762"/>
                  </a:lnTo>
                  <a:lnTo>
                    <a:pt x="4900" y="39929"/>
                  </a:lnTo>
                  <a:lnTo>
                    <a:pt x="8218" y="42504"/>
                  </a:lnTo>
                  <a:lnTo>
                    <a:pt x="9866" y="45079"/>
                  </a:lnTo>
                  <a:lnTo>
                    <a:pt x="16436" y="47671"/>
                  </a:lnTo>
                  <a:lnTo>
                    <a:pt x="19733" y="50211"/>
                  </a:lnTo>
                  <a:lnTo>
                    <a:pt x="23051" y="50211"/>
                  </a:lnTo>
                  <a:lnTo>
                    <a:pt x="26347" y="51499"/>
                  </a:lnTo>
                  <a:lnTo>
                    <a:pt x="29665" y="51499"/>
                  </a:lnTo>
                  <a:lnTo>
                    <a:pt x="34565" y="52786"/>
                  </a:lnTo>
                  <a:lnTo>
                    <a:pt x="37883" y="51499"/>
                  </a:lnTo>
                  <a:lnTo>
                    <a:pt x="41180" y="51499"/>
                  </a:lnTo>
                  <a:lnTo>
                    <a:pt x="44498" y="50211"/>
                  </a:lnTo>
                  <a:lnTo>
                    <a:pt x="47750" y="50211"/>
                  </a:lnTo>
                  <a:lnTo>
                    <a:pt x="51068" y="47671"/>
                  </a:lnTo>
                  <a:lnTo>
                    <a:pt x="57682" y="45079"/>
                  </a:lnTo>
                  <a:lnTo>
                    <a:pt x="59287" y="42504"/>
                  </a:lnTo>
                  <a:lnTo>
                    <a:pt x="62583" y="39929"/>
                  </a:lnTo>
                  <a:lnTo>
                    <a:pt x="65901" y="34762"/>
                  </a:lnTo>
                  <a:lnTo>
                    <a:pt x="65901" y="32187"/>
                  </a:lnTo>
                  <a:lnTo>
                    <a:pt x="67549" y="29646"/>
                  </a:lnTo>
                  <a:lnTo>
                    <a:pt x="67549" y="25766"/>
                  </a:lnTo>
                  <a:lnTo>
                    <a:pt x="67549" y="23191"/>
                  </a:lnTo>
                  <a:lnTo>
                    <a:pt x="65901" y="20599"/>
                  </a:lnTo>
                  <a:lnTo>
                    <a:pt x="65901" y="18024"/>
                  </a:lnTo>
                  <a:lnTo>
                    <a:pt x="64231" y="14145"/>
                  </a:lnTo>
                  <a:lnTo>
                    <a:pt x="59287" y="10317"/>
                  </a:lnTo>
                  <a:lnTo>
                    <a:pt x="57682" y="7742"/>
                  </a:lnTo>
                  <a:lnTo>
                    <a:pt x="54364" y="5149"/>
                  </a:lnTo>
                  <a:lnTo>
                    <a:pt x="44498" y="1287"/>
                  </a:lnTo>
                  <a:lnTo>
                    <a:pt x="41180" y="1287"/>
                  </a:lnTo>
                  <a:lnTo>
                    <a:pt x="37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458066" y="6509459"/>
            <a:ext cx="1651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20" dirty="0">
                <a:latin typeface="Arial MT"/>
                <a:cs typeface="Arial MT"/>
              </a:rPr>
              <a:t>D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04342" y="3909439"/>
            <a:ext cx="154368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35"/>
              </a:spcBef>
            </a:pPr>
            <a:r>
              <a:rPr sz="1150" spc="250" dirty="0">
                <a:latin typeface="Arial MT"/>
                <a:cs typeface="Arial MT"/>
              </a:rPr>
              <a:t>CD</a:t>
            </a:r>
            <a:endParaRPr sz="1150">
              <a:latin typeface="Arial MT"/>
              <a:cs typeface="Arial MT"/>
            </a:endParaRPr>
          </a:p>
          <a:p>
            <a:pPr marL="282575">
              <a:lnSpc>
                <a:spcPts val="1290"/>
              </a:lnSpc>
              <a:tabLst>
                <a:tab pos="633730" algn="l"/>
                <a:tab pos="982980" algn="l"/>
              </a:tabLst>
            </a:pPr>
            <a:r>
              <a:rPr sz="1150" spc="180" dirty="0">
                <a:latin typeface="Arial MT"/>
                <a:cs typeface="Arial MT"/>
              </a:rPr>
              <a:t>00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spc="180" dirty="0">
                <a:latin typeface="Arial MT"/>
                <a:cs typeface="Arial MT"/>
              </a:rPr>
              <a:t>01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spc="204" dirty="0">
                <a:latin typeface="Arial MT"/>
                <a:cs typeface="Arial MT"/>
              </a:rPr>
              <a:t>11</a:t>
            </a:r>
            <a:r>
              <a:rPr sz="1150" spc="130" dirty="0">
                <a:latin typeface="Arial MT"/>
                <a:cs typeface="Arial MT"/>
              </a:rPr>
              <a:t>  </a:t>
            </a:r>
            <a:r>
              <a:rPr sz="1150" spc="185" dirty="0">
                <a:latin typeface="Arial MT"/>
                <a:cs typeface="Arial MT"/>
              </a:rPr>
              <a:t>10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27442" y="4129668"/>
            <a:ext cx="28257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20" dirty="0">
                <a:latin typeface="Arial MT"/>
                <a:cs typeface="Arial MT"/>
              </a:rPr>
              <a:t>AB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19756" y="4575243"/>
            <a:ext cx="1401445" cy="274320"/>
          </a:xfrm>
          <a:custGeom>
            <a:avLst/>
            <a:gdLst/>
            <a:ahLst/>
            <a:cxnLst/>
            <a:rect l="l" t="t" r="r" b="b"/>
            <a:pathLst>
              <a:path w="1401445" h="274320">
                <a:moveTo>
                  <a:pt x="0" y="274303"/>
                </a:moveTo>
                <a:lnTo>
                  <a:pt x="1400870" y="274303"/>
                </a:lnTo>
              </a:path>
              <a:path w="1401445" h="274320">
                <a:moveTo>
                  <a:pt x="1400870" y="0"/>
                </a:moveTo>
                <a:lnTo>
                  <a:pt x="0" y="0"/>
                </a:lnTo>
              </a:path>
            </a:pathLst>
          </a:custGeom>
          <a:ln w="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113676" y="4226950"/>
            <a:ext cx="1598295" cy="5740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427355" algn="l"/>
                <a:tab pos="777240" algn="l"/>
                <a:tab pos="1127760" algn="l"/>
                <a:tab pos="1477645" algn="l"/>
              </a:tabLst>
            </a:pPr>
            <a:r>
              <a:rPr sz="1150" spc="180" dirty="0">
                <a:latin typeface="Arial MT"/>
                <a:cs typeface="Arial MT"/>
              </a:rPr>
              <a:t>00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1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780"/>
              </a:spcBef>
              <a:tabLst>
                <a:tab pos="427355" algn="l"/>
              </a:tabLst>
            </a:pPr>
            <a:r>
              <a:rPr sz="1150" spc="180" dirty="0">
                <a:latin typeface="Arial MT"/>
                <a:cs typeface="Arial MT"/>
              </a:rPr>
              <a:t>01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b="1" spc="150" dirty="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78408" y="4594554"/>
            <a:ext cx="83375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3220" algn="l"/>
                <a:tab pos="712470" algn="l"/>
              </a:tabLst>
            </a:pPr>
            <a:r>
              <a:rPr sz="1150" b="1" spc="150" dirty="0">
                <a:latin typeface="Arial"/>
                <a:cs typeface="Arial"/>
              </a:rPr>
              <a:t>1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1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19756" y="4849547"/>
            <a:ext cx="1401445" cy="547370"/>
          </a:xfrm>
          <a:custGeom>
            <a:avLst/>
            <a:gdLst/>
            <a:ahLst/>
            <a:cxnLst/>
            <a:rect l="l" t="t" r="r" b="b"/>
            <a:pathLst>
              <a:path w="1401445" h="547370">
                <a:moveTo>
                  <a:pt x="0" y="272981"/>
                </a:moveTo>
                <a:lnTo>
                  <a:pt x="1400870" y="272981"/>
                </a:lnTo>
              </a:path>
              <a:path w="1401445" h="547370">
                <a:moveTo>
                  <a:pt x="1400870" y="0"/>
                </a:moveTo>
                <a:lnTo>
                  <a:pt x="0" y="0"/>
                </a:lnTo>
              </a:path>
              <a:path w="1401445" h="547370">
                <a:moveTo>
                  <a:pt x="0" y="547302"/>
                </a:moveTo>
                <a:lnTo>
                  <a:pt x="1400870" y="547302"/>
                </a:lnTo>
              </a:path>
              <a:path w="1401445" h="547370">
                <a:moveTo>
                  <a:pt x="1400870" y="272981"/>
                </a:moveTo>
                <a:lnTo>
                  <a:pt x="0" y="272981"/>
                </a:lnTo>
              </a:path>
            </a:pathLst>
          </a:custGeom>
          <a:ln w="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125212" y="4774269"/>
            <a:ext cx="1586865" cy="5740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415925" algn="l"/>
                <a:tab pos="765810" algn="l"/>
                <a:tab pos="1116330" algn="l"/>
                <a:tab pos="1466215" algn="l"/>
              </a:tabLst>
            </a:pPr>
            <a:r>
              <a:rPr sz="1150" spc="180" dirty="0">
                <a:latin typeface="Arial MT"/>
                <a:cs typeface="Arial MT"/>
              </a:rPr>
              <a:t>11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415925" algn="l"/>
                <a:tab pos="765810" algn="l"/>
                <a:tab pos="1116330" algn="l"/>
                <a:tab pos="1466215" algn="l"/>
              </a:tabLst>
            </a:pPr>
            <a:r>
              <a:rPr sz="1150" spc="180" dirty="0">
                <a:latin typeface="Arial MT"/>
                <a:cs typeface="Arial MT"/>
              </a:rPr>
              <a:t>10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b="1" spc="150" dirty="0">
                <a:latin typeface="Arial"/>
                <a:cs typeface="Arial"/>
              </a:rPr>
              <a:t>1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1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r>
              <a:rPr sz="1150" b="1" dirty="0">
                <a:latin typeface="Arial"/>
                <a:cs typeface="Arial"/>
              </a:rPr>
              <a:t>	</a:t>
            </a:r>
            <a:r>
              <a:rPr sz="1150" b="1" spc="150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148496" y="4327729"/>
            <a:ext cx="5059680" cy="2185670"/>
            <a:chOff x="5148496" y="4327729"/>
            <a:chExt cx="5059680" cy="2185670"/>
          </a:xfrm>
        </p:grpSpPr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48496" y="4595087"/>
              <a:ext cx="182319" cy="22687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549466" y="4331857"/>
              <a:ext cx="1496695" cy="3175"/>
            </a:xfrm>
            <a:custGeom>
              <a:avLst/>
              <a:gdLst/>
              <a:ahLst/>
              <a:cxnLst/>
              <a:rect l="l" t="t" r="r" b="b"/>
              <a:pathLst>
                <a:path w="1496695" h="3175">
                  <a:moveTo>
                    <a:pt x="1496503" y="2592"/>
                  </a:moveTo>
                  <a:lnTo>
                    <a:pt x="0" y="0"/>
                  </a:lnTo>
                </a:path>
              </a:pathLst>
            </a:custGeom>
            <a:ln w="77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45969" y="4671839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232401" y="0"/>
                  </a:moveTo>
                  <a:lnTo>
                    <a:pt x="0" y="0"/>
                  </a:lnTo>
                  <a:lnTo>
                    <a:pt x="0" y="217602"/>
                  </a:lnTo>
                  <a:lnTo>
                    <a:pt x="0" y="289718"/>
                  </a:lnTo>
                  <a:lnTo>
                    <a:pt x="232401" y="289718"/>
                  </a:lnTo>
                  <a:lnTo>
                    <a:pt x="286766" y="282011"/>
                  </a:lnTo>
                  <a:lnTo>
                    <a:pt x="332934" y="256244"/>
                  </a:lnTo>
                  <a:lnTo>
                    <a:pt x="367500" y="217602"/>
                  </a:lnTo>
                  <a:lnTo>
                    <a:pt x="385651" y="169965"/>
                  </a:lnTo>
                  <a:lnTo>
                    <a:pt x="388947" y="145486"/>
                  </a:lnTo>
                  <a:lnTo>
                    <a:pt x="385651" y="119753"/>
                  </a:lnTo>
                  <a:lnTo>
                    <a:pt x="367500" y="73403"/>
                  </a:lnTo>
                  <a:lnTo>
                    <a:pt x="332934" y="34779"/>
                  </a:lnTo>
                  <a:lnTo>
                    <a:pt x="286766" y="8995"/>
                  </a:lnTo>
                  <a:lnTo>
                    <a:pt x="232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045969" y="4671839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0" y="217602"/>
                  </a:moveTo>
                  <a:lnTo>
                    <a:pt x="0" y="289718"/>
                  </a:lnTo>
                  <a:lnTo>
                    <a:pt x="232401" y="289718"/>
                  </a:lnTo>
                  <a:lnTo>
                    <a:pt x="286766" y="282011"/>
                  </a:lnTo>
                  <a:lnTo>
                    <a:pt x="332934" y="256244"/>
                  </a:lnTo>
                  <a:lnTo>
                    <a:pt x="367500" y="217602"/>
                  </a:lnTo>
                  <a:lnTo>
                    <a:pt x="385651" y="169965"/>
                  </a:lnTo>
                  <a:lnTo>
                    <a:pt x="388947" y="145486"/>
                  </a:lnTo>
                  <a:lnTo>
                    <a:pt x="385651" y="119753"/>
                  </a:lnTo>
                  <a:lnTo>
                    <a:pt x="367500" y="73403"/>
                  </a:lnTo>
                  <a:lnTo>
                    <a:pt x="332934" y="34779"/>
                  </a:lnTo>
                  <a:lnTo>
                    <a:pt x="286766" y="8995"/>
                  </a:lnTo>
                  <a:lnTo>
                    <a:pt x="232401" y="0"/>
                  </a:lnTo>
                  <a:lnTo>
                    <a:pt x="0" y="0"/>
                  </a:lnTo>
                  <a:lnTo>
                    <a:pt x="0" y="217602"/>
                  </a:lnTo>
                  <a:close/>
                </a:path>
              </a:pathLst>
            </a:custGeom>
            <a:ln w="84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38719" y="5910659"/>
              <a:ext cx="364490" cy="355600"/>
            </a:xfrm>
            <a:custGeom>
              <a:avLst/>
              <a:gdLst/>
              <a:ahLst/>
              <a:cxnLst/>
              <a:rect l="l" t="t" r="r" b="b"/>
              <a:pathLst>
                <a:path w="364490" h="355600">
                  <a:moveTo>
                    <a:pt x="364204" y="0"/>
                  </a:moveTo>
                  <a:lnTo>
                    <a:pt x="314783" y="12874"/>
                  </a:lnTo>
                  <a:lnTo>
                    <a:pt x="262067" y="23191"/>
                  </a:lnTo>
                  <a:lnTo>
                    <a:pt x="209284" y="27037"/>
                  </a:lnTo>
                  <a:lnTo>
                    <a:pt x="156567" y="27037"/>
                  </a:lnTo>
                  <a:lnTo>
                    <a:pt x="102181" y="23191"/>
                  </a:lnTo>
                  <a:lnTo>
                    <a:pt x="51068" y="12874"/>
                  </a:lnTo>
                  <a:lnTo>
                    <a:pt x="0" y="0"/>
                  </a:lnTo>
                  <a:lnTo>
                    <a:pt x="0" y="154532"/>
                  </a:lnTo>
                  <a:lnTo>
                    <a:pt x="26369" y="224057"/>
                  </a:lnTo>
                  <a:lnTo>
                    <a:pt x="49420" y="256244"/>
                  </a:lnTo>
                  <a:lnTo>
                    <a:pt x="75833" y="285890"/>
                  </a:lnTo>
                  <a:lnTo>
                    <a:pt x="107103" y="312910"/>
                  </a:lnTo>
                  <a:lnTo>
                    <a:pt x="143383" y="336119"/>
                  </a:lnTo>
                  <a:lnTo>
                    <a:pt x="182937" y="355432"/>
                  </a:lnTo>
                  <a:lnTo>
                    <a:pt x="222469" y="336119"/>
                  </a:lnTo>
                  <a:lnTo>
                    <a:pt x="257100" y="312910"/>
                  </a:lnTo>
                  <a:lnTo>
                    <a:pt x="290084" y="285890"/>
                  </a:lnTo>
                  <a:lnTo>
                    <a:pt x="316431" y="256244"/>
                  </a:lnTo>
                  <a:lnTo>
                    <a:pt x="337835" y="224057"/>
                  </a:lnTo>
                  <a:lnTo>
                    <a:pt x="354337" y="189294"/>
                  </a:lnTo>
                  <a:lnTo>
                    <a:pt x="364204" y="154532"/>
                  </a:lnTo>
                  <a:lnTo>
                    <a:pt x="364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838719" y="5910659"/>
              <a:ext cx="364490" cy="355600"/>
            </a:xfrm>
            <a:custGeom>
              <a:avLst/>
              <a:gdLst/>
              <a:ahLst/>
              <a:cxnLst/>
              <a:rect l="l" t="t" r="r" b="b"/>
              <a:pathLst>
                <a:path w="364490" h="355600">
                  <a:moveTo>
                    <a:pt x="364204" y="0"/>
                  </a:moveTo>
                  <a:lnTo>
                    <a:pt x="314783" y="12874"/>
                  </a:lnTo>
                  <a:lnTo>
                    <a:pt x="262067" y="23191"/>
                  </a:lnTo>
                  <a:lnTo>
                    <a:pt x="209284" y="27037"/>
                  </a:lnTo>
                  <a:lnTo>
                    <a:pt x="156567" y="27037"/>
                  </a:lnTo>
                  <a:lnTo>
                    <a:pt x="102181" y="23191"/>
                  </a:lnTo>
                  <a:lnTo>
                    <a:pt x="51068" y="12874"/>
                  </a:lnTo>
                  <a:lnTo>
                    <a:pt x="0" y="0"/>
                  </a:lnTo>
                  <a:lnTo>
                    <a:pt x="0" y="154532"/>
                  </a:lnTo>
                  <a:lnTo>
                    <a:pt x="26369" y="224057"/>
                  </a:lnTo>
                  <a:lnTo>
                    <a:pt x="49420" y="256244"/>
                  </a:lnTo>
                  <a:lnTo>
                    <a:pt x="75833" y="285890"/>
                  </a:lnTo>
                  <a:lnTo>
                    <a:pt x="107103" y="312910"/>
                  </a:lnTo>
                  <a:lnTo>
                    <a:pt x="143383" y="336119"/>
                  </a:lnTo>
                  <a:lnTo>
                    <a:pt x="182937" y="355432"/>
                  </a:lnTo>
                  <a:lnTo>
                    <a:pt x="222469" y="336119"/>
                  </a:lnTo>
                  <a:lnTo>
                    <a:pt x="257100" y="312910"/>
                  </a:lnTo>
                  <a:lnTo>
                    <a:pt x="290084" y="285890"/>
                  </a:lnTo>
                  <a:lnTo>
                    <a:pt x="316431" y="256244"/>
                  </a:lnTo>
                  <a:lnTo>
                    <a:pt x="337835" y="224057"/>
                  </a:lnTo>
                  <a:lnTo>
                    <a:pt x="354337" y="189294"/>
                  </a:lnTo>
                  <a:lnTo>
                    <a:pt x="364204" y="154532"/>
                  </a:lnTo>
                  <a:lnTo>
                    <a:pt x="364204" y="0"/>
                  </a:lnTo>
                  <a:close/>
                </a:path>
              </a:pathLst>
            </a:custGeom>
            <a:ln w="87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045969" y="5154715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232401" y="0"/>
                  </a:moveTo>
                  <a:lnTo>
                    <a:pt x="0" y="0"/>
                  </a:lnTo>
                  <a:lnTo>
                    <a:pt x="0" y="217653"/>
                  </a:lnTo>
                  <a:lnTo>
                    <a:pt x="0" y="289770"/>
                  </a:lnTo>
                  <a:lnTo>
                    <a:pt x="232401" y="289770"/>
                  </a:lnTo>
                  <a:lnTo>
                    <a:pt x="260397" y="288482"/>
                  </a:lnTo>
                  <a:lnTo>
                    <a:pt x="311465" y="270440"/>
                  </a:lnTo>
                  <a:lnTo>
                    <a:pt x="352667" y="238253"/>
                  </a:lnTo>
                  <a:lnTo>
                    <a:pt x="379081" y="194462"/>
                  </a:lnTo>
                  <a:lnTo>
                    <a:pt x="388947" y="145537"/>
                  </a:lnTo>
                  <a:lnTo>
                    <a:pt x="385651" y="119804"/>
                  </a:lnTo>
                  <a:lnTo>
                    <a:pt x="367500" y="73421"/>
                  </a:lnTo>
                  <a:lnTo>
                    <a:pt x="332934" y="34779"/>
                  </a:lnTo>
                  <a:lnTo>
                    <a:pt x="286766" y="9046"/>
                  </a:lnTo>
                  <a:lnTo>
                    <a:pt x="260397" y="2592"/>
                  </a:lnTo>
                  <a:lnTo>
                    <a:pt x="232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045969" y="5154715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0" y="217653"/>
                  </a:moveTo>
                  <a:lnTo>
                    <a:pt x="0" y="289770"/>
                  </a:lnTo>
                  <a:lnTo>
                    <a:pt x="232401" y="289770"/>
                  </a:lnTo>
                  <a:lnTo>
                    <a:pt x="286766" y="282062"/>
                  </a:lnTo>
                  <a:lnTo>
                    <a:pt x="332934" y="256295"/>
                  </a:lnTo>
                  <a:lnTo>
                    <a:pt x="367500" y="217653"/>
                  </a:lnTo>
                  <a:lnTo>
                    <a:pt x="385651" y="170016"/>
                  </a:lnTo>
                  <a:lnTo>
                    <a:pt x="388947" y="145537"/>
                  </a:lnTo>
                  <a:lnTo>
                    <a:pt x="385651" y="119804"/>
                  </a:lnTo>
                  <a:lnTo>
                    <a:pt x="367500" y="73421"/>
                  </a:lnTo>
                  <a:lnTo>
                    <a:pt x="332934" y="34779"/>
                  </a:lnTo>
                  <a:lnTo>
                    <a:pt x="286766" y="9046"/>
                  </a:lnTo>
                  <a:lnTo>
                    <a:pt x="232401" y="0"/>
                  </a:lnTo>
                  <a:lnTo>
                    <a:pt x="0" y="0"/>
                  </a:lnTo>
                  <a:lnTo>
                    <a:pt x="0" y="217653"/>
                  </a:lnTo>
                  <a:close/>
                </a:path>
              </a:pathLst>
            </a:custGeom>
            <a:ln w="8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045969" y="5637643"/>
              <a:ext cx="389255" cy="290195"/>
            </a:xfrm>
            <a:custGeom>
              <a:avLst/>
              <a:gdLst/>
              <a:ahLst/>
              <a:cxnLst/>
              <a:rect l="l" t="t" r="r" b="b"/>
              <a:pathLst>
                <a:path w="389254" h="290195">
                  <a:moveTo>
                    <a:pt x="232401" y="0"/>
                  </a:moveTo>
                  <a:lnTo>
                    <a:pt x="0" y="0"/>
                  </a:lnTo>
                  <a:lnTo>
                    <a:pt x="0" y="217636"/>
                  </a:lnTo>
                  <a:lnTo>
                    <a:pt x="0" y="289753"/>
                  </a:lnTo>
                  <a:lnTo>
                    <a:pt x="232401" y="289753"/>
                  </a:lnTo>
                  <a:lnTo>
                    <a:pt x="286766" y="282011"/>
                  </a:lnTo>
                  <a:lnTo>
                    <a:pt x="332934" y="256278"/>
                  </a:lnTo>
                  <a:lnTo>
                    <a:pt x="367500" y="217636"/>
                  </a:lnTo>
                  <a:lnTo>
                    <a:pt x="385651" y="171304"/>
                  </a:lnTo>
                  <a:lnTo>
                    <a:pt x="388947" y="145520"/>
                  </a:lnTo>
                  <a:lnTo>
                    <a:pt x="385651" y="119753"/>
                  </a:lnTo>
                  <a:lnTo>
                    <a:pt x="367500" y="73403"/>
                  </a:lnTo>
                  <a:lnTo>
                    <a:pt x="332934" y="34762"/>
                  </a:lnTo>
                  <a:lnTo>
                    <a:pt x="286766" y="9029"/>
                  </a:lnTo>
                  <a:lnTo>
                    <a:pt x="232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045969" y="4817325"/>
              <a:ext cx="1102995" cy="1691005"/>
            </a:xfrm>
            <a:custGeom>
              <a:avLst/>
              <a:gdLst/>
              <a:ahLst/>
              <a:cxnLst/>
              <a:rect l="l" t="t" r="r" b="b"/>
              <a:pathLst>
                <a:path w="1102995" h="1691004">
                  <a:moveTo>
                    <a:pt x="0" y="1037954"/>
                  </a:moveTo>
                  <a:lnTo>
                    <a:pt x="0" y="1110071"/>
                  </a:lnTo>
                  <a:lnTo>
                    <a:pt x="232401" y="1110071"/>
                  </a:lnTo>
                  <a:lnTo>
                    <a:pt x="286766" y="1102329"/>
                  </a:lnTo>
                  <a:lnTo>
                    <a:pt x="332934" y="1076596"/>
                  </a:lnTo>
                  <a:lnTo>
                    <a:pt x="367500" y="1037954"/>
                  </a:lnTo>
                  <a:lnTo>
                    <a:pt x="385651" y="991622"/>
                  </a:lnTo>
                  <a:lnTo>
                    <a:pt x="388947" y="965838"/>
                  </a:lnTo>
                  <a:lnTo>
                    <a:pt x="385651" y="940071"/>
                  </a:lnTo>
                  <a:lnTo>
                    <a:pt x="367500" y="893721"/>
                  </a:lnTo>
                  <a:lnTo>
                    <a:pt x="332934" y="855080"/>
                  </a:lnTo>
                  <a:lnTo>
                    <a:pt x="286766" y="829347"/>
                  </a:lnTo>
                  <a:lnTo>
                    <a:pt x="232401" y="820318"/>
                  </a:lnTo>
                  <a:lnTo>
                    <a:pt x="0" y="820318"/>
                  </a:lnTo>
                  <a:lnTo>
                    <a:pt x="0" y="1037954"/>
                  </a:lnTo>
                  <a:close/>
                </a:path>
                <a:path w="1102995" h="1691004">
                  <a:moveTo>
                    <a:pt x="390617" y="482927"/>
                  </a:moveTo>
                  <a:lnTo>
                    <a:pt x="1102567" y="482927"/>
                  </a:lnTo>
                </a:path>
                <a:path w="1102995" h="1691004">
                  <a:moveTo>
                    <a:pt x="390617" y="0"/>
                  </a:moveTo>
                  <a:lnTo>
                    <a:pt x="1102567" y="0"/>
                  </a:lnTo>
                </a:path>
                <a:path w="1102995" h="1691004">
                  <a:moveTo>
                    <a:pt x="390617" y="965838"/>
                  </a:moveTo>
                  <a:lnTo>
                    <a:pt x="1102567" y="965838"/>
                  </a:lnTo>
                </a:path>
                <a:path w="1102995" h="1691004">
                  <a:moveTo>
                    <a:pt x="978983" y="1447478"/>
                  </a:moveTo>
                  <a:lnTo>
                    <a:pt x="978983" y="1690848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946307" y="6486265"/>
            <a:ext cx="1543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0" dirty="0">
                <a:latin typeface="Arial MT"/>
                <a:cs typeface="Arial MT"/>
              </a:rPr>
              <a:t>X</a:t>
            </a:r>
            <a:endParaRPr sz="1150">
              <a:latin typeface="Arial MT"/>
              <a:cs typeface="Arial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820627" y="4187341"/>
            <a:ext cx="4903470" cy="1818005"/>
            <a:chOff x="5820627" y="4187341"/>
            <a:chExt cx="4903470" cy="1818005"/>
          </a:xfrm>
        </p:grpSpPr>
        <p:sp>
          <p:nvSpPr>
            <p:cNvPr id="88" name="object 88"/>
            <p:cNvSpPr/>
            <p:nvPr/>
          </p:nvSpPr>
          <p:spPr>
            <a:xfrm>
              <a:off x="6562264" y="4817325"/>
              <a:ext cx="2484120" cy="965835"/>
            </a:xfrm>
            <a:custGeom>
              <a:avLst/>
              <a:gdLst/>
              <a:ahLst/>
              <a:cxnLst/>
              <a:rect l="l" t="t" r="r" b="b"/>
              <a:pathLst>
                <a:path w="2484120" h="965835">
                  <a:moveTo>
                    <a:pt x="2483704" y="0"/>
                  </a:moveTo>
                  <a:lnTo>
                    <a:pt x="0" y="0"/>
                  </a:lnTo>
                </a:path>
                <a:path w="2484120" h="965835">
                  <a:moveTo>
                    <a:pt x="2483704" y="482927"/>
                  </a:moveTo>
                  <a:lnTo>
                    <a:pt x="0" y="482927"/>
                  </a:lnTo>
                </a:path>
                <a:path w="2484120" h="965835">
                  <a:moveTo>
                    <a:pt x="2483705" y="965838"/>
                  </a:moveTo>
                  <a:lnTo>
                    <a:pt x="0" y="965838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79653" y="4782030"/>
              <a:ext cx="86274" cy="6933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0803" y="5264957"/>
              <a:ext cx="86274" cy="6933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61622" y="5264957"/>
              <a:ext cx="86274" cy="6933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43581" y="5749185"/>
              <a:ext cx="86250" cy="6797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8846" y="5749185"/>
              <a:ext cx="86250" cy="6797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26899" y="5749184"/>
              <a:ext cx="86206" cy="6797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6044766" y="4548223"/>
              <a:ext cx="456565" cy="1383665"/>
            </a:xfrm>
            <a:custGeom>
              <a:avLst/>
              <a:gdLst/>
              <a:ahLst/>
              <a:cxnLst/>
              <a:rect l="l" t="t" r="r" b="b"/>
              <a:pathLst>
                <a:path w="456564" h="1383664">
                  <a:moveTo>
                    <a:pt x="359282" y="0"/>
                  </a:moveTo>
                  <a:lnTo>
                    <a:pt x="359282" y="30882"/>
                  </a:lnTo>
                  <a:lnTo>
                    <a:pt x="0" y="30882"/>
                  </a:lnTo>
                  <a:lnTo>
                    <a:pt x="0" y="1383052"/>
                  </a:lnTo>
                  <a:lnTo>
                    <a:pt x="117013" y="1383052"/>
                  </a:lnTo>
                  <a:lnTo>
                    <a:pt x="117013" y="121040"/>
                  </a:lnTo>
                  <a:lnTo>
                    <a:pt x="359282" y="121040"/>
                  </a:lnTo>
                  <a:lnTo>
                    <a:pt x="359282" y="150635"/>
                  </a:lnTo>
                  <a:lnTo>
                    <a:pt x="456497" y="75944"/>
                  </a:lnTo>
                  <a:lnTo>
                    <a:pt x="3592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44766" y="4548223"/>
              <a:ext cx="456565" cy="1383665"/>
            </a:xfrm>
            <a:custGeom>
              <a:avLst/>
              <a:gdLst/>
              <a:ahLst/>
              <a:cxnLst/>
              <a:rect l="l" t="t" r="r" b="b"/>
              <a:pathLst>
                <a:path w="456564" h="1383664">
                  <a:moveTo>
                    <a:pt x="0" y="1383052"/>
                  </a:moveTo>
                  <a:lnTo>
                    <a:pt x="0" y="30882"/>
                  </a:lnTo>
                  <a:lnTo>
                    <a:pt x="359282" y="30882"/>
                  </a:lnTo>
                  <a:lnTo>
                    <a:pt x="359282" y="0"/>
                  </a:lnTo>
                  <a:lnTo>
                    <a:pt x="456497" y="75944"/>
                  </a:lnTo>
                  <a:lnTo>
                    <a:pt x="359282" y="150635"/>
                  </a:lnTo>
                  <a:lnTo>
                    <a:pt x="359282" y="121040"/>
                  </a:lnTo>
                  <a:lnTo>
                    <a:pt x="117013" y="121040"/>
                  </a:lnTo>
                  <a:lnTo>
                    <a:pt x="117013" y="1383052"/>
                  </a:lnTo>
                </a:path>
              </a:pathLst>
            </a:custGeom>
            <a:ln w="9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20627" y="5931274"/>
              <a:ext cx="336550" cy="66040"/>
            </a:xfrm>
            <a:custGeom>
              <a:avLst/>
              <a:gdLst/>
              <a:ahLst/>
              <a:cxnLst/>
              <a:rect l="l" t="t" r="r" b="b"/>
              <a:pathLst>
                <a:path w="336550" h="66039">
                  <a:moveTo>
                    <a:pt x="336186" y="0"/>
                  </a:moveTo>
                  <a:lnTo>
                    <a:pt x="0" y="0"/>
                  </a:lnTo>
                  <a:lnTo>
                    <a:pt x="0" y="65663"/>
                  </a:lnTo>
                  <a:lnTo>
                    <a:pt x="336186" y="65663"/>
                  </a:lnTo>
                  <a:lnTo>
                    <a:pt x="3361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25593" y="5927397"/>
              <a:ext cx="336550" cy="73660"/>
            </a:xfrm>
            <a:custGeom>
              <a:avLst/>
              <a:gdLst/>
              <a:ahLst/>
              <a:cxnLst/>
              <a:rect l="l" t="t" r="r" b="b"/>
              <a:pathLst>
                <a:path w="336550" h="73660">
                  <a:moveTo>
                    <a:pt x="0" y="73421"/>
                  </a:moveTo>
                  <a:lnTo>
                    <a:pt x="336186" y="73421"/>
                  </a:lnTo>
                  <a:lnTo>
                    <a:pt x="336186" y="0"/>
                  </a:lnTo>
                </a:path>
                <a:path w="336550" h="73660">
                  <a:moveTo>
                    <a:pt x="0" y="0"/>
                  </a:moveTo>
                  <a:lnTo>
                    <a:pt x="215854" y="0"/>
                  </a:lnTo>
                </a:path>
              </a:pathLst>
            </a:custGeom>
            <a:ln w="87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132056" y="4505702"/>
              <a:ext cx="338455" cy="262890"/>
            </a:xfrm>
            <a:custGeom>
              <a:avLst/>
              <a:gdLst/>
              <a:ahLst/>
              <a:cxnLst/>
              <a:rect l="l" t="t" r="r" b="b"/>
              <a:pathLst>
                <a:path w="338454" h="262889">
                  <a:moveTo>
                    <a:pt x="281866" y="0"/>
                  </a:moveTo>
                  <a:lnTo>
                    <a:pt x="19798" y="204744"/>
                  </a:lnTo>
                  <a:lnTo>
                    <a:pt x="0" y="190582"/>
                  </a:lnTo>
                  <a:lnTo>
                    <a:pt x="0" y="262698"/>
                  </a:lnTo>
                  <a:lnTo>
                    <a:pt x="93962" y="262698"/>
                  </a:lnTo>
                  <a:lnTo>
                    <a:pt x="74163" y="248536"/>
                  </a:lnTo>
                  <a:lnTo>
                    <a:pt x="337878" y="43808"/>
                  </a:lnTo>
                  <a:lnTo>
                    <a:pt x="2818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132056" y="4505702"/>
              <a:ext cx="338455" cy="262890"/>
            </a:xfrm>
            <a:custGeom>
              <a:avLst/>
              <a:gdLst/>
              <a:ahLst/>
              <a:cxnLst/>
              <a:rect l="l" t="t" r="r" b="b"/>
              <a:pathLst>
                <a:path w="338454" h="262889">
                  <a:moveTo>
                    <a:pt x="337878" y="43808"/>
                  </a:moveTo>
                  <a:lnTo>
                    <a:pt x="74163" y="248536"/>
                  </a:lnTo>
                  <a:lnTo>
                    <a:pt x="93962" y="262698"/>
                  </a:lnTo>
                  <a:lnTo>
                    <a:pt x="0" y="262698"/>
                  </a:lnTo>
                  <a:lnTo>
                    <a:pt x="0" y="190582"/>
                  </a:lnTo>
                  <a:lnTo>
                    <a:pt x="19798" y="204744"/>
                  </a:lnTo>
                  <a:lnTo>
                    <a:pt x="2818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32056" y="4188929"/>
              <a:ext cx="338455" cy="264160"/>
            </a:xfrm>
            <a:custGeom>
              <a:avLst/>
              <a:gdLst/>
              <a:ahLst/>
              <a:cxnLst/>
              <a:rect l="l" t="t" r="r" b="b"/>
              <a:pathLst>
                <a:path w="338454" h="264160">
                  <a:moveTo>
                    <a:pt x="93962" y="0"/>
                  </a:moveTo>
                  <a:lnTo>
                    <a:pt x="0" y="0"/>
                  </a:lnTo>
                  <a:lnTo>
                    <a:pt x="0" y="73403"/>
                  </a:lnTo>
                  <a:lnTo>
                    <a:pt x="19798" y="57954"/>
                  </a:lnTo>
                  <a:lnTo>
                    <a:pt x="281866" y="263986"/>
                  </a:lnTo>
                  <a:lnTo>
                    <a:pt x="337878" y="220177"/>
                  </a:lnTo>
                  <a:lnTo>
                    <a:pt x="74163" y="15432"/>
                  </a:lnTo>
                  <a:lnTo>
                    <a:pt x="939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132056" y="4188929"/>
              <a:ext cx="338455" cy="318135"/>
            </a:xfrm>
            <a:custGeom>
              <a:avLst/>
              <a:gdLst/>
              <a:ahLst/>
              <a:cxnLst/>
              <a:rect l="l" t="t" r="r" b="b"/>
              <a:pathLst>
                <a:path w="338454" h="318135">
                  <a:moveTo>
                    <a:pt x="281866" y="263986"/>
                  </a:moveTo>
                  <a:lnTo>
                    <a:pt x="19798" y="57954"/>
                  </a:lnTo>
                  <a:lnTo>
                    <a:pt x="0" y="73403"/>
                  </a:lnTo>
                  <a:lnTo>
                    <a:pt x="0" y="0"/>
                  </a:lnTo>
                  <a:lnTo>
                    <a:pt x="93962" y="0"/>
                  </a:lnTo>
                  <a:lnTo>
                    <a:pt x="74163" y="15432"/>
                  </a:lnTo>
                  <a:lnTo>
                    <a:pt x="337878" y="220177"/>
                  </a:lnTo>
                </a:path>
                <a:path w="338454" h="318135">
                  <a:moveTo>
                    <a:pt x="281866" y="263986"/>
                  </a:moveTo>
                  <a:lnTo>
                    <a:pt x="273581" y="272964"/>
                  </a:lnTo>
                  <a:lnTo>
                    <a:pt x="268681" y="284586"/>
                  </a:lnTo>
                  <a:lnTo>
                    <a:pt x="268681" y="296173"/>
                  </a:lnTo>
                  <a:lnTo>
                    <a:pt x="273581" y="307778"/>
                  </a:lnTo>
                  <a:lnTo>
                    <a:pt x="281866" y="316773"/>
                  </a:lnTo>
                  <a:lnTo>
                    <a:pt x="280196" y="3180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407308" y="4416843"/>
              <a:ext cx="316865" cy="122555"/>
            </a:xfrm>
            <a:custGeom>
              <a:avLst/>
              <a:gdLst/>
              <a:ahLst/>
              <a:cxnLst/>
              <a:rect l="l" t="t" r="r" b="b"/>
              <a:pathLst>
                <a:path w="316865" h="122554">
                  <a:moveTo>
                    <a:pt x="316431" y="0"/>
                  </a:moveTo>
                  <a:lnTo>
                    <a:pt x="0" y="0"/>
                  </a:lnTo>
                  <a:lnTo>
                    <a:pt x="0" y="122333"/>
                  </a:lnTo>
                  <a:lnTo>
                    <a:pt x="316431" y="122333"/>
                  </a:lnTo>
                  <a:lnTo>
                    <a:pt x="31643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0407770" y="4407915"/>
            <a:ext cx="31115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10" dirty="0">
                <a:latin typeface="Arial MT"/>
                <a:cs typeface="Arial MT"/>
              </a:rPr>
              <a:t>Same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9981024" y="4407695"/>
            <a:ext cx="744220" cy="1531620"/>
            <a:chOff x="9981024" y="4407695"/>
            <a:chExt cx="744220" cy="1531620"/>
          </a:xfrm>
        </p:grpSpPr>
        <p:sp>
          <p:nvSpPr>
            <p:cNvPr id="106" name="object 106"/>
            <p:cNvSpPr/>
            <p:nvPr/>
          </p:nvSpPr>
          <p:spPr>
            <a:xfrm>
              <a:off x="10024953" y="4720764"/>
              <a:ext cx="0" cy="1218565"/>
            </a:xfrm>
            <a:custGeom>
              <a:avLst/>
              <a:gdLst/>
              <a:ahLst/>
              <a:cxnLst/>
              <a:rect l="l" t="t" r="r" b="b"/>
              <a:pathLst>
                <a:path h="1218564">
                  <a:moveTo>
                    <a:pt x="0" y="0"/>
                  </a:moveTo>
                  <a:lnTo>
                    <a:pt x="0" y="1218220"/>
                  </a:lnTo>
                </a:path>
              </a:pathLst>
            </a:custGeom>
            <a:ln w="98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81024" y="4782029"/>
              <a:ext cx="86209" cy="6933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81024" y="5264957"/>
              <a:ext cx="86209" cy="6933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81036" y="5749184"/>
              <a:ext cx="86185" cy="679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0468287" y="4409106"/>
              <a:ext cx="255904" cy="139700"/>
            </a:xfrm>
            <a:custGeom>
              <a:avLst/>
              <a:gdLst/>
              <a:ahLst/>
              <a:cxnLst/>
              <a:rect l="l" t="t" r="r" b="b"/>
              <a:pathLst>
                <a:path w="255904" h="139700">
                  <a:moveTo>
                    <a:pt x="0" y="139117"/>
                  </a:moveTo>
                  <a:lnTo>
                    <a:pt x="255452" y="139117"/>
                  </a:lnTo>
                  <a:lnTo>
                    <a:pt x="25545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1243685" y="2288539"/>
            <a:ext cx="88703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7465" algn="r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4-input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(A,B,C,D)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give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(X)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 only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formed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9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(including).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3" name="Slide Number Placeholder 1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163</a:t>
            </a:fld>
            <a:endParaRPr lang="en-IN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885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4282" y="2581147"/>
            <a:ext cx="8747760" cy="300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maps</a:t>
            </a:r>
            <a:r>
              <a:rPr sz="24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easy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graphical</a:t>
            </a:r>
            <a:r>
              <a:rPr sz="24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4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simplifying</a:t>
            </a:r>
            <a:r>
              <a:rPr sz="24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 expressions.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matrix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consisting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4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minterms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function.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64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section,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discussed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2-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3-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4-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maps.</a:t>
            </a:r>
            <a:r>
              <a:rPr sz="2400" spc="20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This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extended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164</a:t>
            </a:fld>
            <a:endParaRPr lang="en-IN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058" y="2284602"/>
            <a:ext cx="9586595" cy="389127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Recapping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K-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map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simplification: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05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Groupings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contain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1s;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0s.</a:t>
            </a:r>
            <a:endParaRPr sz="2400">
              <a:latin typeface="Times New Roman"/>
              <a:cs typeface="Times New Roman"/>
            </a:endParaRPr>
          </a:p>
          <a:p>
            <a:pPr marL="756285" marR="6350" indent="-287020">
              <a:lnSpc>
                <a:spcPts val="2590"/>
              </a:lnSpc>
              <a:spcBef>
                <a:spcPts val="520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  <a:tab pos="1789430" algn="l"/>
                <a:tab pos="2348865" algn="l"/>
                <a:tab pos="2772410" algn="l"/>
                <a:tab pos="3787775" algn="l"/>
                <a:tab pos="4465955" algn="l"/>
                <a:tab pos="4820920" algn="l"/>
                <a:tab pos="5531485" algn="l"/>
                <a:tab pos="6529705" algn="l"/>
                <a:tab pos="7712709" algn="l"/>
                <a:tab pos="8677275" algn="l"/>
                <a:tab pos="9185910" algn="l"/>
              </a:tabLst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angles;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diagonal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allowed.</a:t>
            </a:r>
            <a:endParaRPr sz="2400">
              <a:latin typeface="Times New Roman"/>
              <a:cs typeface="Times New Roman"/>
            </a:endParaRPr>
          </a:p>
          <a:p>
            <a:pPr marL="756285" marR="5080" indent="-287020">
              <a:lnSpc>
                <a:spcPts val="2590"/>
              </a:lnSpc>
              <a:spcBef>
                <a:spcPts val="500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power of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 –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contains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70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made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possible.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90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Groups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overlap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wrap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around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sides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K-map.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04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don’t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conditions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you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can.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204"/>
              </a:spcBef>
              <a:buClr>
                <a:srgbClr val="B83C68"/>
              </a:buClr>
              <a:buSzPct val="79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Redundancy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165</a:t>
            </a:fld>
            <a:endParaRPr lang="en-IN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27393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7138" y="3300476"/>
            <a:ext cx="4115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32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166</a:t>
            </a:fld>
            <a:endParaRPr lang="en-IN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187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0998" y="2367508"/>
            <a:ext cx="3065145" cy="34798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Half</a:t>
            </a:r>
            <a:r>
              <a:rPr sz="2000" b="1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0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Half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Subtractor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Subtractor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Ripple/Parallel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Adder-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Subtractor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Look-ahead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b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167</a:t>
            </a:fld>
            <a:endParaRPr lang="en-IN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5415" y="2353055"/>
              <a:ext cx="4925568" cy="20375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0840" y="4674108"/>
              <a:ext cx="3857244" cy="17526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0966" y="2378201"/>
            <a:ext cx="502158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4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outputs</a:t>
            </a:r>
            <a:r>
              <a:rPr sz="2200" spc="4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45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Combinational</a:t>
            </a:r>
            <a:r>
              <a:rPr sz="2200" b="1" spc="465" dirty="0">
                <a:latin typeface="Times New Roman"/>
                <a:cs typeface="Times New Roman"/>
              </a:rPr>
              <a:t>  </a:t>
            </a:r>
            <a:r>
              <a:rPr sz="2200" b="1" spc="-10" dirty="0">
                <a:latin typeface="Times New Roman"/>
                <a:cs typeface="Times New Roman"/>
              </a:rPr>
              <a:t>Logic </a:t>
            </a:r>
            <a:r>
              <a:rPr sz="2200" b="1" dirty="0">
                <a:latin typeface="Times New Roman"/>
                <a:cs typeface="Times New Roman"/>
              </a:rPr>
              <a:t>Circuits</a:t>
            </a:r>
            <a:r>
              <a:rPr sz="2200" b="1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only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determined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logical </a:t>
            </a:r>
            <a:r>
              <a:rPr sz="2200" dirty="0">
                <a:latin typeface="Times New Roman"/>
                <a:cs typeface="Times New Roman"/>
              </a:rPr>
              <a:t>function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their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current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input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state(s),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logic </a:t>
            </a:r>
            <a:r>
              <a:rPr sz="2200" dirty="0">
                <a:latin typeface="Times New Roman"/>
                <a:cs typeface="Times New Roman"/>
              </a:rPr>
              <a:t>“0”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or(and)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logic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“1”,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any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given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instant.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Combinational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logic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circuits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give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many </a:t>
            </a:r>
            <a:r>
              <a:rPr sz="2200" dirty="0">
                <a:latin typeface="Times New Roman"/>
                <a:cs typeface="Times New Roman"/>
              </a:rPr>
              <a:t>useful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devices.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One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simplest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half</a:t>
            </a:r>
            <a:r>
              <a:rPr sz="2200" i="1" spc="9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adder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which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finds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sum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two</a:t>
            </a:r>
            <a:r>
              <a:rPr sz="2200" spc="-20" dirty="0">
                <a:latin typeface="Times New Roman"/>
                <a:cs typeface="Times New Roman"/>
              </a:rPr>
              <a:t> bits.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168</a:t>
            </a:fld>
            <a:endParaRPr lang="en-IN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2362200"/>
              <a:ext cx="6140196" cy="42230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2795" y="2916935"/>
              <a:ext cx="3395472" cy="2895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Half</a:t>
            </a:r>
            <a:r>
              <a:rPr spc="-245" dirty="0"/>
              <a:t> </a:t>
            </a:r>
            <a:r>
              <a:rPr spc="40" dirty="0"/>
              <a:t>Adder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169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378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Advantages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PLDs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830" y="2254232"/>
            <a:ext cx="8001634" cy="41910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Programmability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Re-programmability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PLDs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reprogrammed</a:t>
            </a:r>
            <a:r>
              <a:rPr sz="19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being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removed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board.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Immediate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hardware</a:t>
            </a:r>
            <a:r>
              <a:rPr sz="19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implementation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board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requirements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(i.e.,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smaller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power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supplies)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Faster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assembly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higher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reliability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(fewer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ICs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connections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=&gt;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easier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troubleshooting)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availability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software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</a:t>
            </a:fld>
            <a:endParaRPr lang="en-IN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79" y="3046476"/>
            <a:ext cx="8229600" cy="2362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170</a:t>
            </a:fld>
            <a:endParaRPr lang="en-IN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355" y="2668523"/>
              <a:ext cx="4543044" cy="28971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7755" y="2446020"/>
              <a:ext cx="5580888" cy="40827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Full</a:t>
            </a:r>
            <a:r>
              <a:rPr spc="-254" dirty="0"/>
              <a:t> </a:t>
            </a:r>
            <a:r>
              <a:rPr spc="50" dirty="0"/>
              <a:t>Adder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171</a:t>
            </a:fld>
            <a:endParaRPr lang="en-IN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195" y="2360676"/>
              <a:ext cx="5679948" cy="2721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2580" y="4796028"/>
              <a:ext cx="3724655" cy="1819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6144" y="2572511"/>
              <a:ext cx="4986528" cy="3892296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172</a:t>
            </a:fld>
            <a:endParaRPr lang="en-IN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1347" y="2407920"/>
              <a:ext cx="6077711" cy="40690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3537203"/>
              <a:ext cx="3724655" cy="1819656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173</a:t>
            </a:fld>
            <a:endParaRPr lang="en-IN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972" y="4521706"/>
              <a:ext cx="7560564" cy="220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7316" y="2336292"/>
              <a:ext cx="6996683" cy="19644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Full</a:t>
            </a:r>
            <a:r>
              <a:rPr spc="-245" dirty="0"/>
              <a:t> </a:t>
            </a:r>
            <a:r>
              <a:rPr spc="60" dirty="0"/>
              <a:t>Adder</a:t>
            </a:r>
            <a:r>
              <a:rPr spc="-270" dirty="0"/>
              <a:t> </a:t>
            </a:r>
            <a:r>
              <a:rPr spc="-160" dirty="0"/>
              <a:t>using</a:t>
            </a:r>
            <a:r>
              <a:rPr spc="-235" dirty="0"/>
              <a:t> </a:t>
            </a:r>
            <a:r>
              <a:rPr spc="-95" dirty="0"/>
              <a:t>Half</a:t>
            </a:r>
            <a:r>
              <a:rPr spc="-245" dirty="0"/>
              <a:t> </a:t>
            </a:r>
            <a:r>
              <a:rPr spc="-10" dirty="0"/>
              <a:t>Adders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174</a:t>
            </a:fld>
            <a:endParaRPr lang="en-IN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55" y="2348483"/>
              <a:ext cx="6105144" cy="4370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9376" y="2510027"/>
              <a:ext cx="4223004" cy="34762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Half</a:t>
            </a:r>
            <a:r>
              <a:rPr spc="-245" dirty="0"/>
              <a:t> </a:t>
            </a:r>
            <a:r>
              <a:rPr spc="-90" dirty="0"/>
              <a:t>Subtractor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175</a:t>
            </a:fld>
            <a:endParaRPr lang="en-IN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91" y="2386583"/>
              <a:ext cx="5341620" cy="41955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1404" y="2386583"/>
              <a:ext cx="3610355" cy="43342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Full</a:t>
            </a:r>
            <a:r>
              <a:rPr spc="-245" dirty="0"/>
              <a:t> </a:t>
            </a:r>
            <a:r>
              <a:rPr spc="-85" dirty="0"/>
              <a:t>Subtractor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176</a:t>
            </a:fld>
            <a:endParaRPr lang="en-IN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6020" y="2700527"/>
            <a:ext cx="7336535" cy="34350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177</a:t>
            </a:fld>
            <a:endParaRPr lang="en-IN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2878835"/>
            <a:ext cx="5458968" cy="2639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Full</a:t>
            </a:r>
            <a:r>
              <a:rPr spc="-215" dirty="0"/>
              <a:t> </a:t>
            </a:r>
            <a:r>
              <a:rPr spc="-105" dirty="0"/>
              <a:t>Subtractor</a:t>
            </a:r>
            <a:r>
              <a:rPr spc="-220" dirty="0"/>
              <a:t> </a:t>
            </a:r>
            <a:r>
              <a:rPr spc="-160" dirty="0"/>
              <a:t>using</a:t>
            </a:r>
            <a:r>
              <a:rPr spc="-220" dirty="0"/>
              <a:t> </a:t>
            </a:r>
            <a:r>
              <a:rPr spc="-95" dirty="0"/>
              <a:t>Half</a:t>
            </a:r>
            <a:r>
              <a:rPr spc="-220" dirty="0"/>
              <a:t> </a:t>
            </a:r>
            <a:r>
              <a:rPr spc="-70" dirty="0"/>
              <a:t>Subtractor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791" y="2878835"/>
            <a:ext cx="4853940" cy="26395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178</a:t>
            </a:fld>
            <a:endParaRPr lang="en-IN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Ripple/</a:t>
            </a:r>
            <a:r>
              <a:rPr spc="-270" dirty="0"/>
              <a:t> </a:t>
            </a:r>
            <a:r>
              <a:rPr spc="-80" dirty="0"/>
              <a:t>Parallel</a:t>
            </a:r>
            <a:r>
              <a:rPr spc="-270" dirty="0"/>
              <a:t> </a:t>
            </a:r>
            <a:r>
              <a:rPr spc="50" dirty="0"/>
              <a:t>Adder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0694" y="2385186"/>
            <a:ext cx="1034034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35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Just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combined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half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adders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adder,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adders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“ripples”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next;</a:t>
            </a:r>
            <a:r>
              <a:rPr sz="24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hence,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configuration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ripple-carry</a:t>
            </a: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627" y="4146803"/>
            <a:ext cx="8962644" cy="25633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179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453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Types</a:t>
            </a:r>
            <a:r>
              <a:rPr spc="-270" dirty="0"/>
              <a:t> </a:t>
            </a:r>
            <a:r>
              <a:rPr dirty="0"/>
              <a:t>of</a:t>
            </a:r>
            <a:r>
              <a:rPr spc="-270" dirty="0"/>
              <a:t> </a:t>
            </a:r>
            <a:r>
              <a:rPr spc="-275" dirty="0"/>
              <a:t>PLDs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497" y="2344674"/>
            <a:ext cx="4659630" cy="8280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SPLDs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(Simple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ROM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(Read-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497" y="3148329"/>
            <a:ext cx="5352415" cy="2432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</a:t>
            </a:r>
            <a:r>
              <a:rPr sz="18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(Programmable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Array)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75" dirty="0">
                <a:solidFill>
                  <a:srgbClr val="404040"/>
                </a:solidFill>
                <a:latin typeface="Times New Roman"/>
                <a:cs typeface="Times New Roman"/>
              </a:rPr>
              <a:t>PAL</a:t>
            </a:r>
            <a:r>
              <a:rPr sz="1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(Programmable</a:t>
            </a:r>
            <a:r>
              <a:rPr sz="18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GAL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(Generic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Array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HCPLD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(High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Capacity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CPLD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(Complex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4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FPGA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(Field-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Array)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13017" y="3163811"/>
            <a:ext cx="4708525" cy="1434465"/>
            <a:chOff x="6613017" y="3163811"/>
            <a:chExt cx="4708525" cy="1434465"/>
          </a:xfrm>
        </p:grpSpPr>
        <p:sp>
          <p:nvSpPr>
            <p:cNvPr id="6" name="object 6"/>
            <p:cNvSpPr/>
            <p:nvPr/>
          </p:nvSpPr>
          <p:spPr>
            <a:xfrm>
              <a:off x="10374630" y="4365498"/>
              <a:ext cx="937260" cy="223520"/>
            </a:xfrm>
            <a:custGeom>
              <a:avLst/>
              <a:gdLst/>
              <a:ahLst/>
              <a:cxnLst/>
              <a:rect l="l" t="t" r="r" b="b"/>
              <a:pathLst>
                <a:path w="937259" h="223520">
                  <a:moveTo>
                    <a:pt x="467868" y="0"/>
                  </a:moveTo>
                  <a:lnTo>
                    <a:pt x="467868" y="152145"/>
                  </a:lnTo>
                  <a:lnTo>
                    <a:pt x="936878" y="152145"/>
                  </a:lnTo>
                  <a:lnTo>
                    <a:pt x="936878" y="223138"/>
                  </a:lnTo>
                </a:path>
                <a:path w="937259" h="223520">
                  <a:moveTo>
                    <a:pt x="469011" y="0"/>
                  </a:moveTo>
                  <a:lnTo>
                    <a:pt x="469011" y="152145"/>
                  </a:lnTo>
                  <a:lnTo>
                    <a:pt x="0" y="152145"/>
                  </a:lnTo>
                  <a:lnTo>
                    <a:pt x="0" y="223138"/>
                  </a:lnTo>
                </a:path>
              </a:pathLst>
            </a:custGeom>
            <a:ln w="19050">
              <a:solidFill>
                <a:srgbClr val="E1A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35846" y="3655314"/>
              <a:ext cx="1407160" cy="223520"/>
            </a:xfrm>
            <a:custGeom>
              <a:avLst/>
              <a:gdLst/>
              <a:ahLst/>
              <a:cxnLst/>
              <a:rect l="l" t="t" r="r" b="b"/>
              <a:pathLst>
                <a:path w="1407159" h="223520">
                  <a:moveTo>
                    <a:pt x="0" y="0"/>
                  </a:moveTo>
                  <a:lnTo>
                    <a:pt x="0" y="152146"/>
                  </a:lnTo>
                  <a:lnTo>
                    <a:pt x="1406905" y="152146"/>
                  </a:lnTo>
                  <a:lnTo>
                    <a:pt x="1406905" y="223138"/>
                  </a:lnTo>
                </a:path>
              </a:pathLst>
            </a:custGeom>
            <a:ln w="19049">
              <a:solidFill>
                <a:srgbClr val="C69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2542" y="4365498"/>
              <a:ext cx="2813685" cy="223520"/>
            </a:xfrm>
            <a:custGeom>
              <a:avLst/>
              <a:gdLst/>
              <a:ahLst/>
              <a:cxnLst/>
              <a:rect l="l" t="t" r="r" b="b"/>
              <a:pathLst>
                <a:path w="2813684" h="223520">
                  <a:moveTo>
                    <a:pt x="1406652" y="0"/>
                  </a:moveTo>
                  <a:lnTo>
                    <a:pt x="1406652" y="152145"/>
                  </a:lnTo>
                  <a:lnTo>
                    <a:pt x="2813557" y="152145"/>
                  </a:lnTo>
                  <a:lnTo>
                    <a:pt x="2813557" y="223138"/>
                  </a:lnTo>
                </a:path>
                <a:path w="2813684" h="223520">
                  <a:moveTo>
                    <a:pt x="1406652" y="0"/>
                  </a:moveTo>
                  <a:lnTo>
                    <a:pt x="1406652" y="152145"/>
                  </a:lnTo>
                  <a:lnTo>
                    <a:pt x="1875662" y="152145"/>
                  </a:lnTo>
                  <a:lnTo>
                    <a:pt x="1875662" y="223138"/>
                  </a:lnTo>
                </a:path>
                <a:path w="2813684" h="223520">
                  <a:moveTo>
                    <a:pt x="1406271" y="0"/>
                  </a:moveTo>
                  <a:lnTo>
                    <a:pt x="1406271" y="152145"/>
                  </a:lnTo>
                  <a:lnTo>
                    <a:pt x="937259" y="152145"/>
                  </a:lnTo>
                  <a:lnTo>
                    <a:pt x="937259" y="223138"/>
                  </a:lnTo>
                </a:path>
                <a:path w="2813684" h="223520">
                  <a:moveTo>
                    <a:pt x="1406905" y="0"/>
                  </a:moveTo>
                  <a:lnTo>
                    <a:pt x="1406905" y="152145"/>
                  </a:lnTo>
                  <a:lnTo>
                    <a:pt x="0" y="152145"/>
                  </a:lnTo>
                  <a:lnTo>
                    <a:pt x="0" y="223138"/>
                  </a:lnTo>
                </a:path>
              </a:pathLst>
            </a:custGeom>
            <a:ln w="19050">
              <a:solidFill>
                <a:srgbClr val="E1A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29194" y="3655314"/>
              <a:ext cx="1407160" cy="223520"/>
            </a:xfrm>
            <a:custGeom>
              <a:avLst/>
              <a:gdLst/>
              <a:ahLst/>
              <a:cxnLst/>
              <a:rect l="l" t="t" r="r" b="b"/>
              <a:pathLst>
                <a:path w="1407159" h="223520">
                  <a:moveTo>
                    <a:pt x="1406905" y="0"/>
                  </a:moveTo>
                  <a:lnTo>
                    <a:pt x="1406905" y="152146"/>
                  </a:lnTo>
                  <a:lnTo>
                    <a:pt x="0" y="152146"/>
                  </a:lnTo>
                  <a:lnTo>
                    <a:pt x="0" y="223138"/>
                  </a:lnTo>
                </a:path>
              </a:pathLst>
            </a:custGeom>
            <a:ln w="19049">
              <a:solidFill>
                <a:srgbClr val="C69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7988" y="3163811"/>
              <a:ext cx="771918" cy="4930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136380" y="3249168"/>
              <a:ext cx="768350" cy="486409"/>
            </a:xfrm>
            <a:custGeom>
              <a:avLst/>
              <a:gdLst/>
              <a:ahLst/>
              <a:cxnLst/>
              <a:rect l="l" t="t" r="r" b="b"/>
              <a:pathLst>
                <a:path w="768350" h="486410">
                  <a:moveTo>
                    <a:pt x="719454" y="0"/>
                  </a:moveTo>
                  <a:lnTo>
                    <a:pt x="48641" y="0"/>
                  </a:lnTo>
                  <a:lnTo>
                    <a:pt x="29682" y="3813"/>
                  </a:lnTo>
                  <a:lnTo>
                    <a:pt x="14224" y="14224"/>
                  </a:lnTo>
                  <a:lnTo>
                    <a:pt x="3813" y="29682"/>
                  </a:lnTo>
                  <a:lnTo>
                    <a:pt x="0" y="48641"/>
                  </a:lnTo>
                  <a:lnTo>
                    <a:pt x="0" y="437515"/>
                  </a:lnTo>
                  <a:lnTo>
                    <a:pt x="3813" y="456473"/>
                  </a:lnTo>
                  <a:lnTo>
                    <a:pt x="14224" y="471932"/>
                  </a:lnTo>
                  <a:lnTo>
                    <a:pt x="29682" y="482342"/>
                  </a:lnTo>
                  <a:lnTo>
                    <a:pt x="48641" y="486156"/>
                  </a:lnTo>
                  <a:lnTo>
                    <a:pt x="719454" y="486156"/>
                  </a:lnTo>
                  <a:lnTo>
                    <a:pt x="738413" y="482342"/>
                  </a:lnTo>
                  <a:lnTo>
                    <a:pt x="753872" y="471932"/>
                  </a:lnTo>
                  <a:lnTo>
                    <a:pt x="764282" y="456473"/>
                  </a:lnTo>
                  <a:lnTo>
                    <a:pt x="768096" y="437515"/>
                  </a:lnTo>
                  <a:lnTo>
                    <a:pt x="768096" y="48641"/>
                  </a:lnTo>
                  <a:lnTo>
                    <a:pt x="764282" y="29682"/>
                  </a:lnTo>
                  <a:lnTo>
                    <a:pt x="753872" y="14224"/>
                  </a:lnTo>
                  <a:lnTo>
                    <a:pt x="738413" y="3813"/>
                  </a:lnTo>
                  <a:lnTo>
                    <a:pt x="7194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36380" y="3249168"/>
              <a:ext cx="768350" cy="486409"/>
            </a:xfrm>
            <a:custGeom>
              <a:avLst/>
              <a:gdLst/>
              <a:ahLst/>
              <a:cxnLst/>
              <a:rect l="l" t="t" r="r" b="b"/>
              <a:pathLst>
                <a:path w="768350" h="486410">
                  <a:moveTo>
                    <a:pt x="0" y="48641"/>
                  </a:moveTo>
                  <a:lnTo>
                    <a:pt x="3813" y="29682"/>
                  </a:lnTo>
                  <a:lnTo>
                    <a:pt x="14224" y="14224"/>
                  </a:lnTo>
                  <a:lnTo>
                    <a:pt x="29682" y="3813"/>
                  </a:lnTo>
                  <a:lnTo>
                    <a:pt x="48641" y="0"/>
                  </a:lnTo>
                  <a:lnTo>
                    <a:pt x="719454" y="0"/>
                  </a:lnTo>
                  <a:lnTo>
                    <a:pt x="738413" y="3813"/>
                  </a:lnTo>
                  <a:lnTo>
                    <a:pt x="753872" y="14224"/>
                  </a:lnTo>
                  <a:lnTo>
                    <a:pt x="764282" y="29682"/>
                  </a:lnTo>
                  <a:lnTo>
                    <a:pt x="768096" y="48641"/>
                  </a:lnTo>
                  <a:lnTo>
                    <a:pt x="768096" y="437515"/>
                  </a:lnTo>
                  <a:lnTo>
                    <a:pt x="764282" y="456473"/>
                  </a:lnTo>
                  <a:lnTo>
                    <a:pt x="753872" y="471932"/>
                  </a:lnTo>
                  <a:lnTo>
                    <a:pt x="738413" y="482342"/>
                  </a:lnTo>
                  <a:lnTo>
                    <a:pt x="719454" y="486156"/>
                  </a:lnTo>
                  <a:lnTo>
                    <a:pt x="48641" y="486156"/>
                  </a:lnTo>
                  <a:lnTo>
                    <a:pt x="29682" y="482342"/>
                  </a:lnTo>
                  <a:lnTo>
                    <a:pt x="14224" y="471932"/>
                  </a:lnTo>
                  <a:lnTo>
                    <a:pt x="3813" y="456473"/>
                  </a:lnTo>
                  <a:lnTo>
                    <a:pt x="0" y="437515"/>
                  </a:lnTo>
                  <a:lnTo>
                    <a:pt x="0" y="48641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48343" y="3360801"/>
            <a:ext cx="346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Verdana"/>
                <a:cs typeface="Verdana"/>
              </a:rPr>
              <a:t>PLD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41335" y="3873995"/>
            <a:ext cx="861694" cy="577850"/>
            <a:chOff x="7641335" y="3873995"/>
            <a:chExt cx="861694" cy="5778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1335" y="3873995"/>
              <a:ext cx="771918" cy="4930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29727" y="3959352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719327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8" y="487680"/>
                  </a:lnTo>
                  <a:lnTo>
                    <a:pt x="719327" y="487680"/>
                  </a:lnTo>
                  <a:lnTo>
                    <a:pt x="738306" y="483846"/>
                  </a:lnTo>
                  <a:lnTo>
                    <a:pt x="753808" y="473392"/>
                  </a:lnTo>
                  <a:lnTo>
                    <a:pt x="764262" y="457890"/>
                  </a:lnTo>
                  <a:lnTo>
                    <a:pt x="768096" y="438912"/>
                  </a:lnTo>
                  <a:lnTo>
                    <a:pt x="768096" y="48768"/>
                  </a:lnTo>
                  <a:lnTo>
                    <a:pt x="764262" y="29789"/>
                  </a:lnTo>
                  <a:lnTo>
                    <a:pt x="753808" y="14287"/>
                  </a:lnTo>
                  <a:lnTo>
                    <a:pt x="738306" y="3833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29727" y="3959352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19327" y="0"/>
                  </a:lnTo>
                  <a:lnTo>
                    <a:pt x="738306" y="3833"/>
                  </a:lnTo>
                  <a:lnTo>
                    <a:pt x="753808" y="14287"/>
                  </a:lnTo>
                  <a:lnTo>
                    <a:pt x="764262" y="29789"/>
                  </a:lnTo>
                  <a:lnTo>
                    <a:pt x="768096" y="48768"/>
                  </a:lnTo>
                  <a:lnTo>
                    <a:pt x="768096" y="438912"/>
                  </a:lnTo>
                  <a:lnTo>
                    <a:pt x="764262" y="457890"/>
                  </a:lnTo>
                  <a:lnTo>
                    <a:pt x="753808" y="473392"/>
                  </a:lnTo>
                  <a:lnTo>
                    <a:pt x="738306" y="483846"/>
                  </a:lnTo>
                  <a:lnTo>
                    <a:pt x="719327" y="487680"/>
                  </a:lnTo>
                  <a:lnTo>
                    <a:pt x="48768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97114" y="4071061"/>
            <a:ext cx="434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5" dirty="0">
                <a:latin typeface="Verdana"/>
                <a:cs typeface="Verdana"/>
              </a:rPr>
              <a:t>SPLD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33159" y="4584179"/>
            <a:ext cx="861694" cy="577850"/>
            <a:chOff x="6233159" y="4584179"/>
            <a:chExt cx="861694" cy="57785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59" y="4584179"/>
              <a:ext cx="773430" cy="49302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23075" y="4669536"/>
              <a:ext cx="767080" cy="487680"/>
            </a:xfrm>
            <a:custGeom>
              <a:avLst/>
              <a:gdLst/>
              <a:ahLst/>
              <a:cxnLst/>
              <a:rect l="l" t="t" r="r" b="b"/>
              <a:pathLst>
                <a:path w="767079" h="487679">
                  <a:moveTo>
                    <a:pt x="717803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8" y="487680"/>
                  </a:lnTo>
                  <a:lnTo>
                    <a:pt x="717803" y="487680"/>
                  </a:lnTo>
                  <a:lnTo>
                    <a:pt x="736782" y="483846"/>
                  </a:lnTo>
                  <a:lnTo>
                    <a:pt x="752284" y="473392"/>
                  </a:lnTo>
                  <a:lnTo>
                    <a:pt x="762738" y="457890"/>
                  </a:lnTo>
                  <a:lnTo>
                    <a:pt x="766572" y="438912"/>
                  </a:lnTo>
                  <a:lnTo>
                    <a:pt x="766572" y="48768"/>
                  </a:lnTo>
                  <a:lnTo>
                    <a:pt x="762738" y="29789"/>
                  </a:lnTo>
                  <a:lnTo>
                    <a:pt x="752284" y="14287"/>
                  </a:lnTo>
                  <a:lnTo>
                    <a:pt x="736782" y="3833"/>
                  </a:lnTo>
                  <a:lnTo>
                    <a:pt x="7178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3075" y="4669536"/>
              <a:ext cx="767080" cy="487680"/>
            </a:xfrm>
            <a:custGeom>
              <a:avLst/>
              <a:gdLst/>
              <a:ahLst/>
              <a:cxnLst/>
              <a:rect l="l" t="t" r="r" b="b"/>
              <a:pathLst>
                <a:path w="767079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17803" y="0"/>
                  </a:lnTo>
                  <a:lnTo>
                    <a:pt x="736782" y="3833"/>
                  </a:lnTo>
                  <a:lnTo>
                    <a:pt x="752284" y="14287"/>
                  </a:lnTo>
                  <a:lnTo>
                    <a:pt x="762738" y="29789"/>
                  </a:lnTo>
                  <a:lnTo>
                    <a:pt x="766572" y="48768"/>
                  </a:lnTo>
                  <a:lnTo>
                    <a:pt x="766572" y="438912"/>
                  </a:lnTo>
                  <a:lnTo>
                    <a:pt x="762738" y="457890"/>
                  </a:lnTo>
                  <a:lnTo>
                    <a:pt x="752284" y="473392"/>
                  </a:lnTo>
                  <a:lnTo>
                    <a:pt x="736782" y="483846"/>
                  </a:lnTo>
                  <a:lnTo>
                    <a:pt x="717803" y="487680"/>
                  </a:lnTo>
                  <a:lnTo>
                    <a:pt x="48768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79285" y="4782058"/>
            <a:ext cx="452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ROM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171943" y="4584179"/>
            <a:ext cx="861694" cy="577850"/>
            <a:chOff x="7171943" y="4584179"/>
            <a:chExt cx="861694" cy="57785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1943" y="4584179"/>
              <a:ext cx="771918" cy="4930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60335" y="4669536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719328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8" y="487680"/>
                  </a:lnTo>
                  <a:lnTo>
                    <a:pt x="719328" y="487680"/>
                  </a:lnTo>
                  <a:lnTo>
                    <a:pt x="738306" y="483846"/>
                  </a:lnTo>
                  <a:lnTo>
                    <a:pt x="753808" y="473392"/>
                  </a:lnTo>
                  <a:lnTo>
                    <a:pt x="764262" y="457890"/>
                  </a:lnTo>
                  <a:lnTo>
                    <a:pt x="768096" y="438912"/>
                  </a:lnTo>
                  <a:lnTo>
                    <a:pt x="768096" y="48768"/>
                  </a:lnTo>
                  <a:lnTo>
                    <a:pt x="764262" y="29789"/>
                  </a:lnTo>
                  <a:lnTo>
                    <a:pt x="753808" y="14287"/>
                  </a:lnTo>
                  <a:lnTo>
                    <a:pt x="738306" y="3833"/>
                  </a:lnTo>
                  <a:lnTo>
                    <a:pt x="7193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60335" y="4669536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19328" y="0"/>
                  </a:lnTo>
                  <a:lnTo>
                    <a:pt x="738306" y="3833"/>
                  </a:lnTo>
                  <a:lnTo>
                    <a:pt x="753808" y="14287"/>
                  </a:lnTo>
                  <a:lnTo>
                    <a:pt x="764262" y="29789"/>
                  </a:lnTo>
                  <a:lnTo>
                    <a:pt x="768096" y="48768"/>
                  </a:lnTo>
                  <a:lnTo>
                    <a:pt x="768096" y="438912"/>
                  </a:lnTo>
                  <a:lnTo>
                    <a:pt x="764262" y="457890"/>
                  </a:lnTo>
                  <a:lnTo>
                    <a:pt x="753808" y="473392"/>
                  </a:lnTo>
                  <a:lnTo>
                    <a:pt x="738306" y="483846"/>
                  </a:lnTo>
                  <a:lnTo>
                    <a:pt x="719328" y="487680"/>
                  </a:lnTo>
                  <a:lnTo>
                    <a:pt x="48768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72298" y="4782058"/>
            <a:ext cx="345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PLA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09204" y="4584179"/>
            <a:ext cx="861694" cy="577850"/>
            <a:chOff x="8109204" y="4584179"/>
            <a:chExt cx="861694" cy="57785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9204" y="4584179"/>
              <a:ext cx="773442" cy="49302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199120" y="4669536"/>
              <a:ext cx="767080" cy="487680"/>
            </a:xfrm>
            <a:custGeom>
              <a:avLst/>
              <a:gdLst/>
              <a:ahLst/>
              <a:cxnLst/>
              <a:rect l="l" t="t" r="r" b="b"/>
              <a:pathLst>
                <a:path w="767079" h="487679">
                  <a:moveTo>
                    <a:pt x="717803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8" y="487680"/>
                  </a:lnTo>
                  <a:lnTo>
                    <a:pt x="717803" y="487680"/>
                  </a:lnTo>
                  <a:lnTo>
                    <a:pt x="736782" y="483846"/>
                  </a:lnTo>
                  <a:lnTo>
                    <a:pt x="752284" y="473392"/>
                  </a:lnTo>
                  <a:lnTo>
                    <a:pt x="762738" y="457890"/>
                  </a:lnTo>
                  <a:lnTo>
                    <a:pt x="766572" y="438912"/>
                  </a:lnTo>
                  <a:lnTo>
                    <a:pt x="766572" y="48768"/>
                  </a:lnTo>
                  <a:lnTo>
                    <a:pt x="762738" y="29789"/>
                  </a:lnTo>
                  <a:lnTo>
                    <a:pt x="752284" y="14287"/>
                  </a:lnTo>
                  <a:lnTo>
                    <a:pt x="736782" y="3833"/>
                  </a:lnTo>
                  <a:lnTo>
                    <a:pt x="7178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99120" y="4669536"/>
              <a:ext cx="767080" cy="487680"/>
            </a:xfrm>
            <a:custGeom>
              <a:avLst/>
              <a:gdLst/>
              <a:ahLst/>
              <a:cxnLst/>
              <a:rect l="l" t="t" r="r" b="b"/>
              <a:pathLst>
                <a:path w="767079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17803" y="0"/>
                  </a:lnTo>
                  <a:lnTo>
                    <a:pt x="736782" y="3833"/>
                  </a:lnTo>
                  <a:lnTo>
                    <a:pt x="752284" y="14287"/>
                  </a:lnTo>
                  <a:lnTo>
                    <a:pt x="762738" y="29789"/>
                  </a:lnTo>
                  <a:lnTo>
                    <a:pt x="766572" y="48768"/>
                  </a:lnTo>
                  <a:lnTo>
                    <a:pt x="766572" y="438912"/>
                  </a:lnTo>
                  <a:lnTo>
                    <a:pt x="762738" y="457890"/>
                  </a:lnTo>
                  <a:lnTo>
                    <a:pt x="752284" y="473392"/>
                  </a:lnTo>
                  <a:lnTo>
                    <a:pt x="736782" y="483846"/>
                  </a:lnTo>
                  <a:lnTo>
                    <a:pt x="717803" y="487680"/>
                  </a:lnTo>
                  <a:lnTo>
                    <a:pt x="48768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410193" y="4782058"/>
            <a:ext cx="347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PAL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047988" y="4584179"/>
            <a:ext cx="861694" cy="577850"/>
            <a:chOff x="9047988" y="4584179"/>
            <a:chExt cx="861694" cy="57785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7988" y="4584179"/>
              <a:ext cx="771918" cy="49302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136380" y="4669536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719327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8" y="487680"/>
                  </a:lnTo>
                  <a:lnTo>
                    <a:pt x="719327" y="487680"/>
                  </a:lnTo>
                  <a:lnTo>
                    <a:pt x="738306" y="483846"/>
                  </a:lnTo>
                  <a:lnTo>
                    <a:pt x="753808" y="473392"/>
                  </a:lnTo>
                  <a:lnTo>
                    <a:pt x="764262" y="457890"/>
                  </a:lnTo>
                  <a:lnTo>
                    <a:pt x="768096" y="438912"/>
                  </a:lnTo>
                  <a:lnTo>
                    <a:pt x="768096" y="48768"/>
                  </a:lnTo>
                  <a:lnTo>
                    <a:pt x="764262" y="29789"/>
                  </a:lnTo>
                  <a:lnTo>
                    <a:pt x="753808" y="14287"/>
                  </a:lnTo>
                  <a:lnTo>
                    <a:pt x="738306" y="3833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36380" y="4669536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19327" y="0"/>
                  </a:lnTo>
                  <a:lnTo>
                    <a:pt x="738306" y="3833"/>
                  </a:lnTo>
                  <a:lnTo>
                    <a:pt x="753808" y="14287"/>
                  </a:lnTo>
                  <a:lnTo>
                    <a:pt x="764262" y="29789"/>
                  </a:lnTo>
                  <a:lnTo>
                    <a:pt x="768096" y="48768"/>
                  </a:lnTo>
                  <a:lnTo>
                    <a:pt x="768096" y="438912"/>
                  </a:lnTo>
                  <a:lnTo>
                    <a:pt x="764262" y="457890"/>
                  </a:lnTo>
                  <a:lnTo>
                    <a:pt x="753808" y="473392"/>
                  </a:lnTo>
                  <a:lnTo>
                    <a:pt x="738306" y="483846"/>
                  </a:lnTo>
                  <a:lnTo>
                    <a:pt x="719327" y="487680"/>
                  </a:lnTo>
                  <a:lnTo>
                    <a:pt x="48768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322434" y="4782058"/>
            <a:ext cx="397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Verdana"/>
                <a:cs typeface="Verdana"/>
              </a:rPr>
              <a:t>GAL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454640" y="3873995"/>
            <a:ext cx="861694" cy="577850"/>
            <a:chOff x="10454640" y="3873995"/>
            <a:chExt cx="861694" cy="577850"/>
          </a:xfrm>
        </p:grpSpPr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4640" y="3873995"/>
              <a:ext cx="773442" cy="49302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543032" y="3959352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719327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8" y="487680"/>
                  </a:lnTo>
                  <a:lnTo>
                    <a:pt x="719327" y="487680"/>
                  </a:lnTo>
                  <a:lnTo>
                    <a:pt x="738306" y="483846"/>
                  </a:lnTo>
                  <a:lnTo>
                    <a:pt x="753808" y="473392"/>
                  </a:lnTo>
                  <a:lnTo>
                    <a:pt x="764262" y="457890"/>
                  </a:lnTo>
                  <a:lnTo>
                    <a:pt x="768096" y="438912"/>
                  </a:lnTo>
                  <a:lnTo>
                    <a:pt x="768096" y="48768"/>
                  </a:lnTo>
                  <a:lnTo>
                    <a:pt x="764262" y="29789"/>
                  </a:lnTo>
                  <a:lnTo>
                    <a:pt x="753808" y="14287"/>
                  </a:lnTo>
                  <a:lnTo>
                    <a:pt x="738306" y="3833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543032" y="3959352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19327" y="0"/>
                  </a:lnTo>
                  <a:lnTo>
                    <a:pt x="738306" y="3833"/>
                  </a:lnTo>
                  <a:lnTo>
                    <a:pt x="753808" y="14287"/>
                  </a:lnTo>
                  <a:lnTo>
                    <a:pt x="764262" y="29789"/>
                  </a:lnTo>
                  <a:lnTo>
                    <a:pt x="768096" y="48768"/>
                  </a:lnTo>
                  <a:lnTo>
                    <a:pt x="768096" y="438912"/>
                  </a:lnTo>
                  <a:lnTo>
                    <a:pt x="764262" y="457890"/>
                  </a:lnTo>
                  <a:lnTo>
                    <a:pt x="753808" y="473392"/>
                  </a:lnTo>
                  <a:lnTo>
                    <a:pt x="738306" y="483846"/>
                  </a:lnTo>
                  <a:lnTo>
                    <a:pt x="719327" y="487680"/>
                  </a:lnTo>
                  <a:lnTo>
                    <a:pt x="48768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623042" y="4071061"/>
            <a:ext cx="6127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HCPLD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985247" y="4584179"/>
            <a:ext cx="861694" cy="577850"/>
            <a:chOff x="9985247" y="4584179"/>
            <a:chExt cx="861694" cy="577850"/>
          </a:xfrm>
        </p:grpSpPr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5247" y="4584179"/>
              <a:ext cx="773429" cy="49302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75163" y="4669536"/>
              <a:ext cx="767080" cy="487680"/>
            </a:xfrm>
            <a:custGeom>
              <a:avLst/>
              <a:gdLst/>
              <a:ahLst/>
              <a:cxnLst/>
              <a:rect l="l" t="t" r="r" b="b"/>
              <a:pathLst>
                <a:path w="767079" h="487679">
                  <a:moveTo>
                    <a:pt x="717803" y="0"/>
                  </a:moveTo>
                  <a:lnTo>
                    <a:pt x="48767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7" y="487680"/>
                  </a:lnTo>
                  <a:lnTo>
                    <a:pt x="717803" y="487680"/>
                  </a:lnTo>
                  <a:lnTo>
                    <a:pt x="736782" y="483846"/>
                  </a:lnTo>
                  <a:lnTo>
                    <a:pt x="752284" y="473392"/>
                  </a:lnTo>
                  <a:lnTo>
                    <a:pt x="762738" y="457890"/>
                  </a:lnTo>
                  <a:lnTo>
                    <a:pt x="766571" y="438912"/>
                  </a:lnTo>
                  <a:lnTo>
                    <a:pt x="766571" y="48768"/>
                  </a:lnTo>
                  <a:lnTo>
                    <a:pt x="762738" y="29789"/>
                  </a:lnTo>
                  <a:lnTo>
                    <a:pt x="752284" y="14287"/>
                  </a:lnTo>
                  <a:lnTo>
                    <a:pt x="736782" y="3833"/>
                  </a:lnTo>
                  <a:lnTo>
                    <a:pt x="7178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75163" y="4669536"/>
              <a:ext cx="767080" cy="487680"/>
            </a:xfrm>
            <a:custGeom>
              <a:avLst/>
              <a:gdLst/>
              <a:ahLst/>
              <a:cxnLst/>
              <a:rect l="l" t="t" r="r" b="b"/>
              <a:pathLst>
                <a:path w="767079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7" y="0"/>
                  </a:lnTo>
                  <a:lnTo>
                    <a:pt x="717803" y="0"/>
                  </a:lnTo>
                  <a:lnTo>
                    <a:pt x="736782" y="3833"/>
                  </a:lnTo>
                  <a:lnTo>
                    <a:pt x="752284" y="14287"/>
                  </a:lnTo>
                  <a:lnTo>
                    <a:pt x="762738" y="29789"/>
                  </a:lnTo>
                  <a:lnTo>
                    <a:pt x="766571" y="48768"/>
                  </a:lnTo>
                  <a:lnTo>
                    <a:pt x="766571" y="438912"/>
                  </a:lnTo>
                  <a:lnTo>
                    <a:pt x="762738" y="457890"/>
                  </a:lnTo>
                  <a:lnTo>
                    <a:pt x="752284" y="473392"/>
                  </a:lnTo>
                  <a:lnTo>
                    <a:pt x="736782" y="483846"/>
                  </a:lnTo>
                  <a:lnTo>
                    <a:pt x="717803" y="487680"/>
                  </a:lnTo>
                  <a:lnTo>
                    <a:pt x="48767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214864" y="4782058"/>
            <a:ext cx="490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Verdana"/>
                <a:cs typeface="Verdana"/>
              </a:rPr>
              <a:t>CPLD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0924031" y="4584179"/>
            <a:ext cx="861694" cy="577850"/>
            <a:chOff x="10924031" y="4584179"/>
            <a:chExt cx="861694" cy="577850"/>
          </a:xfrm>
        </p:grpSpPr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4031" y="4584179"/>
              <a:ext cx="771918" cy="49302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012423" y="4669536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719327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438912"/>
                  </a:lnTo>
                  <a:lnTo>
                    <a:pt x="3833" y="457890"/>
                  </a:lnTo>
                  <a:lnTo>
                    <a:pt x="14287" y="473392"/>
                  </a:lnTo>
                  <a:lnTo>
                    <a:pt x="29789" y="483846"/>
                  </a:lnTo>
                  <a:lnTo>
                    <a:pt x="48768" y="487680"/>
                  </a:lnTo>
                  <a:lnTo>
                    <a:pt x="719327" y="487680"/>
                  </a:lnTo>
                  <a:lnTo>
                    <a:pt x="738306" y="483846"/>
                  </a:lnTo>
                  <a:lnTo>
                    <a:pt x="753808" y="473392"/>
                  </a:lnTo>
                  <a:lnTo>
                    <a:pt x="764262" y="457890"/>
                  </a:lnTo>
                  <a:lnTo>
                    <a:pt x="768096" y="438912"/>
                  </a:lnTo>
                  <a:lnTo>
                    <a:pt x="768096" y="48768"/>
                  </a:lnTo>
                  <a:lnTo>
                    <a:pt x="764262" y="29789"/>
                  </a:lnTo>
                  <a:lnTo>
                    <a:pt x="753808" y="14287"/>
                  </a:lnTo>
                  <a:lnTo>
                    <a:pt x="738306" y="3833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012423" y="4669536"/>
              <a:ext cx="768350" cy="487680"/>
            </a:xfrm>
            <a:custGeom>
              <a:avLst/>
              <a:gdLst/>
              <a:ahLst/>
              <a:cxnLst/>
              <a:rect l="l" t="t" r="r" b="b"/>
              <a:pathLst>
                <a:path w="768350" h="487679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719327" y="0"/>
                  </a:lnTo>
                  <a:lnTo>
                    <a:pt x="738306" y="3833"/>
                  </a:lnTo>
                  <a:lnTo>
                    <a:pt x="753808" y="14287"/>
                  </a:lnTo>
                  <a:lnTo>
                    <a:pt x="764262" y="29789"/>
                  </a:lnTo>
                  <a:lnTo>
                    <a:pt x="768096" y="48768"/>
                  </a:lnTo>
                  <a:lnTo>
                    <a:pt x="768096" y="438912"/>
                  </a:lnTo>
                  <a:lnTo>
                    <a:pt x="764262" y="457890"/>
                  </a:lnTo>
                  <a:lnTo>
                    <a:pt x="753808" y="473392"/>
                  </a:lnTo>
                  <a:lnTo>
                    <a:pt x="738306" y="483846"/>
                  </a:lnTo>
                  <a:lnTo>
                    <a:pt x="719327" y="487680"/>
                  </a:lnTo>
                  <a:lnTo>
                    <a:pt x="48768" y="487680"/>
                  </a:lnTo>
                  <a:lnTo>
                    <a:pt x="29789" y="483846"/>
                  </a:lnTo>
                  <a:lnTo>
                    <a:pt x="14287" y="473392"/>
                  </a:lnTo>
                  <a:lnTo>
                    <a:pt x="3833" y="457890"/>
                  </a:lnTo>
                  <a:lnTo>
                    <a:pt x="0" y="438912"/>
                  </a:lnTo>
                  <a:lnTo>
                    <a:pt x="0" y="48768"/>
                  </a:lnTo>
                  <a:close/>
                </a:path>
              </a:pathLst>
            </a:custGeom>
            <a:ln w="9525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1143615" y="4782058"/>
            <a:ext cx="506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Verdana"/>
                <a:cs typeface="Verdana"/>
              </a:rPr>
              <a:t>FPGA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4" name="Picture 2" descr="C:\Users\user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ooter Placeholder 5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</a:t>
            </a:fld>
            <a:endParaRPr lang="en-IN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651" y="2586227"/>
            <a:ext cx="4876800" cy="18775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ahoma"/>
                <a:cs typeface="Tahoma"/>
              </a:rPr>
              <a:t>One’s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Complement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Circuit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8832" y="4823586"/>
            <a:ext cx="4909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  <a:tab pos="1086485" algn="l"/>
                <a:tab pos="1446530" algn="l"/>
                <a:tab pos="2160270" algn="l"/>
                <a:tab pos="2564130" algn="l"/>
                <a:tab pos="4426585" algn="l"/>
                <a:tab pos="4731385" algn="l"/>
              </a:tabLst>
            </a:pPr>
            <a:r>
              <a:rPr sz="2000" spc="-25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order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make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adder/subtractor,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832" y="5128386"/>
            <a:ext cx="4911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8740" algn="l"/>
                <a:tab pos="1894839" algn="l"/>
                <a:tab pos="2581910" algn="l"/>
                <a:tab pos="3044190" algn="l"/>
                <a:tab pos="3816350" algn="l"/>
                <a:tab pos="4545330" algn="l"/>
              </a:tabLst>
            </a:pPr>
            <a:r>
              <a:rPr sz="2000" spc="-10" dirty="0">
                <a:latin typeface="Times New Roman"/>
                <a:cs typeface="Times New Roman"/>
              </a:rPr>
              <a:t>necessary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use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gate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that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can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832" y="5433161"/>
            <a:ext cx="49129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9455" algn="l"/>
                <a:tab pos="1287780" algn="l"/>
                <a:tab pos="1727200" algn="l"/>
                <a:tab pos="2408555" algn="l"/>
                <a:tab pos="3327400" algn="l"/>
                <a:tab pos="3669029" algn="l"/>
                <a:tab pos="4658360" algn="l"/>
              </a:tabLst>
            </a:pPr>
            <a:r>
              <a:rPr sz="2000" spc="-10" dirty="0">
                <a:latin typeface="Times New Roman"/>
                <a:cs typeface="Times New Roman"/>
              </a:rPr>
              <a:t>either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pass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value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through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generate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its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one’s–complement.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exclusive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gate,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XOR,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exactly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what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832" y="6347866"/>
            <a:ext cx="930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need.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5284" y="5235702"/>
            <a:ext cx="42945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controlled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signal: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Neg</a:t>
            </a:r>
            <a:r>
              <a:rPr sz="2000" spc="-20" dirty="0">
                <a:latin typeface="Times New Roman"/>
                <a:cs typeface="Times New Roman"/>
              </a:rPr>
              <a:t>. </a:t>
            </a:r>
            <a:r>
              <a:rPr sz="2000" dirty="0">
                <a:latin typeface="Times New Roman"/>
                <a:cs typeface="Times New Roman"/>
              </a:rPr>
              <a:t>Let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1011.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-20" dirty="0">
                <a:latin typeface="Times New Roman"/>
                <a:cs typeface="Times New Roman"/>
              </a:rPr>
              <a:t>1011.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 =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-20" dirty="0">
                <a:latin typeface="Times New Roman"/>
                <a:cs typeface="Times New Roman"/>
              </a:rPr>
              <a:t>0100.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8067" y="2519172"/>
            <a:ext cx="5873495" cy="266852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180</a:t>
            </a:fld>
            <a:endParaRPr lang="en-IN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516" y="2746248"/>
              <a:ext cx="5244084" cy="3238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2596" y="2830067"/>
              <a:ext cx="5410200" cy="3592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Adder-</a:t>
            </a:r>
            <a:r>
              <a:rPr spc="-85" dirty="0"/>
              <a:t>Subtractor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181</a:t>
            </a:fld>
            <a:endParaRPr lang="en-IN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888" y="2482723"/>
            <a:ext cx="10173335" cy="37852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3535">
              <a:lnSpc>
                <a:spcPts val="2810"/>
              </a:lnSpc>
              <a:spcBef>
                <a:spcPts val="45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6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26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circuit,</a:t>
            </a:r>
            <a:r>
              <a:rPr sz="26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6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6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propagate</a:t>
            </a:r>
            <a:r>
              <a:rPr sz="26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6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before</a:t>
            </a:r>
            <a:r>
              <a:rPr sz="26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correct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terminal.</a:t>
            </a:r>
            <a:endParaRPr sz="2600">
              <a:latin typeface="Times New Roman"/>
              <a:cs typeface="Times New Roman"/>
            </a:endParaRPr>
          </a:p>
          <a:p>
            <a:pPr marL="355600" marR="6350" indent="-343535">
              <a:lnSpc>
                <a:spcPts val="2810"/>
              </a:lnSpc>
              <a:spcBef>
                <a:spcPts val="100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total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to the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typical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gate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times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multiplied</a:t>
            </a:r>
            <a:r>
              <a:rPr sz="26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levels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circuit.</a:t>
            </a:r>
            <a:endParaRPr sz="2600">
              <a:latin typeface="Times New Roman"/>
              <a:cs typeface="Times New Roman"/>
            </a:endParaRPr>
          </a:p>
          <a:p>
            <a:pPr marL="355600" marR="8890" indent="-343535">
              <a:lnSpc>
                <a:spcPts val="2810"/>
              </a:lnSpc>
              <a:spcBef>
                <a:spcPts val="995"/>
              </a:spcBef>
              <a:tabLst>
                <a:tab pos="1007744" algn="l"/>
                <a:tab pos="2722880" algn="l"/>
                <a:tab pos="3576320" algn="l"/>
                <a:tab pos="4301490" algn="l"/>
                <a:tab pos="4697730" algn="l"/>
                <a:tab pos="4982845" algn="l"/>
                <a:tab pos="6110605" algn="l"/>
                <a:tab pos="6982459" algn="l"/>
                <a:tab pos="7340600" algn="l"/>
                <a:tab pos="7883525" algn="l"/>
                <a:tab pos="8610600" algn="l"/>
                <a:tab pos="8933815" algn="l"/>
                <a:tab pos="9751695" algn="l"/>
              </a:tabLst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to propagate</a:t>
            </a:r>
            <a:r>
              <a:rPr sz="26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6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adder.</a:t>
            </a:r>
            <a:endParaRPr sz="2600">
              <a:latin typeface="Times New Roman"/>
              <a:cs typeface="Times New Roman"/>
            </a:endParaRPr>
          </a:p>
          <a:p>
            <a:pPr marL="355600" marR="8255" indent="-343535">
              <a:lnSpc>
                <a:spcPts val="2810"/>
              </a:lnSpc>
              <a:spcBef>
                <a:spcPts val="990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04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full</a:t>
            </a:r>
            <a:r>
              <a:rPr sz="26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6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6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6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passes</a:t>
            </a: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26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6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gate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levels.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05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050" spc="22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n-bit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6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total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2n.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182</a:t>
            </a:fld>
            <a:endParaRPr lang="en-IN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6603" y="2883788"/>
            <a:ext cx="9352280" cy="284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95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limiting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factor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speed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added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parallel.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avoid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widely</a:t>
            </a:r>
            <a:r>
              <a:rPr sz="2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employs</a:t>
            </a:r>
            <a:r>
              <a:rPr sz="2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principle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Look-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ahead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carry.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designed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principle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Look-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ahead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Look-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ahead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look-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ahead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adder.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183</a:t>
            </a:fld>
            <a:endParaRPr lang="en-IN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7340" y="2450592"/>
            <a:ext cx="5713475" cy="2718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Look-</a:t>
            </a:r>
            <a:r>
              <a:rPr spc="150" dirty="0"/>
              <a:t>Ahead</a:t>
            </a:r>
            <a:r>
              <a:rPr spc="-204" dirty="0"/>
              <a:t> </a:t>
            </a:r>
            <a:r>
              <a:rPr spc="-90" dirty="0"/>
              <a:t>Carry</a:t>
            </a:r>
            <a:r>
              <a:rPr spc="-220" dirty="0"/>
              <a:t> </a:t>
            </a:r>
            <a:r>
              <a:rPr spc="50" dirty="0"/>
              <a:t>Adder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2442" y="2983229"/>
            <a:ext cx="191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imes New Roman"/>
                <a:cs typeface="Times New Roman"/>
              </a:rPr>
              <a:t>A</a:t>
            </a:r>
            <a:r>
              <a:rPr sz="975" b="1" spc="-37" baseline="-21367" dirty="0">
                <a:latin typeface="Times New Roman"/>
                <a:cs typeface="Times New Roman"/>
              </a:rPr>
              <a:t>i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1394" y="3355340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imes New Roman"/>
                <a:cs typeface="Times New Roman"/>
              </a:rPr>
              <a:t>B</a:t>
            </a:r>
            <a:r>
              <a:rPr sz="975" b="1" spc="-37" baseline="-21367" dirty="0">
                <a:latin typeface="Times New Roman"/>
                <a:cs typeface="Times New Roman"/>
              </a:rPr>
              <a:t>i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3332" y="4755641"/>
            <a:ext cx="186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imes New Roman"/>
                <a:cs typeface="Times New Roman"/>
              </a:rPr>
              <a:t>C</a:t>
            </a:r>
            <a:r>
              <a:rPr sz="750" b="1" spc="-37" baseline="-22222" dirty="0">
                <a:latin typeface="Times New Roman"/>
                <a:cs typeface="Times New Roman"/>
              </a:rPr>
              <a:t>i</a:t>
            </a:r>
            <a:endParaRPr sz="750" baseline="-2222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8230" y="3070605"/>
            <a:ext cx="177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imes New Roman"/>
                <a:cs typeface="Times New Roman"/>
              </a:rPr>
              <a:t>P</a:t>
            </a:r>
            <a:r>
              <a:rPr sz="975" b="1" spc="-37" baseline="-21367" dirty="0">
                <a:latin typeface="Times New Roman"/>
                <a:cs typeface="Times New Roman"/>
              </a:rPr>
              <a:t>i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5078" y="3913759"/>
            <a:ext cx="197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imes New Roman"/>
                <a:cs typeface="Times New Roman"/>
              </a:rPr>
              <a:t>G</a:t>
            </a:r>
            <a:r>
              <a:rPr sz="975" b="1" spc="-37" baseline="-21367" dirty="0">
                <a:latin typeface="Times New Roman"/>
                <a:cs typeface="Times New Roman"/>
              </a:rPr>
              <a:t>i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69803" y="2933192"/>
            <a:ext cx="170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imes New Roman"/>
                <a:cs typeface="Times New Roman"/>
              </a:rPr>
              <a:t>S</a:t>
            </a:r>
            <a:r>
              <a:rPr sz="975" b="1" spc="-37" baseline="-21367" dirty="0">
                <a:latin typeface="Times New Roman"/>
                <a:cs typeface="Times New Roman"/>
              </a:rPr>
              <a:t>i</a:t>
            </a:r>
            <a:endParaRPr sz="975" baseline="-2136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3033" y="4323079"/>
            <a:ext cx="2838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spc="-30" baseline="13888" dirty="0">
                <a:latin typeface="Times New Roman"/>
                <a:cs typeface="Times New Roman"/>
              </a:rPr>
              <a:t>C</a:t>
            </a:r>
            <a:r>
              <a:rPr sz="650" b="1" spc="-20" dirty="0">
                <a:latin typeface="Times New Roman"/>
                <a:cs typeface="Times New Roman"/>
              </a:rPr>
              <a:t>i+1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5055" y="2214118"/>
            <a:ext cx="3502025" cy="14547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2259330">
              <a:lnSpc>
                <a:spcPct val="102099"/>
              </a:lnSpc>
              <a:spcBef>
                <a:spcPts val="50"/>
              </a:spcBef>
            </a:pPr>
            <a:r>
              <a:rPr sz="2000" b="1" i="1" dirty="0">
                <a:latin typeface="Times New Roman"/>
                <a:cs typeface="Times New Roman"/>
              </a:rPr>
              <a:t>P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54" baseline="-21367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=</a:t>
            </a:r>
            <a:r>
              <a:rPr sz="2000" b="1" i="1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77" baseline="-21367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Ꚛ</a:t>
            </a:r>
            <a:r>
              <a:rPr sz="2000" b="1" i="1" spc="35" dirty="0">
                <a:latin typeface="Calibri"/>
                <a:cs typeface="Calibri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B</a:t>
            </a:r>
            <a:r>
              <a:rPr sz="1950" b="1" i="1" spc="-37" baseline="-21367" dirty="0">
                <a:latin typeface="Times New Roman"/>
                <a:cs typeface="Times New Roman"/>
              </a:rPr>
              <a:t>i </a:t>
            </a:r>
            <a:r>
              <a:rPr sz="2000" b="1" i="1" dirty="0">
                <a:latin typeface="Times New Roman"/>
                <a:cs typeface="Times New Roman"/>
              </a:rPr>
              <a:t>G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54" baseline="-21367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=</a:t>
            </a:r>
            <a:r>
              <a:rPr sz="2000" b="1" i="1" spc="-9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62" baseline="-21367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B</a:t>
            </a:r>
            <a:r>
              <a:rPr sz="1950" b="1" i="1" spc="-37" baseline="-21367" dirty="0"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spcBef>
                <a:spcPts val="1600"/>
              </a:spcBef>
            </a:pPr>
            <a:r>
              <a:rPr sz="2000" dirty="0">
                <a:latin typeface="Times New Roman"/>
                <a:cs typeface="Times New Roman"/>
              </a:rPr>
              <a:t>The output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 </a:t>
            </a:r>
            <a:r>
              <a:rPr sz="2000" spc="-25" dirty="0">
                <a:latin typeface="Times New Roman"/>
                <a:cs typeface="Times New Roman"/>
              </a:rPr>
              <a:t>be </a:t>
            </a:r>
            <a:r>
              <a:rPr sz="2000" dirty="0">
                <a:latin typeface="Times New Roman"/>
                <a:cs typeface="Times New Roman"/>
              </a:rPr>
              <a:t>expressed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2187" y="4088713"/>
            <a:ext cx="54673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86409" algn="l"/>
              </a:tabLst>
            </a:pPr>
            <a:r>
              <a:rPr sz="1300" b="1" i="1" spc="-50" dirty="0">
                <a:latin typeface="Times New Roman"/>
                <a:cs typeface="Times New Roman"/>
              </a:rPr>
              <a:t>i</a:t>
            </a:r>
            <a:r>
              <a:rPr sz="1300" b="1" i="1" dirty="0">
                <a:latin typeface="Times New Roman"/>
                <a:cs typeface="Times New Roman"/>
              </a:rPr>
              <a:t>	</a:t>
            </a:r>
            <a:r>
              <a:rPr sz="1300" b="1" i="1" spc="-50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455" y="3940886"/>
            <a:ext cx="1197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3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=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</a:t>
            </a:r>
            <a:r>
              <a:rPr sz="2000" b="1" i="1" spc="2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Calibri"/>
                <a:cs typeface="Calibri"/>
              </a:rPr>
              <a:t>Ꚛ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Ci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5055" y="4252340"/>
            <a:ext cx="17329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950" b="1" i="1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i+1</a:t>
            </a:r>
            <a:r>
              <a:rPr sz="1950" b="1" i="1" spc="270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= G</a:t>
            </a:r>
            <a:r>
              <a:rPr sz="1950" b="1" i="1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950" b="1" i="1" spc="247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+ P</a:t>
            </a:r>
            <a:r>
              <a:rPr sz="1950" b="1" i="1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950" b="1" i="1" spc="270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950" b="1" i="1" spc="-37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655" y="4861940"/>
            <a:ext cx="10576560" cy="178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656082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i</a:t>
            </a:r>
            <a:r>
              <a:rPr sz="1950" i="1" spc="502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i</a:t>
            </a:r>
            <a:r>
              <a:rPr sz="1950" i="1" spc="7" baseline="-21367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propagator.</a:t>
            </a:r>
            <a:endParaRPr sz="2000">
              <a:latin typeface="Times New Roman"/>
              <a:cs typeface="Times New Roman"/>
            </a:endParaRPr>
          </a:p>
          <a:p>
            <a:pPr marL="3214370">
              <a:lnSpc>
                <a:spcPct val="100000"/>
              </a:lnSpc>
              <a:spcBef>
                <a:spcPts val="1880"/>
              </a:spcBef>
            </a:pP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equations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show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 </a:t>
            </a:r>
            <a:r>
              <a:rPr sz="2000" spc="-10" dirty="0">
                <a:latin typeface="Times New Roman"/>
                <a:cs typeface="Times New Roman"/>
              </a:rPr>
              <a:t>cases:</a:t>
            </a:r>
            <a:endParaRPr sz="2000">
              <a:latin typeface="Times New Roman"/>
              <a:cs typeface="Times New Roman"/>
            </a:endParaRPr>
          </a:p>
          <a:p>
            <a:pPr marL="3557270" indent="-342900">
              <a:lnSpc>
                <a:spcPct val="100000"/>
              </a:lnSpc>
              <a:buAutoNum type="arabicParenR"/>
              <a:tabLst>
                <a:tab pos="355727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both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bits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84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B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84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3557270" indent="-342900">
              <a:lnSpc>
                <a:spcPct val="100000"/>
              </a:lnSpc>
              <a:buAutoNum type="arabicParenR"/>
              <a:tabLst>
                <a:tab pos="355727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either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1950" i="1" baseline="-21367" dirty="0">
                <a:latin typeface="Times New Roman"/>
                <a:cs typeface="Times New Roman"/>
              </a:rPr>
              <a:t>i</a:t>
            </a:r>
            <a:r>
              <a:rPr sz="1950" i="1" spc="292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B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77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carry-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C</a:t>
            </a:r>
            <a:r>
              <a:rPr sz="1950" b="1" i="1" baseline="-21367" dirty="0">
                <a:latin typeface="Times New Roman"/>
                <a:cs typeface="Times New Roman"/>
              </a:rPr>
              <a:t>i</a:t>
            </a:r>
            <a:r>
              <a:rPr sz="1950" b="1" i="1" spc="292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1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184</a:t>
            </a:fld>
            <a:endParaRPr lang="en-IN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6194" y="2345182"/>
            <a:ext cx="8571230" cy="4104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22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Let's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equations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4-bit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adder:</a:t>
            </a:r>
            <a:endParaRPr sz="2000">
              <a:latin typeface="Times New Roman"/>
              <a:cs typeface="Times New Roman"/>
            </a:endParaRPr>
          </a:p>
          <a:p>
            <a:pPr marL="601980">
              <a:lnSpc>
                <a:spcPct val="100000"/>
              </a:lnSpc>
              <a:spcBef>
                <a:spcPts val="1710"/>
              </a:spcBef>
            </a:pP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0</a:t>
            </a:r>
            <a:r>
              <a:rPr sz="1950" i="1" spc="262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P</a:t>
            </a:r>
            <a:r>
              <a:rPr sz="1950" i="1" spc="-30" baseline="-21367" dirty="0">
                <a:latin typeface="Times New Roman"/>
                <a:cs typeface="Times New Roman"/>
              </a:rPr>
              <a:t>0</a:t>
            </a:r>
            <a:r>
              <a:rPr sz="2000" i="1" spc="-20" dirty="0">
                <a:latin typeface="Times New Roman"/>
                <a:cs typeface="Times New Roman"/>
              </a:rPr>
              <a:t>C</a:t>
            </a:r>
            <a:r>
              <a:rPr sz="1950" i="1" spc="-30" baseline="-21367" dirty="0">
                <a:latin typeface="Times New Roman"/>
                <a:cs typeface="Times New Roman"/>
              </a:rPr>
              <a:t>0</a:t>
            </a:r>
            <a:endParaRPr sz="1950" baseline="-21367">
              <a:latin typeface="Times New Roman"/>
              <a:cs typeface="Times New Roman"/>
            </a:endParaRPr>
          </a:p>
          <a:p>
            <a:pPr marL="601980" marR="1607185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1950" i="1" spc="262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1950" i="1" spc="254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 P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2000" i="1" dirty="0">
                <a:latin typeface="Times New Roman"/>
                <a:cs typeface="Times New Roman"/>
              </a:rPr>
              <a:t>(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950" i="1" spc="232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+ P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000" i="1" dirty="0">
                <a:latin typeface="Times New Roman"/>
                <a:cs typeface="Times New Roman"/>
              </a:rPr>
              <a:t>)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 P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950" i="1" spc="232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1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1950" i="1" spc="262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1950" i="1" spc="254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1950" i="1" spc="254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950" i="1" spc="232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 P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950" i="1" spc="232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 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2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endParaRPr sz="1950" baseline="-21367">
              <a:latin typeface="Times New Roman"/>
              <a:cs typeface="Times New Roman"/>
            </a:endParaRPr>
          </a:p>
          <a:p>
            <a:pPr marL="60198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4</a:t>
            </a:r>
            <a:r>
              <a:rPr sz="1950" i="1" spc="254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1950" i="1" spc="262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1950" i="1" spc="262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1950" i="1" spc="262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1950" i="1" spc="240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950" i="1" spc="232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950" i="1" spc="209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10" dirty="0">
                <a:latin typeface="Times New Roman"/>
                <a:cs typeface="Times New Roman"/>
              </a:rPr>
              <a:t> P</a:t>
            </a:r>
            <a:r>
              <a:rPr sz="1950" i="1" spc="-15" baseline="-21367" dirty="0">
                <a:latin typeface="Times New Roman"/>
                <a:cs typeface="Times New Roman"/>
              </a:rPr>
              <a:t>3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1950" i="1" spc="-15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endParaRPr sz="1950" baseline="-21367">
              <a:latin typeface="Times New Roman"/>
              <a:cs typeface="Times New Roman"/>
            </a:endParaRPr>
          </a:p>
          <a:p>
            <a:pPr marL="186055" indent="-135255">
              <a:lnSpc>
                <a:spcPct val="100000"/>
              </a:lnSpc>
              <a:spcBef>
                <a:spcPts val="1590"/>
              </a:spcBef>
              <a:buSzPct val="90000"/>
              <a:buFont typeface="Arial MT"/>
              <a:buChar char="•"/>
              <a:tabLst>
                <a:tab pos="186055" algn="l"/>
              </a:tabLst>
            </a:pP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expressions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show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1950" i="1" spc="277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4</a:t>
            </a:r>
            <a:r>
              <a:rPr sz="1950" i="1" spc="254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previous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carry-</a:t>
            </a:r>
            <a:r>
              <a:rPr sz="2000" spc="-25" dirty="0">
                <a:latin typeface="Times New Roman"/>
                <a:cs typeface="Times New Roman"/>
              </a:rPr>
              <a:t>in.</a:t>
            </a:r>
            <a:endParaRPr sz="2000">
              <a:latin typeface="Times New Roman"/>
              <a:cs typeface="Times New Roman"/>
            </a:endParaRPr>
          </a:p>
          <a:p>
            <a:pPr marL="197485" indent="-146685">
              <a:lnSpc>
                <a:spcPct val="100000"/>
              </a:lnSpc>
              <a:buFont typeface="Arial MT"/>
              <a:buChar char="•"/>
              <a:tabLst>
                <a:tab pos="197485" algn="l"/>
              </a:tabLst>
            </a:pPr>
            <a:r>
              <a:rPr sz="2000" dirty="0">
                <a:latin typeface="Times New Roman"/>
                <a:cs typeface="Times New Roman"/>
              </a:rPr>
              <a:t>Therefore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4</a:t>
            </a:r>
            <a:r>
              <a:rPr sz="1950" i="1" spc="254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wait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3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propagate.</a:t>
            </a:r>
            <a:endParaRPr sz="2000">
              <a:latin typeface="Times New Roman"/>
              <a:cs typeface="Times New Roman"/>
            </a:endParaRPr>
          </a:p>
          <a:p>
            <a:pPr marL="186690" indent="-135890">
              <a:lnSpc>
                <a:spcPct val="100000"/>
              </a:lnSpc>
              <a:buFont typeface="Arial MT"/>
              <a:buChar char="•"/>
              <a:tabLst>
                <a:tab pos="186690" algn="l"/>
              </a:tabLst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0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computed,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4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steady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state.</a:t>
            </a:r>
            <a:endParaRPr sz="2000">
              <a:latin typeface="Times New Roman"/>
              <a:cs typeface="Times New Roman"/>
            </a:endParaRPr>
          </a:p>
          <a:p>
            <a:pPr marL="197485" indent="-1466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97485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C</a:t>
            </a:r>
            <a:r>
              <a:rPr sz="1950" i="1" spc="-37" baseline="-21367" dirty="0">
                <a:latin typeface="Times New Roman"/>
                <a:cs typeface="Times New Roman"/>
              </a:rPr>
              <a:t>3.</a:t>
            </a:r>
            <a:endParaRPr sz="1950" baseline="-21367">
              <a:latin typeface="Times New Roman"/>
              <a:cs typeface="Times New Roman"/>
            </a:endParaRPr>
          </a:p>
          <a:p>
            <a:pPr marL="197485" indent="-146685">
              <a:lnSpc>
                <a:spcPct val="100000"/>
              </a:lnSpc>
              <a:buFont typeface="Arial MT"/>
              <a:buChar char="•"/>
              <a:tabLst>
                <a:tab pos="197485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expression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C</a:t>
            </a:r>
            <a:r>
              <a:rPr sz="1950" i="1" baseline="-21367" dirty="0">
                <a:latin typeface="Times New Roman"/>
                <a:cs typeface="Times New Roman"/>
              </a:rPr>
              <a:t>i+1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G</a:t>
            </a:r>
            <a:r>
              <a:rPr sz="1950" i="1" spc="-15" baseline="-21367" dirty="0">
                <a:latin typeface="Times New Roman"/>
                <a:cs typeface="Times New Roman"/>
              </a:rPr>
              <a:t>i-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1950" i="1" spc="315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i-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i-2</a:t>
            </a:r>
            <a:r>
              <a:rPr sz="1950" i="1" spc="315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.......</a:t>
            </a:r>
            <a:r>
              <a:rPr sz="2000" i="1" spc="-10" dirty="0">
                <a:latin typeface="Times New Roman"/>
                <a:cs typeface="Times New Roman"/>
              </a:rPr>
              <a:t> P</a:t>
            </a:r>
            <a:r>
              <a:rPr sz="1950" i="1" spc="-15" baseline="-21367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i-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2000" i="1" dirty="0">
                <a:latin typeface="Times New Roman"/>
                <a:cs typeface="Times New Roman"/>
              </a:rPr>
              <a:t>....P</a:t>
            </a:r>
            <a:r>
              <a:rPr sz="1950" i="1" baseline="-21367" dirty="0">
                <a:latin typeface="Times New Roman"/>
                <a:cs typeface="Times New Roman"/>
              </a:rPr>
              <a:t>2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0</a:t>
            </a:r>
            <a:r>
              <a:rPr sz="1950" i="1" spc="247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2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i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i-</a:t>
            </a:r>
            <a:r>
              <a:rPr sz="1950" i="1" baseline="-21367" dirty="0">
                <a:latin typeface="Times New Roman"/>
                <a:cs typeface="Times New Roman"/>
              </a:rPr>
              <a:t>1</a:t>
            </a:r>
            <a:r>
              <a:rPr sz="1950" i="1" spc="307" baseline="-21367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....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1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i="1" spc="-15" baseline="-21367" dirty="0">
                <a:latin typeface="Times New Roman"/>
                <a:cs typeface="Times New Roman"/>
              </a:rPr>
              <a:t>0</a:t>
            </a:r>
            <a:r>
              <a:rPr sz="2000" i="1" spc="-10" dirty="0">
                <a:latin typeface="Times New Roman"/>
                <a:cs typeface="Times New Roman"/>
              </a:rPr>
              <a:t>C</a:t>
            </a:r>
            <a:r>
              <a:rPr sz="1950" i="1" spc="-15" baseline="-21367" dirty="0">
                <a:latin typeface="Times New Roman"/>
                <a:cs typeface="Times New Roman"/>
              </a:rPr>
              <a:t>0</a:t>
            </a:r>
            <a:r>
              <a:rPr sz="2000" i="1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97485" indent="-146685">
              <a:lnSpc>
                <a:spcPct val="100000"/>
              </a:lnSpc>
              <a:buFont typeface="Arial MT"/>
              <a:buChar char="•"/>
              <a:tabLst>
                <a:tab pos="197485" algn="l"/>
              </a:tabLst>
            </a:pP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circuit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185</a:t>
            </a:fld>
            <a:endParaRPr lang="en-IN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792" y="2336292"/>
              <a:ext cx="3410711" cy="3122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0884" y="2389632"/>
              <a:ext cx="3738371" cy="30601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98345" y="5595924"/>
            <a:ext cx="2428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Carry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Look-</a:t>
            </a:r>
            <a:r>
              <a:rPr sz="1600" dirty="0">
                <a:latin typeface="Times New Roman"/>
                <a:cs typeface="Times New Roman"/>
              </a:rPr>
              <a:t>Ahead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Generator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3684" y="5567273"/>
            <a:ext cx="290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Full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Adder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r>
              <a:rPr sz="1600" spc="-10" dirty="0">
                <a:latin typeface="Times New Roman"/>
                <a:cs typeface="Times New Roman"/>
              </a:rPr>
              <a:t>Look-</a:t>
            </a:r>
            <a:r>
              <a:rPr sz="1600" dirty="0">
                <a:latin typeface="Times New Roman"/>
                <a:cs typeface="Times New Roman"/>
              </a:rPr>
              <a:t>Ahead</a:t>
            </a:r>
            <a:r>
              <a:rPr sz="1600" spc="-20" dirty="0">
                <a:latin typeface="Times New Roman"/>
                <a:cs typeface="Times New Roman"/>
              </a:rPr>
              <a:t> Carry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3875" y="6027521"/>
            <a:ext cx="95192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52085" algn="l"/>
                <a:tab pos="6747509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Total</a:t>
            </a:r>
            <a:r>
              <a:rPr sz="20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0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gate</a:t>
            </a:r>
            <a:r>
              <a:rPr sz="2000" spc="4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delay:</a:t>
            </a:r>
            <a:r>
              <a:rPr sz="20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One</a:t>
            </a:r>
            <a:r>
              <a:rPr sz="2000" spc="4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gate</a:t>
            </a:r>
            <a:r>
              <a:rPr sz="2000" spc="4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delay</a:t>
            </a:r>
            <a:r>
              <a:rPr sz="2000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2000" spc="4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950" i="1" spc="240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1950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950" i="1" spc="247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generator,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two</a:t>
            </a:r>
            <a:r>
              <a:rPr sz="2000" spc="4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gate</a:t>
            </a:r>
            <a:r>
              <a:rPr sz="2000" spc="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delay</a:t>
            </a:r>
            <a:r>
              <a:rPr sz="2000" spc="4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2000" spc="4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Carry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generator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one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gate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delay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Sum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generator.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186</a:t>
            </a:fld>
            <a:endParaRPr lang="en-IN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2172081"/>
            <a:ext cx="1298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Advantages: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241" y="2589657"/>
            <a:ext cx="8790305" cy="4079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885" indent="-101600">
              <a:lnSpc>
                <a:spcPct val="100000"/>
              </a:lnSpc>
              <a:spcBef>
                <a:spcPts val="105"/>
              </a:spcBef>
              <a:buSzPct val="95000"/>
              <a:buFont typeface="Arial MT"/>
              <a:buChar char="•"/>
              <a:tabLst>
                <a:tab pos="603885" algn="l"/>
              </a:tabLst>
            </a:pPr>
            <a:r>
              <a:rPr sz="2000" dirty="0">
                <a:latin typeface="Times New Roman"/>
                <a:cs typeface="Times New Roman"/>
              </a:rPr>
              <a:t>CLA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Adders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carry-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full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adder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simultaneously,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by</a:t>
            </a:r>
            <a:endParaRPr sz="2000">
              <a:latin typeface="Times New Roman"/>
              <a:cs typeface="Times New Roman"/>
            </a:endParaRPr>
          </a:p>
          <a:p>
            <a:pPr marL="51625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using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simplified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equations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involving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1950" i="1" baseline="-21367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r>
              <a:rPr sz="1950" i="1" baseline="-21367" dirty="0">
                <a:latin typeface="Times New Roman"/>
                <a:cs typeface="Times New Roman"/>
              </a:rPr>
              <a:t>i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C</a:t>
            </a:r>
            <a:r>
              <a:rPr sz="1950" i="1" spc="-30" baseline="-21367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603885" indent="-101600">
              <a:lnSpc>
                <a:spcPct val="100000"/>
              </a:lnSpc>
              <a:buSzPct val="95000"/>
              <a:buFont typeface="Arial MT"/>
              <a:buChar char="•"/>
              <a:tabLst>
                <a:tab pos="603885" algn="l"/>
              </a:tabLst>
            </a:pP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reduces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propagation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delay.</a:t>
            </a:r>
            <a:endParaRPr sz="2000">
              <a:latin typeface="Times New Roman"/>
              <a:cs typeface="Times New Roman"/>
            </a:endParaRPr>
          </a:p>
          <a:p>
            <a:pPr marL="516255" marR="361315" indent="-13970">
              <a:lnSpc>
                <a:spcPct val="100000"/>
              </a:lnSpc>
              <a:buSzPct val="95000"/>
              <a:buFont typeface="Arial MT"/>
              <a:buChar char="•"/>
              <a:tabLst>
                <a:tab pos="603885" algn="l"/>
              </a:tabLst>
            </a:pPr>
            <a:r>
              <a:rPr sz="2000" dirty="0">
                <a:latin typeface="Times New Roman"/>
                <a:cs typeface="Times New Roman"/>
              </a:rPr>
              <a:t>	This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output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stage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dependent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first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given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input.</a:t>
            </a:r>
            <a:endParaRPr sz="2000">
              <a:latin typeface="Times New Roman"/>
              <a:cs typeface="Times New Roman"/>
            </a:endParaRPr>
          </a:p>
          <a:p>
            <a:pPr marL="594995" indent="-92075">
              <a:lnSpc>
                <a:spcPct val="100000"/>
              </a:lnSpc>
              <a:spcBef>
                <a:spcPts val="10"/>
              </a:spcBef>
              <a:buSzPct val="94444"/>
              <a:buFont typeface="Arial MT"/>
              <a:buChar char="•"/>
              <a:tabLst>
                <a:tab pos="594995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fastest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addition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mechanisms.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Disadvantages:</a:t>
            </a:r>
            <a:endParaRPr sz="2000">
              <a:latin typeface="Times New Roman"/>
              <a:cs typeface="Times New Roman"/>
            </a:endParaRPr>
          </a:p>
          <a:p>
            <a:pPr marL="144780" indent="-97155">
              <a:lnSpc>
                <a:spcPct val="100000"/>
              </a:lnSpc>
              <a:spcBef>
                <a:spcPts val="70"/>
              </a:spcBef>
              <a:buSzPct val="95000"/>
              <a:buFont typeface="Arial MT"/>
              <a:buChar char="•"/>
              <a:tabLst>
                <a:tab pos="14478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look-ahead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circuit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complicated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variables</a:t>
            </a:r>
            <a:endParaRPr sz="20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increase.</a:t>
            </a:r>
            <a:endParaRPr sz="2000">
              <a:latin typeface="Times New Roman"/>
              <a:cs typeface="Times New Roman"/>
            </a:endParaRPr>
          </a:p>
          <a:p>
            <a:pPr marL="14478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44780" algn="l"/>
              </a:tabLst>
            </a:pPr>
            <a:r>
              <a:rPr sz="2000" dirty="0">
                <a:latin typeface="Times New Roman"/>
                <a:cs typeface="Times New Roman"/>
              </a:rPr>
              <a:t>The circuit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look-ahead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expensive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involves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10" dirty="0">
                <a:latin typeface="Times New Roman"/>
                <a:cs typeface="Times New Roman"/>
              </a:rPr>
              <a:t> hardware.</a:t>
            </a:r>
            <a:endParaRPr sz="2000">
              <a:latin typeface="Times New Roman"/>
              <a:cs typeface="Times New Roman"/>
            </a:endParaRPr>
          </a:p>
          <a:p>
            <a:pPr marL="14478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44780" algn="l"/>
              </a:tabLst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variables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increases,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circuit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implements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hardware.</a:t>
            </a:r>
            <a:endParaRPr sz="2000">
              <a:latin typeface="Times New Roman"/>
              <a:cs typeface="Times New Roman"/>
            </a:endParaRPr>
          </a:p>
          <a:p>
            <a:pPr marL="14478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44780" algn="l"/>
              </a:tabLst>
            </a:pPr>
            <a:r>
              <a:rPr sz="2000" dirty="0">
                <a:latin typeface="Times New Roman"/>
                <a:cs typeface="Times New Roman"/>
              </a:rPr>
              <a:t>Thus,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look-ahead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implemented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IC,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bound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increase.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187</a:t>
            </a:fld>
            <a:endParaRPr lang="en-IN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607" y="2326004"/>
            <a:ext cx="10203180" cy="4418076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45845" y="2321242"/>
          <a:ext cx="10289540" cy="4417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1590"/>
                <a:gridCol w="5101590"/>
              </a:tblGrid>
              <a:tr h="384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60" dirty="0">
                          <a:latin typeface="Tahoma"/>
                          <a:cs typeface="Tahoma"/>
                        </a:rPr>
                        <a:t>Ripple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Carry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Adder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Carry</a:t>
                      </a:r>
                      <a:r>
                        <a:rPr sz="1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Look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Ahead</a:t>
                      </a:r>
                      <a:r>
                        <a:rPr sz="18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Adder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807720" marR="296545" indent="-506095">
                        <a:lnSpc>
                          <a:spcPts val="2140"/>
                        </a:lnSpc>
                        <a:spcBef>
                          <a:spcPts val="595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Carry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bit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passes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through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long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logic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chain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through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entire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circuit.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0915" marR="114935" indent="-2118360">
                        <a:lnSpc>
                          <a:spcPts val="2140"/>
                        </a:lnSpc>
                        <a:spcBef>
                          <a:spcPts val="595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Carry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bit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enters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system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only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at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input.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</a:tr>
              <a:tr h="1285240">
                <a:tc>
                  <a:txBody>
                    <a:bodyPr/>
                    <a:lstStyle/>
                    <a:p>
                      <a:pPr marL="201295" marR="194310" algn="ctr">
                        <a:lnSpc>
                          <a:spcPct val="99400"/>
                        </a:lnSpc>
                        <a:spcBef>
                          <a:spcPts val="1800"/>
                        </a:spcBef>
                      </a:pPr>
                      <a:r>
                        <a:rPr sz="1800" spc="-70" dirty="0">
                          <a:latin typeface="Verdana"/>
                          <a:cs typeface="Verdana"/>
                        </a:rPr>
                        <a:t>As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full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adder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blocks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dependent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their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predecessor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blocks’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carry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value,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entire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system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works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little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slow.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ct val="99400"/>
                        </a:lnSpc>
                        <a:spcBef>
                          <a:spcPts val="180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Since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entire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system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depends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first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carry</a:t>
                      </a:r>
                      <a:r>
                        <a:rPr sz="18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input,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computations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very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quick,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making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it</a:t>
                      </a:r>
                      <a:r>
                        <a:rPr sz="18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fastest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adder.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28600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1800" spc="-229" dirty="0">
                          <a:latin typeface="Verdana"/>
                          <a:cs typeface="Verdana"/>
                        </a:rPr>
                        <a:t>It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has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simple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repetitive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design.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98755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114" marR="81915" indent="-1847214">
                        <a:lnSpc>
                          <a:spcPts val="2140"/>
                        </a:lnSpc>
                        <a:spcBef>
                          <a:spcPts val="595"/>
                        </a:spcBef>
                      </a:pPr>
                      <a:r>
                        <a:rPr sz="1800" spc="-80" dirty="0">
                          <a:latin typeface="Verdana"/>
                          <a:cs typeface="Verdana"/>
                        </a:rPr>
                        <a:t>Has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slightly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complicated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design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many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logic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gates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5565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system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design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85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8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latin typeface="Verdana"/>
                          <a:cs typeface="Verdana"/>
                        </a:rPr>
                        <a:t>cheap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manufacture.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2565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8380" marR="196850" indent="-805180">
                        <a:lnSpc>
                          <a:spcPts val="2140"/>
                        </a:lnSpc>
                        <a:spcBef>
                          <a:spcPts val="625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manufacturing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process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90" dirty="0">
                          <a:latin typeface="Verdana"/>
                          <a:cs typeface="Verdana"/>
                        </a:rPr>
                        <a:t>is</a:t>
                      </a:r>
                      <a:r>
                        <a:rPr sz="18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expensive</a:t>
                      </a:r>
                      <a:r>
                        <a:rPr sz="18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as </a:t>
                      </a:r>
                      <a:r>
                        <a:rPr sz="1800" spc="50" dirty="0">
                          <a:latin typeface="Verdana"/>
                          <a:cs typeface="Verdana"/>
                        </a:rPr>
                        <a:t>compared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latin typeface="Verdana"/>
                          <a:cs typeface="Verdana"/>
                        </a:rPr>
                        <a:t>other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systems.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1017905" marR="574040" indent="-439420">
                        <a:lnSpc>
                          <a:spcPts val="2140"/>
                        </a:lnSpc>
                        <a:spcBef>
                          <a:spcPts val="60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ripple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carry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adder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chips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have</a:t>
                      </a:r>
                      <a:r>
                        <a:rPr sz="18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00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considerable</a:t>
                      </a:r>
                      <a:r>
                        <a:rPr sz="18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size</a:t>
                      </a:r>
                      <a:r>
                        <a:rPr sz="18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area.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5535" marR="153670" indent="-943610">
                        <a:lnSpc>
                          <a:spcPts val="2140"/>
                        </a:lnSpc>
                        <a:spcBef>
                          <a:spcPts val="600"/>
                        </a:spcBef>
                      </a:pPr>
                      <a:r>
                        <a:rPr sz="1800" spc="-1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chip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area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increases,</a:t>
                      </a:r>
                      <a:r>
                        <a:rPr sz="1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as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there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are</a:t>
                      </a:r>
                      <a:r>
                        <a:rPr sz="18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many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components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circuit.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8B639"/>
                      </a:solidFill>
                      <a:prstDash val="solid"/>
                    </a:lnL>
                    <a:lnR w="9525">
                      <a:solidFill>
                        <a:srgbClr val="F8B639"/>
                      </a:solidFill>
                      <a:prstDash val="solid"/>
                    </a:lnR>
                    <a:lnT w="9525">
                      <a:solidFill>
                        <a:srgbClr val="F8B639"/>
                      </a:solidFill>
                      <a:prstDash val="solid"/>
                    </a:lnT>
                    <a:lnB w="9525">
                      <a:solidFill>
                        <a:srgbClr val="F8B63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325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Ripple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sz="24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Adder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vs.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Look</a:t>
            </a:r>
            <a:r>
              <a:rPr sz="24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Ahead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188</a:t>
            </a:fld>
            <a:endParaRPr lang="en-IN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7138" y="3300476"/>
            <a:ext cx="4115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32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189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128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PLD</a:t>
            </a:r>
            <a:r>
              <a:rPr spc="-245" dirty="0"/>
              <a:t> </a:t>
            </a:r>
            <a:r>
              <a:rPr spc="-30" dirty="0"/>
              <a:t>Configuration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4955" y="2103501"/>
            <a:ext cx="5700395" cy="45129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Combination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pattern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PLD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9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EPROM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volatile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reprogrammable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EEPROM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79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volatile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reprogrammable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Static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RAM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(SRAM)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Volatile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Flash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volatile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Antifuse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79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volatile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re-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programmability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</a:t>
            </a:fld>
            <a:endParaRPr lang="en-IN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187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4755" y="2769844"/>
            <a:ext cx="4344670" cy="1752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b="1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Adder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Subtractor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Comparator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detection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190</a:t>
            </a:fld>
            <a:endParaRPr lang="en-IN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8991" y="766376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102806" y="767911"/>
                  </a:lnTo>
                  <a:lnTo>
                    <a:pt x="145093" y="767911"/>
                  </a:lnTo>
                  <a:lnTo>
                    <a:pt x="229009" y="766376"/>
                  </a:lnTo>
                  <a:lnTo>
                    <a:pt x="346764" y="762156"/>
                  </a:lnTo>
                  <a:lnTo>
                    <a:pt x="571566" y="749671"/>
                  </a:lnTo>
                  <a:lnTo>
                    <a:pt x="934431" y="722221"/>
                  </a:lnTo>
                  <a:lnTo>
                    <a:pt x="1575466" y="660907"/>
                  </a:lnTo>
                  <a:lnTo>
                    <a:pt x="2295940" y="578375"/>
                  </a:lnTo>
                  <a:lnTo>
                    <a:pt x="2845201" y="505624"/>
                  </a:lnTo>
                  <a:lnTo>
                    <a:pt x="3127267" y="463386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9716" y="0"/>
              <a:ext cx="10144125" cy="2893695"/>
            </a:xfrm>
            <a:custGeom>
              <a:avLst/>
              <a:gdLst/>
              <a:ahLst/>
              <a:cxnLst/>
              <a:rect l="l" t="t" r="r" b="b"/>
              <a:pathLst>
                <a:path w="10144125" h="2893695">
                  <a:moveTo>
                    <a:pt x="2192934" y="2253361"/>
                  </a:moveTo>
                  <a:lnTo>
                    <a:pt x="1494155" y="2253361"/>
                  </a:lnTo>
                  <a:lnTo>
                    <a:pt x="0" y="2253361"/>
                  </a:lnTo>
                  <a:lnTo>
                    <a:pt x="0" y="2893441"/>
                  </a:lnTo>
                  <a:lnTo>
                    <a:pt x="1494116" y="2893441"/>
                  </a:lnTo>
                  <a:lnTo>
                    <a:pt x="2192934" y="2893441"/>
                  </a:lnTo>
                  <a:lnTo>
                    <a:pt x="2192934" y="2253361"/>
                  </a:lnTo>
                  <a:close/>
                </a:path>
                <a:path w="10144125" h="2893695">
                  <a:moveTo>
                    <a:pt x="10143960" y="0"/>
                  </a:moveTo>
                  <a:lnTo>
                    <a:pt x="9458160" y="0"/>
                  </a:lnTo>
                  <a:lnTo>
                    <a:pt x="9458160" y="1143000"/>
                  </a:lnTo>
                  <a:lnTo>
                    <a:pt x="10143960" y="1143000"/>
                  </a:lnTo>
                  <a:lnTo>
                    <a:pt x="1014396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9716" y="2893440"/>
              <a:ext cx="2193290" cy="370840"/>
            </a:xfrm>
            <a:custGeom>
              <a:avLst/>
              <a:gdLst/>
              <a:ahLst/>
              <a:cxnLst/>
              <a:rect l="l" t="t" r="r" b="b"/>
              <a:pathLst>
                <a:path w="2193290" h="370839">
                  <a:moveTo>
                    <a:pt x="2192934" y="0"/>
                  </a:moveTo>
                  <a:lnTo>
                    <a:pt x="1494155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1494116" y="370840"/>
                  </a:lnTo>
                  <a:lnTo>
                    <a:pt x="2192934" y="370840"/>
                  </a:lnTo>
                  <a:lnTo>
                    <a:pt x="2192934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9716" y="3264280"/>
              <a:ext cx="2193290" cy="370840"/>
            </a:xfrm>
            <a:custGeom>
              <a:avLst/>
              <a:gdLst/>
              <a:ahLst/>
              <a:cxnLst/>
              <a:rect l="l" t="t" r="r" b="b"/>
              <a:pathLst>
                <a:path w="2193290" h="370839">
                  <a:moveTo>
                    <a:pt x="2192934" y="0"/>
                  </a:moveTo>
                  <a:lnTo>
                    <a:pt x="1494155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1494116" y="370840"/>
                  </a:lnTo>
                  <a:lnTo>
                    <a:pt x="2192934" y="370840"/>
                  </a:lnTo>
                  <a:lnTo>
                    <a:pt x="2192934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9716" y="3635133"/>
              <a:ext cx="2193290" cy="370840"/>
            </a:xfrm>
            <a:custGeom>
              <a:avLst/>
              <a:gdLst/>
              <a:ahLst/>
              <a:cxnLst/>
              <a:rect l="l" t="t" r="r" b="b"/>
              <a:pathLst>
                <a:path w="2193290" h="370839">
                  <a:moveTo>
                    <a:pt x="2192934" y="0"/>
                  </a:moveTo>
                  <a:lnTo>
                    <a:pt x="1494155" y="0"/>
                  </a:lnTo>
                  <a:lnTo>
                    <a:pt x="0" y="0"/>
                  </a:lnTo>
                  <a:lnTo>
                    <a:pt x="0" y="370827"/>
                  </a:lnTo>
                  <a:lnTo>
                    <a:pt x="1494116" y="370827"/>
                  </a:lnTo>
                  <a:lnTo>
                    <a:pt x="2192934" y="370827"/>
                  </a:lnTo>
                  <a:lnTo>
                    <a:pt x="2192934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9716" y="4005960"/>
              <a:ext cx="2193290" cy="370840"/>
            </a:xfrm>
            <a:custGeom>
              <a:avLst/>
              <a:gdLst/>
              <a:ahLst/>
              <a:cxnLst/>
              <a:rect l="l" t="t" r="r" b="b"/>
              <a:pathLst>
                <a:path w="2193290" h="370839">
                  <a:moveTo>
                    <a:pt x="2192934" y="0"/>
                  </a:moveTo>
                  <a:lnTo>
                    <a:pt x="1494155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1494116" y="370840"/>
                  </a:lnTo>
                  <a:lnTo>
                    <a:pt x="2192934" y="370840"/>
                  </a:lnTo>
                  <a:lnTo>
                    <a:pt x="2192934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9716" y="4376801"/>
              <a:ext cx="1494155" cy="370840"/>
            </a:xfrm>
            <a:custGeom>
              <a:avLst/>
              <a:gdLst/>
              <a:ahLst/>
              <a:cxnLst/>
              <a:rect l="l" t="t" r="r" b="b"/>
              <a:pathLst>
                <a:path w="1494155" h="370839">
                  <a:moveTo>
                    <a:pt x="1494155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494155" y="370840"/>
                  </a:lnTo>
                  <a:lnTo>
                    <a:pt x="1494155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716" y="4747640"/>
              <a:ext cx="1494155" cy="370840"/>
            </a:xfrm>
            <a:custGeom>
              <a:avLst/>
              <a:gdLst/>
              <a:ahLst/>
              <a:cxnLst/>
              <a:rect l="l" t="t" r="r" b="b"/>
              <a:pathLst>
                <a:path w="1494155" h="370839">
                  <a:moveTo>
                    <a:pt x="1494155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494155" y="370839"/>
                  </a:lnTo>
                  <a:lnTo>
                    <a:pt x="1494155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9716" y="5118480"/>
              <a:ext cx="1494155" cy="370840"/>
            </a:xfrm>
            <a:custGeom>
              <a:avLst/>
              <a:gdLst/>
              <a:ahLst/>
              <a:cxnLst/>
              <a:rect l="l" t="t" r="r" b="b"/>
              <a:pathLst>
                <a:path w="1494155" h="370839">
                  <a:moveTo>
                    <a:pt x="1494155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494155" y="370840"/>
                  </a:lnTo>
                  <a:lnTo>
                    <a:pt x="1494155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9716" y="5489295"/>
              <a:ext cx="1494155" cy="370840"/>
            </a:xfrm>
            <a:custGeom>
              <a:avLst/>
              <a:gdLst/>
              <a:ahLst/>
              <a:cxnLst/>
              <a:rect l="l" t="t" r="r" b="b"/>
              <a:pathLst>
                <a:path w="1494155" h="370839">
                  <a:moveTo>
                    <a:pt x="1494155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494155" y="370839"/>
                  </a:lnTo>
                  <a:lnTo>
                    <a:pt x="1494155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9716" y="5860135"/>
              <a:ext cx="1494155" cy="370840"/>
            </a:xfrm>
            <a:custGeom>
              <a:avLst/>
              <a:gdLst/>
              <a:ahLst/>
              <a:cxnLst/>
              <a:rect l="l" t="t" r="r" b="b"/>
              <a:pathLst>
                <a:path w="1494155" h="370839">
                  <a:moveTo>
                    <a:pt x="1494155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494155" y="370840"/>
                  </a:lnTo>
                  <a:lnTo>
                    <a:pt x="1494155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9716" y="6230975"/>
              <a:ext cx="2193290" cy="370840"/>
            </a:xfrm>
            <a:custGeom>
              <a:avLst/>
              <a:gdLst/>
              <a:ahLst/>
              <a:cxnLst/>
              <a:rect l="l" t="t" r="r" b="b"/>
              <a:pathLst>
                <a:path w="2193290" h="370840">
                  <a:moveTo>
                    <a:pt x="2192934" y="0"/>
                  </a:moveTo>
                  <a:lnTo>
                    <a:pt x="1494155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1494116" y="370840"/>
                  </a:lnTo>
                  <a:lnTo>
                    <a:pt x="2192934" y="370840"/>
                  </a:lnTo>
                  <a:lnTo>
                    <a:pt x="2192934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3366" y="2893441"/>
              <a:ext cx="2205990" cy="0"/>
            </a:xfrm>
            <a:custGeom>
              <a:avLst/>
              <a:gdLst/>
              <a:ahLst/>
              <a:cxnLst/>
              <a:rect l="l" t="t" r="r" b="b"/>
              <a:pathLst>
                <a:path w="2205990">
                  <a:moveTo>
                    <a:pt x="0" y="0"/>
                  </a:moveTo>
                  <a:lnTo>
                    <a:pt x="220569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3366" y="2247010"/>
              <a:ext cx="2205990" cy="4361180"/>
            </a:xfrm>
            <a:custGeom>
              <a:avLst/>
              <a:gdLst/>
              <a:ahLst/>
              <a:cxnLst/>
              <a:rect l="l" t="t" r="r" b="b"/>
              <a:pathLst>
                <a:path w="2205990" h="4361180">
                  <a:moveTo>
                    <a:pt x="0" y="1017269"/>
                  </a:moveTo>
                  <a:lnTo>
                    <a:pt x="2205697" y="1017269"/>
                  </a:lnTo>
                </a:path>
                <a:path w="2205990" h="4361180">
                  <a:moveTo>
                    <a:pt x="0" y="1388109"/>
                  </a:moveTo>
                  <a:lnTo>
                    <a:pt x="2205697" y="1388109"/>
                  </a:lnTo>
                </a:path>
                <a:path w="2205990" h="4361180">
                  <a:moveTo>
                    <a:pt x="0" y="1758950"/>
                  </a:moveTo>
                  <a:lnTo>
                    <a:pt x="2205697" y="1758950"/>
                  </a:lnTo>
                </a:path>
                <a:path w="2205990" h="4361180">
                  <a:moveTo>
                    <a:pt x="0" y="2129790"/>
                  </a:moveTo>
                  <a:lnTo>
                    <a:pt x="2205697" y="2129790"/>
                  </a:lnTo>
                </a:path>
                <a:path w="2205990" h="4361180">
                  <a:moveTo>
                    <a:pt x="0" y="2500630"/>
                  </a:moveTo>
                  <a:lnTo>
                    <a:pt x="2205697" y="2500630"/>
                  </a:lnTo>
                </a:path>
                <a:path w="2205990" h="4361180">
                  <a:moveTo>
                    <a:pt x="0" y="2871470"/>
                  </a:moveTo>
                  <a:lnTo>
                    <a:pt x="2205697" y="2871470"/>
                  </a:lnTo>
                </a:path>
                <a:path w="2205990" h="4361180">
                  <a:moveTo>
                    <a:pt x="0" y="3242310"/>
                  </a:moveTo>
                  <a:lnTo>
                    <a:pt x="2205697" y="3242310"/>
                  </a:lnTo>
                </a:path>
                <a:path w="2205990" h="4361180">
                  <a:moveTo>
                    <a:pt x="0" y="3613124"/>
                  </a:moveTo>
                  <a:lnTo>
                    <a:pt x="2205697" y="3613124"/>
                  </a:lnTo>
                </a:path>
                <a:path w="2205990" h="4361180">
                  <a:moveTo>
                    <a:pt x="0" y="3983964"/>
                  </a:moveTo>
                  <a:lnTo>
                    <a:pt x="2205697" y="3983964"/>
                  </a:lnTo>
                </a:path>
                <a:path w="2205990" h="4361180">
                  <a:moveTo>
                    <a:pt x="6350" y="0"/>
                  </a:moveTo>
                  <a:lnTo>
                    <a:pt x="6350" y="4361154"/>
                  </a:lnTo>
                </a:path>
                <a:path w="2205990" h="4361180">
                  <a:moveTo>
                    <a:pt x="0" y="6350"/>
                  </a:moveTo>
                  <a:lnTo>
                    <a:pt x="2205697" y="6350"/>
                  </a:lnTo>
                </a:path>
                <a:path w="2205990" h="4361180">
                  <a:moveTo>
                    <a:pt x="0" y="4354804"/>
                  </a:moveTo>
                  <a:lnTo>
                    <a:pt x="2205697" y="435480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469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BCD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49172" y="2282444"/>
            <a:ext cx="1823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  <a:tabLst>
                <a:tab pos="1338580" algn="l"/>
              </a:tabLst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Decimal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BCD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Digit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49983" y="2922523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7652" y="2922523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0000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49983" y="3293490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57652" y="3293490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0001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49983" y="3664457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57652" y="3664457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0010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49983" y="4035297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57652" y="4035297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0011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230122" y="4376801"/>
          <a:ext cx="2032000" cy="1852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965"/>
                <a:gridCol w="705485"/>
              </a:tblGrid>
              <a:tr h="370840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0100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0101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0110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0111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1000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1649983" y="6260693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57652" y="6260693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1001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31108" y="2322576"/>
            <a:ext cx="8241792" cy="4219956"/>
          </a:xfrm>
          <a:prstGeom prst="rect">
            <a:avLst/>
          </a:prstGeom>
        </p:spPr>
      </p:pic>
      <p:sp>
        <p:nvSpPr>
          <p:cNvPr id="38" name="Footer Placeholder 3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191</a:t>
            </a:fld>
            <a:endParaRPr lang="en-IN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5" y="2296667"/>
              <a:ext cx="7412735" cy="43769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116" y="2851404"/>
              <a:ext cx="5123687" cy="27767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8126" y="886205"/>
            <a:ext cx="4257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BCD</a:t>
            </a:r>
            <a:r>
              <a:rPr spc="-270" dirty="0"/>
              <a:t> </a:t>
            </a:r>
            <a:r>
              <a:rPr dirty="0"/>
              <a:t>Addition</a:t>
            </a:r>
            <a:r>
              <a:rPr spc="-260" dirty="0"/>
              <a:t> </a:t>
            </a:r>
            <a:r>
              <a:rPr spc="-180" dirty="0"/>
              <a:t>Rules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192</a:t>
            </a:fld>
            <a:endParaRPr lang="en-IN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Comparing</a:t>
            </a:r>
            <a:r>
              <a:rPr spc="-195" dirty="0"/>
              <a:t> </a:t>
            </a:r>
            <a:r>
              <a:rPr spc="-204" dirty="0"/>
              <a:t>Binary</a:t>
            </a:r>
            <a:r>
              <a:rPr spc="-210" dirty="0"/>
              <a:t> </a:t>
            </a:r>
            <a:r>
              <a:rPr spc="130" dirty="0"/>
              <a:t>and</a:t>
            </a:r>
            <a:r>
              <a:rPr spc="-195" dirty="0"/>
              <a:t> </a:t>
            </a:r>
            <a:r>
              <a:rPr spc="-30" dirty="0"/>
              <a:t>BCD</a:t>
            </a:r>
            <a:r>
              <a:rPr spc="-210" dirty="0"/>
              <a:t> </a:t>
            </a:r>
            <a:r>
              <a:rPr spc="-380" dirty="0"/>
              <a:t>Sums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2267" y="2241803"/>
            <a:ext cx="9012936" cy="46161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193</a:t>
            </a:fld>
            <a:endParaRPr lang="en-IN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290318"/>
            <a:ext cx="9655810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previous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sum.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endParaRPr sz="20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conversion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needed.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Apply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Decimal sum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10-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19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758825" indent="-34290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7588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(Decimal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16-19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)when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 output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endParaRPr sz="2000">
              <a:latin typeface="Times New Roman"/>
              <a:cs typeface="Times New Roman"/>
            </a:endParaRPr>
          </a:p>
          <a:p>
            <a:pPr marL="758825">
              <a:lnSpc>
                <a:spcPct val="100000"/>
              </a:lnSpc>
            </a:pP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818515" indent="-40259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8185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(Decimal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10-15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)when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1950" b="1" i="1" spc="247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50" b="1" i="1" spc="232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="1" i="1" spc="254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0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81000" marR="503555" indent="-343535">
              <a:lnSpc>
                <a:spcPct val="100000"/>
              </a:lnSpc>
              <a:spcBef>
                <a:spcPts val="1000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correction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 expressed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 function:</a:t>
            </a:r>
            <a:endParaRPr sz="2000">
              <a:latin typeface="Times New Roman"/>
              <a:cs typeface="Times New Roman"/>
            </a:endParaRPr>
          </a:p>
          <a:p>
            <a:pPr marL="2388235">
              <a:lnSpc>
                <a:spcPct val="100000"/>
              </a:lnSpc>
              <a:spcBef>
                <a:spcPts val="1005"/>
              </a:spcBef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1950" b="1" i="1" spc="232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spc="-30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950" b="1" i="1" spc="-30" baseline="-21367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endParaRPr sz="1950" baseline="-2136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0110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stage.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BCD</a:t>
            </a:r>
            <a:r>
              <a:rPr spc="-270" dirty="0"/>
              <a:t> </a:t>
            </a:r>
            <a:r>
              <a:rPr spc="50" dirty="0"/>
              <a:t>Adder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194</a:t>
            </a:fld>
            <a:endParaRPr lang="en-IN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4267" y="2266186"/>
            <a:ext cx="7075932" cy="45918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195</a:t>
            </a:fld>
            <a:endParaRPr lang="en-IN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808" y="2077211"/>
            <a:ext cx="9023604" cy="4651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Cascading</a:t>
            </a:r>
            <a:r>
              <a:rPr spc="-245" dirty="0"/>
              <a:t> </a:t>
            </a:r>
            <a:r>
              <a:rPr dirty="0"/>
              <a:t>of</a:t>
            </a:r>
            <a:r>
              <a:rPr spc="-250" dirty="0"/>
              <a:t> </a:t>
            </a:r>
            <a:r>
              <a:rPr spc="-30" dirty="0"/>
              <a:t>BCD</a:t>
            </a:r>
            <a:r>
              <a:rPr spc="-254" dirty="0"/>
              <a:t> </a:t>
            </a:r>
            <a:r>
              <a:rPr spc="-10" dirty="0"/>
              <a:t>Adders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196</a:t>
            </a:fld>
            <a:endParaRPr lang="en-IN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918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BCD</a:t>
            </a:r>
            <a:r>
              <a:rPr spc="-270" dirty="0"/>
              <a:t> </a:t>
            </a:r>
            <a:r>
              <a:rPr spc="-85" dirty="0"/>
              <a:t>Subtraction</a:t>
            </a:r>
            <a:r>
              <a:rPr spc="-250" dirty="0"/>
              <a:t> </a:t>
            </a:r>
            <a:r>
              <a:rPr spc="-160" dirty="0"/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5299" y="2437892"/>
            <a:ext cx="560514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602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Let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BCD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B.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subtracted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RULES: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Add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9’s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&gt; 9, Correct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 adding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0110</a:t>
            </a:r>
            <a:endParaRPr sz="2000">
              <a:latin typeface="Times New Roman"/>
              <a:cs typeface="Times New Roman"/>
            </a:endParaRPr>
          </a:p>
          <a:p>
            <a:pPr marL="355600" marR="8001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significant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position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positive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around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carry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added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significant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position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negative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9’s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original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result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943" y="2601467"/>
            <a:ext cx="5009388" cy="37231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197</a:t>
            </a:fld>
            <a:endParaRPr lang="en-IN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8395" y="2470404"/>
              <a:ext cx="4451604" cy="41483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2278379"/>
              <a:ext cx="5984748" cy="44485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93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Example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198</a:t>
            </a:fld>
            <a:endParaRPr lang="en-IN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264" y="2828544"/>
            <a:ext cx="4410456" cy="30297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9’s</a:t>
            </a:r>
            <a:r>
              <a:rPr spc="-145" dirty="0"/>
              <a:t> </a:t>
            </a:r>
            <a:r>
              <a:rPr dirty="0"/>
              <a:t>Complement</a:t>
            </a:r>
            <a:r>
              <a:rPr spc="-145" dirty="0"/>
              <a:t> </a:t>
            </a:r>
            <a:r>
              <a:rPr spc="-25" dirty="0"/>
              <a:t>Circuit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3899" y="2288539"/>
            <a:ext cx="34315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9’complement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0010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Font typeface="Arial MT"/>
              <a:buChar char="•"/>
              <a:tabLst>
                <a:tab pos="163830" algn="l"/>
              </a:tabLst>
            </a:pPr>
            <a:r>
              <a:rPr sz="2000" spc="-10" dirty="0">
                <a:latin typeface="Times New Roman"/>
                <a:cs typeface="Times New Roman"/>
              </a:rPr>
              <a:t>1’s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0010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1101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899" y="3203194"/>
            <a:ext cx="761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385" indent="-1466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59385" algn="l"/>
              </a:tabLst>
            </a:pPr>
            <a:r>
              <a:rPr sz="2000" spc="-10" dirty="0">
                <a:latin typeface="Times New Roman"/>
                <a:cs typeface="Times New Roman"/>
              </a:rPr>
              <a:t>Then,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8350" y="3203194"/>
            <a:ext cx="410717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385185" algn="r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1101</a:t>
            </a:r>
            <a:endParaRPr sz="2000">
              <a:latin typeface="Times New Roman"/>
              <a:cs typeface="Times New Roman"/>
            </a:endParaRPr>
          </a:p>
          <a:p>
            <a:pPr marR="3369310" algn="r">
              <a:lnSpc>
                <a:spcPct val="100000"/>
              </a:lnSpc>
            </a:pP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u="sng" spc="-1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1010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0111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899" y="3991316"/>
            <a:ext cx="3466465" cy="1498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discard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  <a:p>
            <a:pPr marL="207010" indent="-15113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07010" algn="l"/>
              </a:tabLst>
            </a:pPr>
            <a:r>
              <a:rPr sz="2000" dirty="0">
                <a:latin typeface="Times New Roman"/>
                <a:cs typeface="Times New Roman"/>
              </a:rPr>
              <a:t>9’complement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 marL="207010" indent="-151130">
              <a:lnSpc>
                <a:spcPct val="100000"/>
              </a:lnSpc>
              <a:buFont typeface="Arial MT"/>
              <a:buChar char="•"/>
              <a:tabLst>
                <a:tab pos="207010" algn="l"/>
              </a:tabLst>
            </a:pP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0011</a:t>
            </a:r>
            <a:endParaRPr sz="2000">
              <a:latin typeface="Times New Roman"/>
              <a:cs typeface="Times New Roman"/>
            </a:endParaRPr>
          </a:p>
          <a:p>
            <a:pPr marL="207010" indent="-151130">
              <a:lnSpc>
                <a:spcPct val="100000"/>
              </a:lnSpc>
              <a:buFont typeface="Arial MT"/>
              <a:buChar char="•"/>
              <a:tabLst>
                <a:tab pos="207010" algn="l"/>
              </a:tabLst>
            </a:pPr>
            <a:r>
              <a:rPr sz="2000" spc="-10" dirty="0">
                <a:latin typeface="Times New Roman"/>
                <a:cs typeface="Times New Roman"/>
              </a:rPr>
              <a:t>1’s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0011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7485" y="5463641"/>
            <a:ext cx="76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 indent="-1466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59385" algn="l"/>
              </a:tabLst>
            </a:pPr>
            <a:r>
              <a:rPr sz="2000" spc="-10" dirty="0">
                <a:latin typeface="Times New Roman"/>
                <a:cs typeface="Times New Roman"/>
              </a:rPr>
              <a:t>Then,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1910" y="5463641"/>
            <a:ext cx="411035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Times New Roman"/>
                <a:cs typeface="Times New Roman"/>
              </a:rPr>
              <a:t>1100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u="sng" spc="-15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1010</a:t>
            </a:r>
            <a:r>
              <a:rPr sz="2000" u="sng" spc="500" dirty="0"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0110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equivalent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7485" y="6378041"/>
            <a:ext cx="19932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If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carry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discard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it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199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27393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053" y="3291078"/>
            <a:ext cx="449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Introduction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Digital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8672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5873" y="2405253"/>
            <a:ext cx="866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PLA:</a:t>
            </a:r>
            <a:r>
              <a:rPr sz="1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(PLA)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array,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links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9020" y="3131820"/>
            <a:ext cx="5330952" cy="34335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1214" y="814273"/>
            <a:ext cx="847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F4E7EC"/>
                </a:solidFill>
                <a:latin typeface="Verdana"/>
                <a:cs typeface="Verdana"/>
              </a:rPr>
              <a:t>PLA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5" name="Picture 2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</a:t>
            </a:fld>
            <a:endParaRPr lang="en-IN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2241804"/>
            <a:ext cx="4572000" cy="43555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986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BCD</a:t>
            </a:r>
            <a:r>
              <a:rPr spc="-235" dirty="0"/>
              <a:t> </a:t>
            </a:r>
            <a:r>
              <a:rPr spc="-105" dirty="0"/>
              <a:t>Subtractor</a:t>
            </a:r>
            <a:r>
              <a:rPr spc="-220" dirty="0"/>
              <a:t> </a:t>
            </a:r>
            <a:r>
              <a:rPr spc="-45" dirty="0"/>
              <a:t>Circuit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6058" y="3072510"/>
            <a:ext cx="5287645" cy="283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RULES:</a:t>
            </a:r>
            <a:endParaRPr sz="2400">
              <a:latin typeface="Times New Roman"/>
              <a:cs typeface="Times New Roman"/>
            </a:endParaRPr>
          </a:p>
          <a:p>
            <a:pPr marL="352425" indent="-339725" algn="just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2425" algn="l"/>
              </a:tabLst>
            </a:pPr>
            <a:r>
              <a:rPr sz="2000" dirty="0">
                <a:latin typeface="Times New Roman"/>
                <a:cs typeface="Times New Roman"/>
              </a:rPr>
              <a:t>Add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9’s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351790" indent="-339090" algn="just">
              <a:lnSpc>
                <a:spcPct val="100000"/>
              </a:lnSpc>
              <a:buFont typeface="Arial MT"/>
              <a:buChar char="•"/>
              <a:tabLst>
                <a:tab pos="35179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&gt; 9,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Correct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0110</a:t>
            </a:r>
            <a:endParaRPr sz="2000">
              <a:latin typeface="Times New Roman"/>
              <a:cs typeface="Times New Roman"/>
            </a:endParaRPr>
          </a:p>
          <a:p>
            <a:pPr marL="351790" marR="5080" indent="-339725" algn="just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significant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position 	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positive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around 	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added</a:t>
            </a:r>
            <a:endParaRPr sz="2000">
              <a:latin typeface="Times New Roman"/>
              <a:cs typeface="Times New Roman"/>
            </a:endParaRPr>
          </a:p>
          <a:p>
            <a:pPr marL="351790" marR="5080" indent="-339725" algn="just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carry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generated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most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significant 	</a:t>
            </a:r>
            <a:r>
              <a:rPr sz="2000" dirty="0">
                <a:latin typeface="Times New Roman"/>
                <a:cs typeface="Times New Roman"/>
              </a:rPr>
              <a:t>position then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negative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result 	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9’s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original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result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200</a:t>
            </a:fld>
            <a:endParaRPr lang="en-IN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13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Comparator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512" y="2356485"/>
            <a:ext cx="9678035" cy="271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Comparator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compares</a:t>
            </a:r>
            <a:r>
              <a:rPr sz="2000" b="1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b="1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b="1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000" b="1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order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equal,</a:t>
            </a:r>
            <a:r>
              <a:rPr sz="20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0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greater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number.</a:t>
            </a:r>
            <a:endParaRPr sz="2000">
              <a:latin typeface="Times New Roman"/>
              <a:cs typeface="Times New Roman"/>
            </a:endParaRPr>
          </a:p>
          <a:p>
            <a:pPr marL="354965" marR="9525" indent="-342900" algn="just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logically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terminals,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&gt;</a:t>
            </a:r>
            <a:r>
              <a:rPr sz="20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condition,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000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one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000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&lt;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condition.</a:t>
            </a:r>
            <a:endParaRPr sz="2000">
              <a:latin typeface="Times New Roman"/>
              <a:cs typeface="Times New Roman"/>
            </a:endParaRPr>
          </a:p>
          <a:p>
            <a:pPr marL="354965" marR="9525" indent="-342900" algn="just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comparator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makes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cascade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connection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identical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networks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similar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adder.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7179" y="5167884"/>
            <a:ext cx="3866387" cy="15331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201</a:t>
            </a:fld>
            <a:endParaRPr lang="en-IN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0204" y="3941064"/>
              <a:ext cx="3232404" cy="27538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6719" y="5507735"/>
              <a:ext cx="8183880" cy="434340"/>
            </a:xfrm>
            <a:custGeom>
              <a:avLst/>
              <a:gdLst/>
              <a:ahLst/>
              <a:cxnLst/>
              <a:rect l="l" t="t" r="r" b="b"/>
              <a:pathLst>
                <a:path w="8183880" h="434339">
                  <a:moveTo>
                    <a:pt x="8183880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8183880" y="434339"/>
                  </a:lnTo>
                  <a:lnTo>
                    <a:pt x="818388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929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Tahoma"/>
                <a:cs typeface="Tahoma"/>
              </a:rPr>
              <a:t>1-</a:t>
            </a:r>
            <a:r>
              <a:rPr b="1" spc="-360" dirty="0">
                <a:latin typeface="Tahoma"/>
                <a:cs typeface="Tahoma"/>
              </a:rPr>
              <a:t>Bit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Magnitude</a:t>
            </a:r>
            <a:r>
              <a:rPr b="1" spc="-18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Comparator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629" y="2390150"/>
            <a:ext cx="10699115" cy="348932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515620">
              <a:lnSpc>
                <a:spcPct val="100000"/>
              </a:lnSpc>
              <a:spcBef>
                <a:spcPts val="1100"/>
              </a:spcBef>
              <a:tabLst>
                <a:tab pos="858519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comparator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compare two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comparator.</a:t>
            </a:r>
            <a:endParaRPr sz="2400">
              <a:latin typeface="Times New Roman"/>
              <a:cs typeface="Times New Roman"/>
            </a:endParaRPr>
          </a:p>
          <a:p>
            <a:pPr marL="859155" marR="5080" indent="-343535">
              <a:lnSpc>
                <a:spcPct val="100000"/>
              </a:lnSpc>
              <a:spcBef>
                <a:spcPts val="1000"/>
              </a:spcBef>
              <a:tabLst>
                <a:tab pos="858519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4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generate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than,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greater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 binary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numbers.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400">
              <a:latin typeface="Times New Roman"/>
              <a:cs typeface="Times New Roman"/>
            </a:endParaRPr>
          </a:p>
          <a:p>
            <a:pPr marL="906780" marR="308927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logical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expressions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each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090545" algn="l"/>
                <a:tab pos="5939155" algn="l"/>
              </a:tabLst>
            </a:pP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A&gt;B: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AB'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A&lt;B: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A'B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A=B:</a:t>
            </a:r>
            <a:r>
              <a:rPr sz="24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A'B'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24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202</a:t>
            </a:fld>
            <a:endParaRPr lang="en-IN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536" y="3221735"/>
            <a:ext cx="4311396" cy="36362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Logic</a:t>
            </a:r>
            <a:r>
              <a:rPr spc="-85" dirty="0"/>
              <a:t> </a:t>
            </a:r>
            <a:r>
              <a:rPr spc="-20" dirty="0"/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7912" y="2369261"/>
            <a:ext cx="42494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above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expressions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 can derive </a:t>
            </a:r>
            <a:r>
              <a:rPr sz="1800" spc="-2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following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formula: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3946" y="2394584"/>
            <a:ext cx="5777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Boolean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expressions,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logic </a:t>
            </a:r>
            <a:r>
              <a:rPr sz="1800" dirty="0">
                <a:latin typeface="Times New Roman"/>
                <a:cs typeface="Times New Roman"/>
              </a:rPr>
              <a:t>circuit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comparator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below: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1784" y="3037332"/>
            <a:ext cx="5801868" cy="362407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203</a:t>
            </a:fld>
            <a:endParaRPr lang="en-IN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b="1" spc="-170" dirty="0">
                <a:latin typeface="Tahoma"/>
                <a:cs typeface="Tahoma"/>
              </a:rPr>
              <a:t>2-</a:t>
            </a:r>
            <a:r>
              <a:rPr b="1" spc="-355" dirty="0">
                <a:latin typeface="Tahoma"/>
                <a:cs typeface="Tahoma"/>
              </a:rPr>
              <a:t>Bit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Magnitude</a:t>
            </a:r>
            <a:r>
              <a:rPr b="1" spc="-20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Comparator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3899" y="2464435"/>
            <a:ext cx="100882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comparator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compare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numbers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bits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2-</a:t>
            </a:r>
            <a:r>
              <a:rPr sz="2000" dirty="0">
                <a:latin typeface="Times New Roman"/>
                <a:cs typeface="Times New Roman"/>
              </a:rPr>
              <a:t>bit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Magnitude </a:t>
            </a:r>
            <a:r>
              <a:rPr sz="2000" dirty="0">
                <a:latin typeface="Times New Roman"/>
                <a:cs typeface="Times New Roman"/>
              </a:rPr>
              <a:t>comparator.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consists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four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inputs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outputs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less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equal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greater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between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numbers.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732" y="3428998"/>
            <a:ext cx="7205472" cy="3428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204</a:t>
            </a:fld>
            <a:endParaRPr lang="en-IN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712" y="2367737"/>
            <a:ext cx="71374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20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Truth</a:t>
            </a:r>
            <a:r>
              <a:rPr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Table</a:t>
            </a:r>
            <a:r>
              <a:rPr sz="20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K-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2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drawn</a:t>
            </a:r>
            <a:r>
              <a:rPr sz="2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2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follows: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1247" y="2648711"/>
            <a:ext cx="10744200" cy="4097020"/>
            <a:chOff x="841247" y="2648711"/>
            <a:chExt cx="10744200" cy="4097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247" y="2648711"/>
              <a:ext cx="3581400" cy="25115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047" y="2735579"/>
              <a:ext cx="3581400" cy="2261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2" y="2714243"/>
              <a:ext cx="3581399" cy="22600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5663" y="5202934"/>
              <a:ext cx="7292340" cy="1542415"/>
            </a:xfrm>
            <a:custGeom>
              <a:avLst/>
              <a:gdLst/>
              <a:ahLst/>
              <a:cxnLst/>
              <a:rect l="l" t="t" r="r" b="b"/>
              <a:pathLst>
                <a:path w="7292340" h="1542415">
                  <a:moveTo>
                    <a:pt x="7292340" y="0"/>
                  </a:moveTo>
                  <a:lnTo>
                    <a:pt x="0" y="0"/>
                  </a:lnTo>
                  <a:lnTo>
                    <a:pt x="0" y="1542288"/>
                  </a:lnTo>
                  <a:lnTo>
                    <a:pt x="7292340" y="1542288"/>
                  </a:lnTo>
                  <a:lnTo>
                    <a:pt x="729234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32964" y="5192725"/>
            <a:ext cx="67818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  <a:tabLst>
                <a:tab pos="3641090" algn="l"/>
              </a:tabLst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A&gt;B</a:t>
            </a:r>
            <a:r>
              <a:rPr sz="1600" b="1" spc="-10" dirty="0">
                <a:latin typeface="Times New Roman"/>
                <a:cs typeface="Times New Roman"/>
              </a:rPr>
              <a:t>: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A1B1’</a:t>
            </a:r>
            <a:r>
              <a:rPr sz="16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A0B1’B0’</a:t>
            </a:r>
            <a:r>
              <a:rPr sz="16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A1A0B0’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A&lt;B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-100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A1’B1</a:t>
            </a:r>
            <a:r>
              <a:rPr sz="16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A0’B1B0</a:t>
            </a:r>
            <a:r>
              <a:rPr sz="16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A1’A0’B0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Times New Roman"/>
              <a:cs typeface="Times New Roman"/>
            </a:endParaRPr>
          </a:p>
          <a:p>
            <a:pPr marL="509270" marR="1230630" indent="-497205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A=B</a:t>
            </a:r>
            <a:r>
              <a:rPr sz="1600" b="1" spc="-10" dirty="0">
                <a:latin typeface="Times New Roman"/>
                <a:cs typeface="Times New Roman"/>
              </a:rPr>
              <a:t>: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A1’A0’B1’B0’</a:t>
            </a:r>
            <a:r>
              <a:rPr sz="16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A1’A0B1’B0</a:t>
            </a:r>
            <a:r>
              <a:rPr sz="16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A1A0B1B0</a:t>
            </a:r>
            <a:r>
              <a:rPr sz="16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A1A0’B1B0’ A1’B1’</a:t>
            </a:r>
            <a:r>
              <a:rPr sz="16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(A0’B0’</a:t>
            </a:r>
            <a:r>
              <a:rPr sz="16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A0B0)</a:t>
            </a:r>
            <a:r>
              <a:rPr sz="16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A1B1</a:t>
            </a:r>
            <a:r>
              <a:rPr sz="16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(A0B0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A0’B0’)</a:t>
            </a:r>
            <a:endParaRPr sz="1600">
              <a:latin typeface="Times New Roman"/>
              <a:cs typeface="Times New Roman"/>
            </a:endParaRPr>
          </a:p>
          <a:p>
            <a:pPr marL="520065" marR="3308985">
              <a:lnSpc>
                <a:spcPct val="100000"/>
              </a:lnSpc>
            </a:pP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(A0B0</a:t>
            </a:r>
            <a:r>
              <a:rPr sz="16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A0’B0’)</a:t>
            </a:r>
            <a:r>
              <a:rPr sz="16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(A1B1</a:t>
            </a:r>
            <a:r>
              <a:rPr sz="16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6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A1’B1’)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(A0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Ex-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Nor</a:t>
            </a:r>
            <a:r>
              <a:rPr sz="16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B0)</a:t>
            </a:r>
            <a:r>
              <a:rPr sz="16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(A1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Ex-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Nor</a:t>
            </a:r>
            <a:r>
              <a:rPr sz="16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B1)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205</a:t>
            </a:fld>
            <a:endParaRPr lang="en-IN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/>
              <a:t>Logic</a:t>
            </a:r>
            <a:r>
              <a:rPr spc="-85" dirty="0"/>
              <a:t> </a:t>
            </a:r>
            <a:r>
              <a:rPr spc="-20" dirty="0"/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726" y="2229738"/>
            <a:ext cx="10777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Boolean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expressions,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 can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implement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logic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circuit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comparator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given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below: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4916" y="2622802"/>
            <a:ext cx="7906511" cy="41589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206</a:t>
            </a:fld>
            <a:endParaRPr lang="en-IN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4-</a:t>
            </a:r>
            <a:r>
              <a:rPr b="1" dirty="0">
                <a:latin typeface="Times New Roman"/>
                <a:cs typeface="Times New Roman"/>
              </a:rPr>
              <a:t>Bit Magnitude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Comparator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2044" y="2269997"/>
            <a:ext cx="9436735" cy="432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0870" indent="-1016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20" dirty="0">
                <a:latin typeface="Times New Roman"/>
                <a:cs typeface="Times New Roman"/>
              </a:rPr>
              <a:t>	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comparator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binary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4-bit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magnitude comparator.</a:t>
            </a:r>
            <a:endParaRPr sz="1800">
              <a:latin typeface="Times New Roman"/>
              <a:cs typeface="Times New Roman"/>
            </a:endParaRPr>
          </a:p>
          <a:p>
            <a:pPr marL="147955" indent="-135255">
              <a:lnSpc>
                <a:spcPct val="100000"/>
              </a:lnSpc>
              <a:buSzPct val="94444"/>
              <a:buFont typeface="Arial MT"/>
              <a:buChar char="•"/>
              <a:tabLst>
                <a:tab pos="147955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consists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eight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</a:t>
            </a:r>
            <a:r>
              <a:rPr sz="1800" spc="-10" dirty="0">
                <a:latin typeface="Times New Roman"/>
                <a:cs typeface="Times New Roman"/>
              </a:rPr>
              <a:t> numbers.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SzPct val="94444"/>
              <a:buFont typeface="Arial MT"/>
              <a:buChar char="•"/>
              <a:tabLst>
                <a:tab pos="144780" algn="l"/>
              </a:tabLst>
            </a:pP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equal to 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greater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binary </a:t>
            </a:r>
            <a:r>
              <a:rPr sz="1800" spc="-10" dirty="0">
                <a:latin typeface="Times New Roman"/>
                <a:cs typeface="Times New Roman"/>
              </a:rPr>
              <a:t>numbers.</a:t>
            </a:r>
            <a:endParaRPr sz="18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  <a:spcBef>
                <a:spcPts val="835"/>
              </a:spcBef>
            </a:pP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10" dirty="0">
                <a:latin typeface="Times New Roman"/>
                <a:cs typeface="Times New Roman"/>
              </a:rPr>
              <a:t>4-</a:t>
            </a:r>
            <a:r>
              <a:rPr sz="1800" b="1" dirty="0">
                <a:latin typeface="Times New Roman"/>
                <a:cs typeface="Times New Roman"/>
              </a:rPr>
              <a:t>bit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comparator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condition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possible in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following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four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cases: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 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possible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individual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 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 number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exactly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coincide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with</a:t>
            </a:r>
            <a:endParaRPr sz="18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corresponding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another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number.</a:t>
            </a:r>
            <a:endParaRPr sz="18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A3 =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B3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and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A2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=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B2 and</a:t>
            </a:r>
            <a:r>
              <a:rPr sz="1800" b="1" i="1" spc="-7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A1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=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B1 and</a:t>
            </a:r>
            <a:r>
              <a:rPr sz="1800" b="1" i="1" spc="-8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A0 =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B0</a:t>
            </a:r>
            <a:endParaRPr sz="18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numbers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binary,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either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equality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each pair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bits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 expressed logically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 equivalence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function.</a:t>
            </a:r>
            <a:endParaRPr sz="180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  <a:tabLst>
                <a:tab pos="2856230" algn="l"/>
                <a:tab pos="4594225" algn="l"/>
              </a:tabLst>
            </a:pP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xi =</a:t>
            </a:r>
            <a:r>
              <a:rPr sz="1800" b="1" i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AiBi +</a:t>
            </a:r>
            <a:r>
              <a:rPr sz="1800" b="1" i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Ai’Bi’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	i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0,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1,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2,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50" dirty="0">
                <a:solidFill>
                  <a:srgbClr val="00AF50"/>
                </a:solidFill>
                <a:latin typeface="Times New Roman"/>
                <a:cs typeface="Times New Roman"/>
              </a:rPr>
              <a:t>3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xi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=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1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pair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position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equal.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So,</a:t>
            </a:r>
            <a:endParaRPr sz="1800">
              <a:latin typeface="Times New Roman"/>
              <a:cs typeface="Times New Roman"/>
            </a:endParaRPr>
          </a:p>
          <a:p>
            <a:pPr marL="2800350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(A</a:t>
            </a:r>
            <a:r>
              <a:rPr sz="1800" b="1" i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B)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x2 .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x1.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00AF50"/>
                </a:solidFill>
                <a:latin typeface="Times New Roman"/>
                <a:cs typeface="Times New Roman"/>
              </a:rPr>
              <a:t>x0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207</a:t>
            </a:fld>
            <a:endParaRPr lang="en-IN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5872" y="2234946"/>
            <a:ext cx="8394700" cy="455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 4-</a:t>
            </a:r>
            <a:r>
              <a:rPr sz="1800" b="1" dirty="0">
                <a:latin typeface="Times New Roman"/>
                <a:cs typeface="Times New Roman"/>
              </a:rPr>
              <a:t>bit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comparator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condition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A&gt;B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possible in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following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four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cases: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 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B3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 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B3,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A2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 1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 B2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 = B3,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A2 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B2,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A1 = 1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B3,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A2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B2,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 B1,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 1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B0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sequential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comparison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expressed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logically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(A&gt;B)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sz="1800" b="1" i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A3B3’</a:t>
            </a:r>
            <a:r>
              <a:rPr sz="1800" b="1" i="1" spc="-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</a:t>
            </a:r>
            <a:r>
              <a:rPr sz="1800" b="1" i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A2B2’</a:t>
            </a:r>
            <a:r>
              <a:rPr sz="1800" b="1" i="1" spc="-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</a:t>
            </a:r>
            <a:r>
              <a:rPr sz="18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A1B1’</a:t>
            </a:r>
            <a:r>
              <a:rPr sz="1800" b="1" i="1" spc="-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x3x2x1</a:t>
            </a:r>
            <a:r>
              <a:rPr sz="18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A0B0’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 4-</a:t>
            </a:r>
            <a:r>
              <a:rPr sz="1800" b="1" dirty="0">
                <a:latin typeface="Times New Roman"/>
                <a:cs typeface="Times New Roman"/>
              </a:rPr>
              <a:t>bit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comparator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condition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A&lt;B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can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possible in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following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four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cases:</a:t>
            </a:r>
            <a:endParaRPr sz="18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 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B3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 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B3,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A2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 0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 B2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 = B3,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A2 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B2,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A1 = 0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A3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B3,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A2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B2,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 B1,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 0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B0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=1</a:t>
            </a:r>
            <a:endParaRPr sz="18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sequential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comparison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expressed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logically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  <a:p>
            <a:pPr marL="1852295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(A&lt;B)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sz="1800" b="1" i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A3’B3 +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</a:t>
            </a:r>
            <a:r>
              <a:rPr sz="18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A2’B2</a:t>
            </a:r>
            <a:r>
              <a:rPr sz="18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</a:t>
            </a:r>
            <a:r>
              <a:rPr sz="18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A1’B1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x3x2x1</a:t>
            </a:r>
            <a:r>
              <a:rPr sz="18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A0’B0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208</a:t>
            </a:fld>
            <a:endParaRPr lang="en-IN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5184" y="2279902"/>
            <a:ext cx="5132832" cy="45567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Logic</a:t>
            </a:r>
            <a:r>
              <a:rPr spc="-85" dirty="0"/>
              <a:t> </a:t>
            </a:r>
            <a:r>
              <a:rPr spc="-20" dirty="0"/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472" y="2736850"/>
            <a:ext cx="5567680" cy="157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8705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(A</a:t>
            </a:r>
            <a:r>
              <a:rPr sz="1800" b="1" i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B)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x2 .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x1.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00AF50"/>
                </a:solidFill>
                <a:latin typeface="Times New Roman"/>
                <a:cs typeface="Times New Roman"/>
              </a:rPr>
              <a:t>x0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(A&gt;B)</a:t>
            </a:r>
            <a:r>
              <a:rPr sz="1800" b="1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sz="1800" b="1" i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A3B3’</a:t>
            </a:r>
            <a:r>
              <a:rPr sz="1800" b="1" i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</a:t>
            </a:r>
            <a:r>
              <a:rPr sz="1800" b="1" i="1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A2B2’</a:t>
            </a:r>
            <a:r>
              <a:rPr sz="1800" b="1" i="1" spc="-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</a:t>
            </a:r>
            <a:r>
              <a:rPr sz="1800" b="1" i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A1B1’</a:t>
            </a:r>
            <a:r>
              <a:rPr sz="1800" b="1" i="1" spc="-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x3x2x1</a:t>
            </a:r>
            <a:r>
              <a:rPr sz="1800" b="1" i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A0B0’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8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(A&lt;B)</a:t>
            </a:r>
            <a:r>
              <a:rPr sz="18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=</a:t>
            </a:r>
            <a:r>
              <a:rPr sz="1800" b="1" i="1" spc="-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A3’B3</a:t>
            </a:r>
            <a:r>
              <a:rPr sz="1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 x3</a:t>
            </a:r>
            <a:r>
              <a:rPr sz="1800" b="1" i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A2’B2</a:t>
            </a:r>
            <a:r>
              <a:rPr sz="18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</a:t>
            </a:r>
            <a:r>
              <a:rPr sz="18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A1’B1</a:t>
            </a:r>
            <a:r>
              <a:rPr sz="18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+</a:t>
            </a:r>
            <a:r>
              <a:rPr sz="18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x3x2x1</a:t>
            </a:r>
            <a:r>
              <a:rPr sz="1800" b="1" i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A0’B0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209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482" y="2420873"/>
            <a:ext cx="827150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</a:pPr>
            <a:r>
              <a:rPr sz="1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PAL:</a:t>
            </a:r>
            <a:r>
              <a:rPr sz="18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PAL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arrays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transistor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arranged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"fixed-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programmable-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AND"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plane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6" y="3072383"/>
            <a:ext cx="4866132" cy="34061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1214" y="805941"/>
            <a:ext cx="8458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F4E7EC"/>
                </a:solidFill>
                <a:latin typeface="Verdana"/>
                <a:cs typeface="Verdana"/>
              </a:rPr>
              <a:t>PAL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5" name="Picture 2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</a:t>
            </a:fld>
            <a:endParaRPr lang="en-IN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318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Cascading </a:t>
            </a:r>
            <a:r>
              <a:rPr b="1" spc="-10" dirty="0">
                <a:latin typeface="Times New Roman"/>
                <a:cs typeface="Times New Roman"/>
              </a:rPr>
              <a:t>Comparator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4112" y="2295905"/>
            <a:ext cx="9691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comparator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performing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comparison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operation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cascading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4-</a:t>
            </a:r>
            <a:r>
              <a:rPr sz="1800" spc="-25" dirty="0">
                <a:latin typeface="Times New Roman"/>
                <a:cs typeface="Times New Roman"/>
              </a:rPr>
              <a:t>bit </a:t>
            </a:r>
            <a:r>
              <a:rPr sz="1800" dirty="0">
                <a:latin typeface="Times New Roman"/>
                <a:cs typeface="Times New Roman"/>
              </a:rPr>
              <a:t>comparators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called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cascading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comparator.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comparators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 cascaded,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lower-</a:t>
            </a:r>
            <a:r>
              <a:rPr sz="1800" b="1" dirty="0">
                <a:latin typeface="Times New Roman"/>
                <a:cs typeface="Times New Roman"/>
              </a:rPr>
              <a:t>order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comparator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 connected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corresponding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higher-</a:t>
            </a:r>
            <a:r>
              <a:rPr sz="1800" b="1" dirty="0">
                <a:latin typeface="Times New Roman"/>
                <a:cs typeface="Times New Roman"/>
              </a:rPr>
              <a:t>order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comparator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2519" y="3538728"/>
            <a:ext cx="9593580" cy="3274060"/>
            <a:chOff x="1112519" y="3538728"/>
            <a:chExt cx="9593580" cy="3274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19" y="3538728"/>
              <a:ext cx="2971800" cy="32003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084" y="3578352"/>
              <a:ext cx="6224016" cy="3233925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210</a:t>
            </a:fld>
            <a:endParaRPr lang="en-IN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Applications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Comparators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1610" y="2576322"/>
            <a:ext cx="94564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30" indent="-15113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Comparators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central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units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(CPUs)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microcontrollers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(MCUs).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59385" indent="-14668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Arial MT"/>
              <a:buChar char="•"/>
              <a:tabLst>
                <a:tab pos="159385" algn="l"/>
              </a:tabLst>
            </a:pP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control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applications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representing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physical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variables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temperature,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position,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compared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reference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value.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Comparators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controllers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Servo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motor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control.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password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verification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biometric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applications.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211</a:t>
            </a:fld>
            <a:endParaRPr lang="en-IN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584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Error</a:t>
            </a:r>
            <a:r>
              <a:rPr spc="-220" dirty="0"/>
              <a:t> </a:t>
            </a:r>
            <a:r>
              <a:rPr dirty="0"/>
              <a:t>Detection</a:t>
            </a:r>
            <a:r>
              <a:rPr spc="-200" dirty="0"/>
              <a:t> </a:t>
            </a:r>
            <a:r>
              <a:rPr spc="130" dirty="0"/>
              <a:t>and</a:t>
            </a:r>
            <a:r>
              <a:rPr spc="-225" dirty="0"/>
              <a:t> </a:t>
            </a:r>
            <a:r>
              <a:rPr spc="-20" dirty="0"/>
              <a:t>Correction</a:t>
            </a:r>
            <a:r>
              <a:rPr spc="-200" dirty="0"/>
              <a:t> </a:t>
            </a:r>
            <a:r>
              <a:rPr spc="70" dirty="0"/>
              <a:t>Codes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3068" y="2875914"/>
            <a:ext cx="9982835" cy="30353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marR="7620" indent="-342900" algn="just">
              <a:lnSpc>
                <a:spcPts val="2160"/>
              </a:lnSpc>
              <a:spcBef>
                <a:spcPts val="3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range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analog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voltages.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other,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noise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added.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this,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 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ts val="216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0.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We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can’t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avoid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interference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noise.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But,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original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detecting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errors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present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correcting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those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errors.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purpose,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codes.</a:t>
            </a:r>
            <a:endParaRPr sz="2000">
              <a:latin typeface="Times New Roman"/>
              <a:cs typeface="Times New Roman"/>
            </a:endParaRPr>
          </a:p>
          <a:p>
            <a:pPr marL="551180" indent="-342265" algn="just">
              <a:lnSpc>
                <a:spcPct val="100000"/>
              </a:lnSpc>
              <a:spcBef>
                <a:spcPts val="755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55118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detection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endParaRPr sz="2000">
              <a:latin typeface="Times New Roman"/>
              <a:cs typeface="Times New Roman"/>
            </a:endParaRPr>
          </a:p>
          <a:p>
            <a:pPr marL="551180" indent="-342265" algn="just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551180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212</a:t>
            </a:fld>
            <a:endParaRPr lang="en-IN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458338"/>
            <a:ext cx="9631680" cy="37103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detection</a:t>
            </a:r>
            <a:r>
              <a:rPr sz="2000" b="1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0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errors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These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contain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bits,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included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original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stream.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detect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occurred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original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725"/>
              </a:spcBef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Example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CRC code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160"/>
              </a:lnSpc>
              <a:spcBef>
                <a:spcPts val="104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that,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original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correction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similar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strategy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codes.</a:t>
            </a:r>
            <a:endParaRPr sz="20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error.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760"/>
              </a:spcBef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Example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Hamming code,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CRC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2160"/>
              </a:lnSpc>
              <a:spcBef>
                <a:spcPts val="104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Therefore,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correct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errors,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additional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appended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transmission.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213</a:t>
            </a:fld>
            <a:endParaRPr lang="en-IN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210" dirty="0">
                <a:latin typeface="Tahoma"/>
                <a:cs typeface="Tahoma"/>
              </a:rPr>
              <a:t>Parity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175" dirty="0">
                <a:latin typeface="Tahoma"/>
                <a:cs typeface="Tahoma"/>
              </a:rPr>
              <a:t>Code</a:t>
            </a:r>
            <a:r>
              <a:rPr b="1" spc="-2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3256" y="2155063"/>
            <a:ext cx="10113010" cy="43351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extra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included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message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total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even.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denotes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string.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Parity.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appended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otherwise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appended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total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1’s.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r>
              <a:rPr sz="1800" b="1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b="1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appended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string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endParaRPr sz="1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1’s.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receiver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knows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sender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generator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generator.</a:t>
            </a:r>
            <a:endParaRPr sz="1800">
              <a:latin typeface="Times New Roman"/>
              <a:cs typeface="Times New Roman"/>
            </a:endParaRPr>
          </a:p>
          <a:p>
            <a:pPr marL="354965" marR="825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Suppose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sender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generator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odd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 string.</a:t>
            </a:r>
            <a:endParaRPr sz="1800">
              <a:latin typeface="Times New Roman"/>
              <a:cs typeface="Times New Roman"/>
            </a:endParaRPr>
          </a:p>
          <a:p>
            <a:pPr marL="354965" marR="8255" indent="-342900">
              <a:lnSpc>
                <a:spcPct val="100699"/>
              </a:lnSpc>
              <a:spcBef>
                <a:spcPts val="9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occurs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changed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received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will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indicate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214</a:t>
            </a:fld>
            <a:endParaRPr lang="en-IN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352" y="2313432"/>
              <a:ext cx="4657344" cy="43952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3764" y="2462783"/>
              <a:ext cx="3875532" cy="2058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3011" y="4780788"/>
              <a:ext cx="3857244" cy="18669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665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Parity</a:t>
            </a:r>
            <a:r>
              <a:rPr spc="-215" dirty="0"/>
              <a:t> </a:t>
            </a:r>
            <a:r>
              <a:rPr spc="-10" dirty="0"/>
              <a:t>Generator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215</a:t>
            </a:fld>
            <a:endParaRPr lang="en-IN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048" y="2336292"/>
              <a:ext cx="5387340" cy="2951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0611" y="2296667"/>
              <a:ext cx="4919472" cy="3011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1067" y="5416296"/>
              <a:ext cx="5585459" cy="12603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665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Parity</a:t>
            </a:r>
            <a:r>
              <a:rPr spc="-265" dirty="0"/>
              <a:t> </a:t>
            </a:r>
            <a:r>
              <a:rPr spc="-10" dirty="0"/>
              <a:t>Generator</a:t>
            </a:r>
            <a:r>
              <a:rPr spc="-250" dirty="0"/>
              <a:t> </a:t>
            </a:r>
            <a:r>
              <a:rPr spc="130" dirty="0"/>
              <a:t>and</a:t>
            </a:r>
            <a:r>
              <a:rPr spc="-260" dirty="0"/>
              <a:t> </a:t>
            </a:r>
            <a:r>
              <a:rPr spc="-10" dirty="0"/>
              <a:t>Checker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216</a:t>
            </a:fld>
            <a:endParaRPr lang="en-IN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463295"/>
              <a:ext cx="9346692" cy="56982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6609" y="3016376"/>
              <a:ext cx="144017" cy="134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9845" y="5425821"/>
              <a:ext cx="144018" cy="1333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2174" y="3618738"/>
              <a:ext cx="10160" cy="904875"/>
            </a:xfrm>
            <a:custGeom>
              <a:avLst/>
              <a:gdLst/>
              <a:ahLst/>
              <a:cxnLst/>
              <a:rect l="l" t="t" r="r" b="b"/>
              <a:pathLst>
                <a:path w="10159" h="904875">
                  <a:moveTo>
                    <a:pt x="0" y="904494"/>
                  </a:moveTo>
                  <a:lnTo>
                    <a:pt x="9906" y="0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986" y="3172205"/>
              <a:ext cx="299085" cy="455930"/>
            </a:xfrm>
            <a:custGeom>
              <a:avLst/>
              <a:gdLst/>
              <a:ahLst/>
              <a:cxnLst/>
              <a:rect l="l" t="t" r="r" b="b"/>
              <a:pathLst>
                <a:path w="299085" h="455929">
                  <a:moveTo>
                    <a:pt x="0" y="455676"/>
                  </a:moveTo>
                  <a:lnTo>
                    <a:pt x="298195" y="455676"/>
                  </a:lnTo>
                </a:path>
                <a:path w="299085" h="455929">
                  <a:moveTo>
                    <a:pt x="298831" y="0"/>
                  </a:moveTo>
                  <a:lnTo>
                    <a:pt x="297180" y="437261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7053" y="3621785"/>
              <a:ext cx="10160" cy="904875"/>
            </a:xfrm>
            <a:custGeom>
              <a:avLst/>
              <a:gdLst/>
              <a:ahLst/>
              <a:cxnLst/>
              <a:rect l="l" t="t" r="r" b="b"/>
              <a:pathLst>
                <a:path w="10160" h="904875">
                  <a:moveTo>
                    <a:pt x="0" y="904494"/>
                  </a:moveTo>
                  <a:lnTo>
                    <a:pt x="9906" y="0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6865" y="3632453"/>
              <a:ext cx="298450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0" y="0"/>
                  </a:moveTo>
                  <a:lnTo>
                    <a:pt x="298196" y="0"/>
                  </a:lnTo>
                </a:path>
              </a:pathLst>
            </a:custGeom>
            <a:ln w="1905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4046" y="3175254"/>
              <a:ext cx="1905" cy="437515"/>
            </a:xfrm>
            <a:custGeom>
              <a:avLst/>
              <a:gdLst/>
              <a:ahLst/>
              <a:cxnLst/>
              <a:rect l="l" t="t" r="r" b="b"/>
              <a:pathLst>
                <a:path w="1904" h="437514">
                  <a:moveTo>
                    <a:pt x="1650" y="0"/>
                  </a:moveTo>
                  <a:lnTo>
                    <a:pt x="0" y="437261"/>
                  </a:lnTo>
                </a:path>
              </a:pathLst>
            </a:custGeom>
            <a:ln w="19049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98447" y="6248501"/>
            <a:ext cx="32753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Even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Parity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8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Checker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552" y="3090798"/>
            <a:ext cx="154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Parity</a:t>
            </a:r>
            <a:r>
              <a:rPr sz="1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Generator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1556" y="2852165"/>
            <a:ext cx="154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Parity</a:t>
            </a:r>
            <a:r>
              <a:rPr sz="1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Generator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09637" y="385825"/>
            <a:ext cx="9723755" cy="5929630"/>
            <a:chOff x="909637" y="385825"/>
            <a:chExt cx="9723755" cy="5929630"/>
          </a:xfrm>
        </p:grpSpPr>
        <p:sp>
          <p:nvSpPr>
            <p:cNvPr id="15" name="object 15"/>
            <p:cNvSpPr/>
            <p:nvPr/>
          </p:nvSpPr>
          <p:spPr>
            <a:xfrm>
              <a:off x="914400" y="3499103"/>
              <a:ext cx="9714230" cy="22225"/>
            </a:xfrm>
            <a:custGeom>
              <a:avLst/>
              <a:gdLst/>
              <a:ahLst/>
              <a:cxnLst/>
              <a:rect l="l" t="t" r="r" b="b"/>
              <a:pathLst>
                <a:path w="9714230" h="22225">
                  <a:moveTo>
                    <a:pt x="0" y="0"/>
                  </a:moveTo>
                  <a:lnTo>
                    <a:pt x="4721098" y="9906"/>
                  </a:lnTo>
                </a:path>
                <a:path w="9714230" h="22225">
                  <a:moveTo>
                    <a:pt x="4992624" y="12192"/>
                  </a:moveTo>
                  <a:lnTo>
                    <a:pt x="9713722" y="22098"/>
                  </a:lnTo>
                </a:path>
              </a:pathLst>
            </a:custGeom>
            <a:ln w="9525">
              <a:solidFill>
                <a:srgbClr val="B83C6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2497" y="385825"/>
              <a:ext cx="75565" cy="5929630"/>
            </a:xfrm>
            <a:custGeom>
              <a:avLst/>
              <a:gdLst/>
              <a:ahLst/>
              <a:cxnLst/>
              <a:rect l="l" t="t" r="r" b="b"/>
              <a:pathLst>
                <a:path w="75564" h="5929630">
                  <a:moveTo>
                    <a:pt x="19557" y="0"/>
                  </a:moveTo>
                  <a:lnTo>
                    <a:pt x="5587" y="0"/>
                  </a:lnTo>
                  <a:lnTo>
                    <a:pt x="0" y="5841"/>
                  </a:lnTo>
                  <a:lnTo>
                    <a:pt x="0" y="12826"/>
                  </a:lnTo>
                  <a:lnTo>
                    <a:pt x="635" y="89026"/>
                  </a:lnTo>
                  <a:lnTo>
                    <a:pt x="762" y="96012"/>
                  </a:lnTo>
                  <a:lnTo>
                    <a:pt x="6476" y="101600"/>
                  </a:lnTo>
                  <a:lnTo>
                    <a:pt x="20447" y="101600"/>
                  </a:lnTo>
                  <a:lnTo>
                    <a:pt x="26162" y="95758"/>
                  </a:lnTo>
                  <a:lnTo>
                    <a:pt x="26039" y="89026"/>
                  </a:lnTo>
                  <a:lnTo>
                    <a:pt x="9145" y="89026"/>
                  </a:lnTo>
                  <a:lnTo>
                    <a:pt x="8510" y="12826"/>
                  </a:lnTo>
                  <a:lnTo>
                    <a:pt x="25400" y="12826"/>
                  </a:lnTo>
                  <a:lnTo>
                    <a:pt x="25400" y="5587"/>
                  </a:lnTo>
                  <a:lnTo>
                    <a:pt x="19557" y="0"/>
                  </a:lnTo>
                  <a:close/>
                </a:path>
                <a:path w="75564" h="5929630">
                  <a:moveTo>
                    <a:pt x="25402" y="12826"/>
                  </a:moveTo>
                  <a:lnTo>
                    <a:pt x="16892" y="12826"/>
                  </a:lnTo>
                  <a:lnTo>
                    <a:pt x="17527" y="89026"/>
                  </a:lnTo>
                  <a:lnTo>
                    <a:pt x="26037" y="89026"/>
                  </a:lnTo>
                  <a:lnTo>
                    <a:pt x="25402" y="12826"/>
                  </a:lnTo>
                  <a:close/>
                </a:path>
                <a:path w="75564" h="5929630">
                  <a:moveTo>
                    <a:pt x="21208" y="177800"/>
                  </a:moveTo>
                  <a:lnTo>
                    <a:pt x="7112" y="177800"/>
                  </a:lnTo>
                  <a:lnTo>
                    <a:pt x="1645" y="183387"/>
                  </a:lnTo>
                  <a:lnTo>
                    <a:pt x="1524" y="190626"/>
                  </a:lnTo>
                  <a:lnTo>
                    <a:pt x="2159" y="266826"/>
                  </a:lnTo>
                  <a:lnTo>
                    <a:pt x="2159" y="273812"/>
                  </a:lnTo>
                  <a:lnTo>
                    <a:pt x="7874" y="279400"/>
                  </a:lnTo>
                  <a:lnTo>
                    <a:pt x="21846" y="279400"/>
                  </a:lnTo>
                  <a:lnTo>
                    <a:pt x="27559" y="273558"/>
                  </a:lnTo>
                  <a:lnTo>
                    <a:pt x="27559" y="266826"/>
                  </a:lnTo>
                  <a:lnTo>
                    <a:pt x="10669" y="266826"/>
                  </a:lnTo>
                  <a:lnTo>
                    <a:pt x="9907" y="190626"/>
                  </a:lnTo>
                  <a:lnTo>
                    <a:pt x="26928" y="190626"/>
                  </a:lnTo>
                  <a:lnTo>
                    <a:pt x="26801" y="183641"/>
                  </a:lnTo>
                  <a:lnTo>
                    <a:pt x="26797" y="183387"/>
                  </a:lnTo>
                  <a:lnTo>
                    <a:pt x="21208" y="177800"/>
                  </a:lnTo>
                  <a:close/>
                </a:path>
                <a:path w="75564" h="5929630">
                  <a:moveTo>
                    <a:pt x="26926" y="190626"/>
                  </a:moveTo>
                  <a:lnTo>
                    <a:pt x="18416" y="190626"/>
                  </a:lnTo>
                  <a:lnTo>
                    <a:pt x="19051" y="266826"/>
                  </a:lnTo>
                  <a:lnTo>
                    <a:pt x="27561" y="266826"/>
                  </a:lnTo>
                  <a:lnTo>
                    <a:pt x="26926" y="190626"/>
                  </a:lnTo>
                  <a:close/>
                </a:path>
                <a:path w="75564" h="5929630">
                  <a:moveTo>
                    <a:pt x="22732" y="355600"/>
                  </a:moveTo>
                  <a:lnTo>
                    <a:pt x="8636" y="355600"/>
                  </a:lnTo>
                  <a:lnTo>
                    <a:pt x="3169" y="361188"/>
                  </a:lnTo>
                  <a:lnTo>
                    <a:pt x="3048" y="368426"/>
                  </a:lnTo>
                  <a:lnTo>
                    <a:pt x="3682" y="444626"/>
                  </a:lnTo>
                  <a:lnTo>
                    <a:pt x="3682" y="451612"/>
                  </a:lnTo>
                  <a:lnTo>
                    <a:pt x="9398" y="457200"/>
                  </a:lnTo>
                  <a:lnTo>
                    <a:pt x="23370" y="457200"/>
                  </a:lnTo>
                  <a:lnTo>
                    <a:pt x="29082" y="451358"/>
                  </a:lnTo>
                  <a:lnTo>
                    <a:pt x="29082" y="444626"/>
                  </a:lnTo>
                  <a:lnTo>
                    <a:pt x="12066" y="444626"/>
                  </a:lnTo>
                  <a:lnTo>
                    <a:pt x="11431" y="368426"/>
                  </a:lnTo>
                  <a:lnTo>
                    <a:pt x="28452" y="368426"/>
                  </a:lnTo>
                  <a:lnTo>
                    <a:pt x="28325" y="361441"/>
                  </a:lnTo>
                  <a:lnTo>
                    <a:pt x="28321" y="361188"/>
                  </a:lnTo>
                  <a:lnTo>
                    <a:pt x="22732" y="355600"/>
                  </a:lnTo>
                  <a:close/>
                </a:path>
                <a:path w="75564" h="5929630">
                  <a:moveTo>
                    <a:pt x="28450" y="368426"/>
                  </a:moveTo>
                  <a:lnTo>
                    <a:pt x="19940" y="368426"/>
                  </a:lnTo>
                  <a:lnTo>
                    <a:pt x="20575" y="444626"/>
                  </a:lnTo>
                  <a:lnTo>
                    <a:pt x="29085" y="444626"/>
                  </a:lnTo>
                  <a:lnTo>
                    <a:pt x="28450" y="368426"/>
                  </a:lnTo>
                  <a:close/>
                </a:path>
                <a:path w="75564" h="5929630">
                  <a:moveTo>
                    <a:pt x="24256" y="533400"/>
                  </a:moveTo>
                  <a:lnTo>
                    <a:pt x="10032" y="533400"/>
                  </a:lnTo>
                  <a:lnTo>
                    <a:pt x="4444" y="539114"/>
                  </a:lnTo>
                  <a:lnTo>
                    <a:pt x="4444" y="546226"/>
                  </a:lnTo>
                  <a:lnTo>
                    <a:pt x="5079" y="622426"/>
                  </a:lnTo>
                  <a:lnTo>
                    <a:pt x="5206" y="629412"/>
                  </a:lnTo>
                  <a:lnTo>
                    <a:pt x="10922" y="635000"/>
                  </a:lnTo>
                  <a:lnTo>
                    <a:pt x="24764" y="635000"/>
                  </a:lnTo>
                  <a:lnTo>
                    <a:pt x="30606" y="629158"/>
                  </a:lnTo>
                  <a:lnTo>
                    <a:pt x="30484" y="622426"/>
                  </a:lnTo>
                  <a:lnTo>
                    <a:pt x="13590" y="622426"/>
                  </a:lnTo>
                  <a:lnTo>
                    <a:pt x="12955" y="546226"/>
                  </a:lnTo>
                  <a:lnTo>
                    <a:pt x="29844" y="546226"/>
                  </a:lnTo>
                  <a:lnTo>
                    <a:pt x="29844" y="539114"/>
                  </a:lnTo>
                  <a:lnTo>
                    <a:pt x="24256" y="533400"/>
                  </a:lnTo>
                  <a:close/>
                </a:path>
                <a:path w="75564" h="5929630">
                  <a:moveTo>
                    <a:pt x="29847" y="546226"/>
                  </a:moveTo>
                  <a:lnTo>
                    <a:pt x="21464" y="546226"/>
                  </a:lnTo>
                  <a:lnTo>
                    <a:pt x="22099" y="622426"/>
                  </a:lnTo>
                  <a:lnTo>
                    <a:pt x="30482" y="622426"/>
                  </a:lnTo>
                  <a:lnTo>
                    <a:pt x="29847" y="546226"/>
                  </a:lnTo>
                  <a:close/>
                </a:path>
                <a:path w="75564" h="5929630">
                  <a:moveTo>
                    <a:pt x="25780" y="711200"/>
                  </a:moveTo>
                  <a:lnTo>
                    <a:pt x="11556" y="711200"/>
                  </a:lnTo>
                  <a:lnTo>
                    <a:pt x="5968" y="716914"/>
                  </a:lnTo>
                  <a:lnTo>
                    <a:pt x="5968" y="724026"/>
                  </a:lnTo>
                  <a:lnTo>
                    <a:pt x="6603" y="800226"/>
                  </a:lnTo>
                  <a:lnTo>
                    <a:pt x="6730" y="807212"/>
                  </a:lnTo>
                  <a:lnTo>
                    <a:pt x="12446" y="812800"/>
                  </a:lnTo>
                  <a:lnTo>
                    <a:pt x="26288" y="812800"/>
                  </a:lnTo>
                  <a:lnTo>
                    <a:pt x="32130" y="806958"/>
                  </a:lnTo>
                  <a:lnTo>
                    <a:pt x="32008" y="800226"/>
                  </a:lnTo>
                  <a:lnTo>
                    <a:pt x="15114" y="800226"/>
                  </a:lnTo>
                  <a:lnTo>
                    <a:pt x="14479" y="724026"/>
                  </a:lnTo>
                  <a:lnTo>
                    <a:pt x="31368" y="724026"/>
                  </a:lnTo>
                  <a:lnTo>
                    <a:pt x="31368" y="716914"/>
                  </a:lnTo>
                  <a:lnTo>
                    <a:pt x="25780" y="711200"/>
                  </a:lnTo>
                  <a:close/>
                </a:path>
                <a:path w="75564" h="5929630">
                  <a:moveTo>
                    <a:pt x="31371" y="724026"/>
                  </a:moveTo>
                  <a:lnTo>
                    <a:pt x="22861" y="724026"/>
                  </a:lnTo>
                  <a:lnTo>
                    <a:pt x="23624" y="800226"/>
                  </a:lnTo>
                  <a:lnTo>
                    <a:pt x="32006" y="800226"/>
                  </a:lnTo>
                  <a:lnTo>
                    <a:pt x="31371" y="724026"/>
                  </a:lnTo>
                  <a:close/>
                </a:path>
                <a:path w="75564" h="5929630">
                  <a:moveTo>
                    <a:pt x="27177" y="889000"/>
                  </a:moveTo>
                  <a:lnTo>
                    <a:pt x="13080" y="889000"/>
                  </a:lnTo>
                  <a:lnTo>
                    <a:pt x="7365" y="894714"/>
                  </a:lnTo>
                  <a:lnTo>
                    <a:pt x="7492" y="901826"/>
                  </a:lnTo>
                  <a:lnTo>
                    <a:pt x="8127" y="978026"/>
                  </a:lnTo>
                  <a:lnTo>
                    <a:pt x="8127" y="985012"/>
                  </a:lnTo>
                  <a:lnTo>
                    <a:pt x="13969" y="990600"/>
                  </a:lnTo>
                  <a:lnTo>
                    <a:pt x="27815" y="990600"/>
                  </a:lnTo>
                  <a:lnTo>
                    <a:pt x="33527" y="984758"/>
                  </a:lnTo>
                  <a:lnTo>
                    <a:pt x="33527" y="978026"/>
                  </a:lnTo>
                  <a:lnTo>
                    <a:pt x="16638" y="978026"/>
                  </a:lnTo>
                  <a:lnTo>
                    <a:pt x="16003" y="901826"/>
                  </a:lnTo>
                  <a:lnTo>
                    <a:pt x="32897" y="901826"/>
                  </a:lnTo>
                  <a:lnTo>
                    <a:pt x="32768" y="894714"/>
                  </a:lnTo>
                  <a:lnTo>
                    <a:pt x="27177" y="889000"/>
                  </a:lnTo>
                  <a:close/>
                </a:path>
                <a:path w="75564" h="5929630">
                  <a:moveTo>
                    <a:pt x="32895" y="901826"/>
                  </a:moveTo>
                  <a:lnTo>
                    <a:pt x="24386" y="901826"/>
                  </a:lnTo>
                  <a:lnTo>
                    <a:pt x="25021" y="978026"/>
                  </a:lnTo>
                  <a:lnTo>
                    <a:pt x="33530" y="978026"/>
                  </a:lnTo>
                  <a:lnTo>
                    <a:pt x="32895" y="901826"/>
                  </a:lnTo>
                  <a:close/>
                </a:path>
                <a:path w="75564" h="5929630">
                  <a:moveTo>
                    <a:pt x="28701" y="1066800"/>
                  </a:moveTo>
                  <a:lnTo>
                    <a:pt x="14604" y="1066800"/>
                  </a:lnTo>
                  <a:lnTo>
                    <a:pt x="8889" y="1072514"/>
                  </a:lnTo>
                  <a:lnTo>
                    <a:pt x="9016" y="1079627"/>
                  </a:lnTo>
                  <a:lnTo>
                    <a:pt x="9651" y="1155827"/>
                  </a:lnTo>
                  <a:lnTo>
                    <a:pt x="9651" y="1162812"/>
                  </a:lnTo>
                  <a:lnTo>
                    <a:pt x="15366" y="1168400"/>
                  </a:lnTo>
                  <a:lnTo>
                    <a:pt x="29339" y="1168400"/>
                  </a:lnTo>
                  <a:lnTo>
                    <a:pt x="35051" y="1162558"/>
                  </a:lnTo>
                  <a:lnTo>
                    <a:pt x="35051" y="1155827"/>
                  </a:lnTo>
                  <a:lnTo>
                    <a:pt x="18035" y="1155827"/>
                  </a:lnTo>
                  <a:lnTo>
                    <a:pt x="17400" y="1079627"/>
                  </a:lnTo>
                  <a:lnTo>
                    <a:pt x="34421" y="1079627"/>
                  </a:lnTo>
                  <a:lnTo>
                    <a:pt x="34292" y="1072514"/>
                  </a:lnTo>
                  <a:lnTo>
                    <a:pt x="28701" y="1066800"/>
                  </a:lnTo>
                  <a:close/>
                </a:path>
                <a:path w="75564" h="5929630">
                  <a:moveTo>
                    <a:pt x="34419" y="1079627"/>
                  </a:moveTo>
                  <a:lnTo>
                    <a:pt x="25910" y="1079627"/>
                  </a:lnTo>
                  <a:lnTo>
                    <a:pt x="26545" y="1155827"/>
                  </a:lnTo>
                  <a:lnTo>
                    <a:pt x="35054" y="1155827"/>
                  </a:lnTo>
                  <a:lnTo>
                    <a:pt x="34419" y="1079627"/>
                  </a:lnTo>
                  <a:close/>
                </a:path>
                <a:path w="75564" h="5929630">
                  <a:moveTo>
                    <a:pt x="30225" y="1244600"/>
                  </a:moveTo>
                  <a:lnTo>
                    <a:pt x="16001" y="1244600"/>
                  </a:lnTo>
                  <a:lnTo>
                    <a:pt x="10413" y="1250314"/>
                  </a:lnTo>
                  <a:lnTo>
                    <a:pt x="10413" y="1257300"/>
                  </a:lnTo>
                  <a:lnTo>
                    <a:pt x="11175" y="1333500"/>
                  </a:lnTo>
                  <a:lnTo>
                    <a:pt x="11175" y="1340612"/>
                  </a:lnTo>
                  <a:lnTo>
                    <a:pt x="16890" y="1346200"/>
                  </a:lnTo>
                  <a:lnTo>
                    <a:pt x="30863" y="1346200"/>
                  </a:lnTo>
                  <a:lnTo>
                    <a:pt x="36575" y="1340358"/>
                  </a:lnTo>
                  <a:lnTo>
                    <a:pt x="36575" y="1333500"/>
                  </a:lnTo>
                  <a:lnTo>
                    <a:pt x="19557" y="1333500"/>
                  </a:lnTo>
                  <a:lnTo>
                    <a:pt x="18923" y="1257300"/>
                  </a:lnTo>
                  <a:lnTo>
                    <a:pt x="35813" y="1257300"/>
                  </a:lnTo>
                  <a:lnTo>
                    <a:pt x="35813" y="1250314"/>
                  </a:lnTo>
                  <a:lnTo>
                    <a:pt x="30225" y="1244600"/>
                  </a:lnTo>
                  <a:close/>
                </a:path>
                <a:path w="75564" h="5929630">
                  <a:moveTo>
                    <a:pt x="35815" y="1257300"/>
                  </a:moveTo>
                  <a:lnTo>
                    <a:pt x="27433" y="1257300"/>
                  </a:lnTo>
                  <a:lnTo>
                    <a:pt x="28068" y="1333500"/>
                  </a:lnTo>
                  <a:lnTo>
                    <a:pt x="36577" y="1333500"/>
                  </a:lnTo>
                  <a:lnTo>
                    <a:pt x="35815" y="1257300"/>
                  </a:lnTo>
                  <a:close/>
                </a:path>
                <a:path w="75564" h="5929630">
                  <a:moveTo>
                    <a:pt x="31750" y="1422400"/>
                  </a:moveTo>
                  <a:lnTo>
                    <a:pt x="17525" y="1422400"/>
                  </a:lnTo>
                  <a:lnTo>
                    <a:pt x="11937" y="1428114"/>
                  </a:lnTo>
                  <a:lnTo>
                    <a:pt x="11937" y="1435100"/>
                  </a:lnTo>
                  <a:lnTo>
                    <a:pt x="12573" y="1511300"/>
                  </a:lnTo>
                  <a:lnTo>
                    <a:pt x="12700" y="1518412"/>
                  </a:lnTo>
                  <a:lnTo>
                    <a:pt x="18414" y="1524000"/>
                  </a:lnTo>
                  <a:lnTo>
                    <a:pt x="32258" y="1524000"/>
                  </a:lnTo>
                  <a:lnTo>
                    <a:pt x="38100" y="1518158"/>
                  </a:lnTo>
                  <a:lnTo>
                    <a:pt x="37975" y="1511300"/>
                  </a:lnTo>
                  <a:lnTo>
                    <a:pt x="21081" y="1511300"/>
                  </a:lnTo>
                  <a:lnTo>
                    <a:pt x="20447" y="1435100"/>
                  </a:lnTo>
                  <a:lnTo>
                    <a:pt x="37337" y="1435100"/>
                  </a:lnTo>
                  <a:lnTo>
                    <a:pt x="37337" y="1428114"/>
                  </a:lnTo>
                  <a:lnTo>
                    <a:pt x="31750" y="1422400"/>
                  </a:lnTo>
                  <a:close/>
                </a:path>
                <a:path w="75564" h="5929630">
                  <a:moveTo>
                    <a:pt x="37339" y="1435100"/>
                  </a:moveTo>
                  <a:lnTo>
                    <a:pt x="28957" y="1435100"/>
                  </a:lnTo>
                  <a:lnTo>
                    <a:pt x="29592" y="1511300"/>
                  </a:lnTo>
                  <a:lnTo>
                    <a:pt x="37974" y="1511300"/>
                  </a:lnTo>
                  <a:lnTo>
                    <a:pt x="37339" y="1435100"/>
                  </a:lnTo>
                  <a:close/>
                </a:path>
                <a:path w="75564" h="5929630">
                  <a:moveTo>
                    <a:pt x="33152" y="1600200"/>
                  </a:moveTo>
                  <a:lnTo>
                    <a:pt x="19050" y="1600200"/>
                  </a:lnTo>
                  <a:lnTo>
                    <a:pt x="13462" y="1605914"/>
                  </a:lnTo>
                  <a:lnTo>
                    <a:pt x="13462" y="1612900"/>
                  </a:lnTo>
                  <a:lnTo>
                    <a:pt x="14097" y="1689100"/>
                  </a:lnTo>
                  <a:lnTo>
                    <a:pt x="14224" y="1696212"/>
                  </a:lnTo>
                  <a:lnTo>
                    <a:pt x="19938" y="1701800"/>
                  </a:lnTo>
                  <a:lnTo>
                    <a:pt x="33782" y="1701800"/>
                  </a:lnTo>
                  <a:lnTo>
                    <a:pt x="39624" y="1695958"/>
                  </a:lnTo>
                  <a:lnTo>
                    <a:pt x="39499" y="1689100"/>
                  </a:lnTo>
                  <a:lnTo>
                    <a:pt x="22605" y="1689100"/>
                  </a:lnTo>
                  <a:lnTo>
                    <a:pt x="21971" y="1612900"/>
                  </a:lnTo>
                  <a:lnTo>
                    <a:pt x="38862" y="1612900"/>
                  </a:lnTo>
                  <a:lnTo>
                    <a:pt x="38862" y="1605661"/>
                  </a:lnTo>
                  <a:lnTo>
                    <a:pt x="33152" y="1600200"/>
                  </a:lnTo>
                  <a:close/>
                </a:path>
                <a:path w="75564" h="5929630">
                  <a:moveTo>
                    <a:pt x="38863" y="1612900"/>
                  </a:moveTo>
                  <a:lnTo>
                    <a:pt x="30354" y="1612900"/>
                  </a:lnTo>
                  <a:lnTo>
                    <a:pt x="30989" y="1689100"/>
                  </a:lnTo>
                  <a:lnTo>
                    <a:pt x="39498" y="1689100"/>
                  </a:lnTo>
                  <a:lnTo>
                    <a:pt x="38863" y="1612900"/>
                  </a:lnTo>
                  <a:close/>
                </a:path>
                <a:path w="75564" h="5929630">
                  <a:moveTo>
                    <a:pt x="34673" y="1778000"/>
                  </a:moveTo>
                  <a:lnTo>
                    <a:pt x="20574" y="1778000"/>
                  </a:lnTo>
                  <a:lnTo>
                    <a:pt x="15112" y="1783461"/>
                  </a:lnTo>
                  <a:lnTo>
                    <a:pt x="14986" y="1790700"/>
                  </a:lnTo>
                  <a:lnTo>
                    <a:pt x="15621" y="1866900"/>
                  </a:lnTo>
                  <a:lnTo>
                    <a:pt x="15621" y="1874012"/>
                  </a:lnTo>
                  <a:lnTo>
                    <a:pt x="21462" y="1879600"/>
                  </a:lnTo>
                  <a:lnTo>
                    <a:pt x="35308" y="1879600"/>
                  </a:lnTo>
                  <a:lnTo>
                    <a:pt x="41021" y="1873758"/>
                  </a:lnTo>
                  <a:lnTo>
                    <a:pt x="41021" y="1866900"/>
                  </a:lnTo>
                  <a:lnTo>
                    <a:pt x="24129" y="1866900"/>
                  </a:lnTo>
                  <a:lnTo>
                    <a:pt x="23494" y="1790700"/>
                  </a:lnTo>
                  <a:lnTo>
                    <a:pt x="40388" y="1790700"/>
                  </a:lnTo>
                  <a:lnTo>
                    <a:pt x="40263" y="1783714"/>
                  </a:lnTo>
                  <a:lnTo>
                    <a:pt x="40259" y="1783461"/>
                  </a:lnTo>
                  <a:lnTo>
                    <a:pt x="34673" y="1778000"/>
                  </a:lnTo>
                  <a:close/>
                </a:path>
                <a:path w="75564" h="5929630">
                  <a:moveTo>
                    <a:pt x="40387" y="1790700"/>
                  </a:moveTo>
                  <a:lnTo>
                    <a:pt x="31878" y="1790700"/>
                  </a:lnTo>
                  <a:lnTo>
                    <a:pt x="32513" y="1866900"/>
                  </a:lnTo>
                  <a:lnTo>
                    <a:pt x="41022" y="1866900"/>
                  </a:lnTo>
                  <a:lnTo>
                    <a:pt x="40387" y="1790700"/>
                  </a:lnTo>
                  <a:close/>
                </a:path>
                <a:path w="75564" h="5929630">
                  <a:moveTo>
                    <a:pt x="36197" y="1955800"/>
                  </a:moveTo>
                  <a:lnTo>
                    <a:pt x="22098" y="1955800"/>
                  </a:lnTo>
                  <a:lnTo>
                    <a:pt x="16382" y="1961514"/>
                  </a:lnTo>
                  <a:lnTo>
                    <a:pt x="16510" y="1968500"/>
                  </a:lnTo>
                  <a:lnTo>
                    <a:pt x="17144" y="2044700"/>
                  </a:lnTo>
                  <a:lnTo>
                    <a:pt x="17144" y="2051685"/>
                  </a:lnTo>
                  <a:lnTo>
                    <a:pt x="22860" y="2057400"/>
                  </a:lnTo>
                  <a:lnTo>
                    <a:pt x="36832" y="2057400"/>
                  </a:lnTo>
                  <a:lnTo>
                    <a:pt x="42420" y="2051685"/>
                  </a:lnTo>
                  <a:lnTo>
                    <a:pt x="42544" y="2044700"/>
                  </a:lnTo>
                  <a:lnTo>
                    <a:pt x="25526" y="2044700"/>
                  </a:lnTo>
                  <a:lnTo>
                    <a:pt x="24891" y="1968500"/>
                  </a:lnTo>
                  <a:lnTo>
                    <a:pt x="41912" y="1968500"/>
                  </a:lnTo>
                  <a:lnTo>
                    <a:pt x="41787" y="1961514"/>
                  </a:lnTo>
                  <a:lnTo>
                    <a:pt x="41782" y="1961261"/>
                  </a:lnTo>
                  <a:lnTo>
                    <a:pt x="36197" y="1955800"/>
                  </a:lnTo>
                  <a:close/>
                </a:path>
                <a:path w="75564" h="5929630">
                  <a:moveTo>
                    <a:pt x="41911" y="1968500"/>
                  </a:moveTo>
                  <a:lnTo>
                    <a:pt x="33402" y="1968500"/>
                  </a:lnTo>
                  <a:lnTo>
                    <a:pt x="34037" y="2044700"/>
                  </a:lnTo>
                  <a:lnTo>
                    <a:pt x="42546" y="2044700"/>
                  </a:lnTo>
                  <a:lnTo>
                    <a:pt x="41911" y="1968500"/>
                  </a:lnTo>
                  <a:close/>
                </a:path>
                <a:path w="75564" h="5929630">
                  <a:moveTo>
                    <a:pt x="37721" y="2133600"/>
                  </a:moveTo>
                  <a:lnTo>
                    <a:pt x="23494" y="2133600"/>
                  </a:lnTo>
                  <a:lnTo>
                    <a:pt x="17906" y="2139315"/>
                  </a:lnTo>
                  <a:lnTo>
                    <a:pt x="17906" y="2146300"/>
                  </a:lnTo>
                  <a:lnTo>
                    <a:pt x="18541" y="2222500"/>
                  </a:lnTo>
                  <a:lnTo>
                    <a:pt x="18668" y="2229485"/>
                  </a:lnTo>
                  <a:lnTo>
                    <a:pt x="24384" y="2235200"/>
                  </a:lnTo>
                  <a:lnTo>
                    <a:pt x="38356" y="2235200"/>
                  </a:lnTo>
                  <a:lnTo>
                    <a:pt x="43944" y="2229485"/>
                  </a:lnTo>
                  <a:lnTo>
                    <a:pt x="43944" y="2222500"/>
                  </a:lnTo>
                  <a:lnTo>
                    <a:pt x="27050" y="2222500"/>
                  </a:lnTo>
                  <a:lnTo>
                    <a:pt x="26415" y="2146300"/>
                  </a:lnTo>
                  <a:lnTo>
                    <a:pt x="43306" y="2146300"/>
                  </a:lnTo>
                  <a:lnTo>
                    <a:pt x="43306" y="2139061"/>
                  </a:lnTo>
                  <a:lnTo>
                    <a:pt x="37721" y="2133600"/>
                  </a:lnTo>
                  <a:close/>
                </a:path>
                <a:path w="75564" h="5929630">
                  <a:moveTo>
                    <a:pt x="43308" y="2146300"/>
                  </a:moveTo>
                  <a:lnTo>
                    <a:pt x="34926" y="2146300"/>
                  </a:lnTo>
                  <a:lnTo>
                    <a:pt x="35561" y="2222500"/>
                  </a:lnTo>
                  <a:lnTo>
                    <a:pt x="43943" y="2222500"/>
                  </a:lnTo>
                  <a:lnTo>
                    <a:pt x="43308" y="2146300"/>
                  </a:lnTo>
                  <a:close/>
                </a:path>
                <a:path w="75564" h="5929630">
                  <a:moveTo>
                    <a:pt x="39245" y="2311400"/>
                  </a:moveTo>
                  <a:lnTo>
                    <a:pt x="25018" y="2311400"/>
                  </a:lnTo>
                  <a:lnTo>
                    <a:pt x="19430" y="2317115"/>
                  </a:lnTo>
                  <a:lnTo>
                    <a:pt x="19430" y="2324100"/>
                  </a:lnTo>
                  <a:lnTo>
                    <a:pt x="20065" y="2400300"/>
                  </a:lnTo>
                  <a:lnTo>
                    <a:pt x="20192" y="2407285"/>
                  </a:lnTo>
                  <a:lnTo>
                    <a:pt x="25907" y="2413000"/>
                  </a:lnTo>
                  <a:lnTo>
                    <a:pt x="39750" y="2413000"/>
                  </a:lnTo>
                  <a:lnTo>
                    <a:pt x="45465" y="2407285"/>
                  </a:lnTo>
                  <a:lnTo>
                    <a:pt x="45470" y="2400300"/>
                  </a:lnTo>
                  <a:lnTo>
                    <a:pt x="28575" y="2400300"/>
                  </a:lnTo>
                  <a:lnTo>
                    <a:pt x="27939" y="2324100"/>
                  </a:lnTo>
                  <a:lnTo>
                    <a:pt x="44830" y="2324100"/>
                  </a:lnTo>
                  <a:lnTo>
                    <a:pt x="44830" y="2316861"/>
                  </a:lnTo>
                  <a:lnTo>
                    <a:pt x="39245" y="2311400"/>
                  </a:lnTo>
                  <a:close/>
                </a:path>
                <a:path w="75564" h="5929630">
                  <a:moveTo>
                    <a:pt x="44833" y="2324100"/>
                  </a:moveTo>
                  <a:lnTo>
                    <a:pt x="36450" y="2324100"/>
                  </a:lnTo>
                  <a:lnTo>
                    <a:pt x="37085" y="2400300"/>
                  </a:lnTo>
                  <a:lnTo>
                    <a:pt x="45468" y="2400300"/>
                  </a:lnTo>
                  <a:lnTo>
                    <a:pt x="44833" y="2324100"/>
                  </a:lnTo>
                  <a:close/>
                </a:path>
                <a:path w="75564" h="5929630">
                  <a:moveTo>
                    <a:pt x="40645" y="2489200"/>
                  </a:moveTo>
                  <a:lnTo>
                    <a:pt x="26542" y="2489200"/>
                  </a:lnTo>
                  <a:lnTo>
                    <a:pt x="20954" y="2494915"/>
                  </a:lnTo>
                  <a:lnTo>
                    <a:pt x="20954" y="2501900"/>
                  </a:lnTo>
                  <a:lnTo>
                    <a:pt x="21589" y="2578100"/>
                  </a:lnTo>
                  <a:lnTo>
                    <a:pt x="21589" y="2585085"/>
                  </a:lnTo>
                  <a:lnTo>
                    <a:pt x="27431" y="2590800"/>
                  </a:lnTo>
                  <a:lnTo>
                    <a:pt x="41277" y="2590800"/>
                  </a:lnTo>
                  <a:lnTo>
                    <a:pt x="46865" y="2585085"/>
                  </a:lnTo>
                  <a:lnTo>
                    <a:pt x="46989" y="2578100"/>
                  </a:lnTo>
                  <a:lnTo>
                    <a:pt x="30099" y="2578100"/>
                  </a:lnTo>
                  <a:lnTo>
                    <a:pt x="29463" y="2501900"/>
                  </a:lnTo>
                  <a:lnTo>
                    <a:pt x="46354" y="2501900"/>
                  </a:lnTo>
                  <a:lnTo>
                    <a:pt x="46354" y="2494661"/>
                  </a:lnTo>
                  <a:lnTo>
                    <a:pt x="40645" y="2489200"/>
                  </a:lnTo>
                  <a:close/>
                </a:path>
                <a:path w="75564" h="5929630">
                  <a:moveTo>
                    <a:pt x="46357" y="2501900"/>
                  </a:moveTo>
                  <a:lnTo>
                    <a:pt x="37847" y="2501900"/>
                  </a:lnTo>
                  <a:lnTo>
                    <a:pt x="38482" y="2578100"/>
                  </a:lnTo>
                  <a:lnTo>
                    <a:pt x="46992" y="2578100"/>
                  </a:lnTo>
                  <a:lnTo>
                    <a:pt x="46357" y="2501900"/>
                  </a:lnTo>
                  <a:close/>
                </a:path>
                <a:path w="75564" h="5929630">
                  <a:moveTo>
                    <a:pt x="42166" y="2667000"/>
                  </a:moveTo>
                  <a:lnTo>
                    <a:pt x="28066" y="2667000"/>
                  </a:lnTo>
                  <a:lnTo>
                    <a:pt x="22605" y="2672461"/>
                  </a:lnTo>
                  <a:lnTo>
                    <a:pt x="22478" y="2679700"/>
                  </a:lnTo>
                  <a:lnTo>
                    <a:pt x="23113" y="2755900"/>
                  </a:lnTo>
                  <a:lnTo>
                    <a:pt x="23113" y="2762885"/>
                  </a:lnTo>
                  <a:lnTo>
                    <a:pt x="28828" y="2768600"/>
                  </a:lnTo>
                  <a:lnTo>
                    <a:pt x="42801" y="2768600"/>
                  </a:lnTo>
                  <a:lnTo>
                    <a:pt x="48389" y="2762885"/>
                  </a:lnTo>
                  <a:lnTo>
                    <a:pt x="48513" y="2755900"/>
                  </a:lnTo>
                  <a:lnTo>
                    <a:pt x="31497" y="2755900"/>
                  </a:lnTo>
                  <a:lnTo>
                    <a:pt x="30861" y="2679700"/>
                  </a:lnTo>
                  <a:lnTo>
                    <a:pt x="47883" y="2679700"/>
                  </a:lnTo>
                  <a:lnTo>
                    <a:pt x="47756" y="2672715"/>
                  </a:lnTo>
                  <a:lnTo>
                    <a:pt x="47751" y="2672461"/>
                  </a:lnTo>
                  <a:lnTo>
                    <a:pt x="42166" y="2667000"/>
                  </a:lnTo>
                  <a:close/>
                </a:path>
                <a:path w="75564" h="5929630">
                  <a:moveTo>
                    <a:pt x="47881" y="2679700"/>
                  </a:moveTo>
                  <a:lnTo>
                    <a:pt x="39371" y="2679700"/>
                  </a:lnTo>
                  <a:lnTo>
                    <a:pt x="40006" y="2755900"/>
                  </a:lnTo>
                  <a:lnTo>
                    <a:pt x="48516" y="2755900"/>
                  </a:lnTo>
                  <a:lnTo>
                    <a:pt x="47881" y="2679700"/>
                  </a:lnTo>
                  <a:close/>
                </a:path>
                <a:path w="75564" h="5929630">
                  <a:moveTo>
                    <a:pt x="43690" y="2844800"/>
                  </a:moveTo>
                  <a:lnTo>
                    <a:pt x="29463" y="2844800"/>
                  </a:lnTo>
                  <a:lnTo>
                    <a:pt x="24124" y="2850261"/>
                  </a:lnTo>
                  <a:lnTo>
                    <a:pt x="24002" y="2857500"/>
                  </a:lnTo>
                  <a:lnTo>
                    <a:pt x="24637" y="2933700"/>
                  </a:lnTo>
                  <a:lnTo>
                    <a:pt x="24637" y="2940685"/>
                  </a:lnTo>
                  <a:lnTo>
                    <a:pt x="30352" y="2946400"/>
                  </a:lnTo>
                  <a:lnTo>
                    <a:pt x="44325" y="2946400"/>
                  </a:lnTo>
                  <a:lnTo>
                    <a:pt x="49913" y="2940685"/>
                  </a:lnTo>
                  <a:lnTo>
                    <a:pt x="50037" y="2933700"/>
                  </a:lnTo>
                  <a:lnTo>
                    <a:pt x="33021" y="2933700"/>
                  </a:lnTo>
                  <a:lnTo>
                    <a:pt x="32386" y="2857500"/>
                  </a:lnTo>
                  <a:lnTo>
                    <a:pt x="49407" y="2857500"/>
                  </a:lnTo>
                  <a:lnTo>
                    <a:pt x="49280" y="2850515"/>
                  </a:lnTo>
                  <a:lnTo>
                    <a:pt x="49275" y="2850261"/>
                  </a:lnTo>
                  <a:lnTo>
                    <a:pt x="43690" y="2844800"/>
                  </a:lnTo>
                  <a:close/>
                </a:path>
                <a:path w="75564" h="5929630">
                  <a:moveTo>
                    <a:pt x="49405" y="2857500"/>
                  </a:moveTo>
                  <a:lnTo>
                    <a:pt x="40895" y="2857500"/>
                  </a:lnTo>
                  <a:lnTo>
                    <a:pt x="41530" y="2933700"/>
                  </a:lnTo>
                  <a:lnTo>
                    <a:pt x="50040" y="2933700"/>
                  </a:lnTo>
                  <a:lnTo>
                    <a:pt x="49405" y="2857500"/>
                  </a:lnTo>
                  <a:close/>
                </a:path>
                <a:path w="75564" h="5929630">
                  <a:moveTo>
                    <a:pt x="45214" y="3022600"/>
                  </a:moveTo>
                  <a:lnTo>
                    <a:pt x="30987" y="3022600"/>
                  </a:lnTo>
                  <a:lnTo>
                    <a:pt x="25400" y="3028315"/>
                  </a:lnTo>
                  <a:lnTo>
                    <a:pt x="25400" y="3035300"/>
                  </a:lnTo>
                  <a:lnTo>
                    <a:pt x="26035" y="3111500"/>
                  </a:lnTo>
                  <a:lnTo>
                    <a:pt x="26162" y="3118485"/>
                  </a:lnTo>
                  <a:lnTo>
                    <a:pt x="31876" y="3124200"/>
                  </a:lnTo>
                  <a:lnTo>
                    <a:pt x="45722" y="3124200"/>
                  </a:lnTo>
                  <a:lnTo>
                    <a:pt x="51562" y="3118231"/>
                  </a:lnTo>
                  <a:lnTo>
                    <a:pt x="51439" y="3111500"/>
                  </a:lnTo>
                  <a:lnTo>
                    <a:pt x="34545" y="3111500"/>
                  </a:lnTo>
                  <a:lnTo>
                    <a:pt x="33910" y="3035300"/>
                  </a:lnTo>
                  <a:lnTo>
                    <a:pt x="50800" y="3035300"/>
                  </a:lnTo>
                  <a:lnTo>
                    <a:pt x="50800" y="3028061"/>
                  </a:lnTo>
                  <a:lnTo>
                    <a:pt x="45214" y="3022600"/>
                  </a:lnTo>
                  <a:close/>
                </a:path>
                <a:path w="75564" h="5929630">
                  <a:moveTo>
                    <a:pt x="50802" y="3035300"/>
                  </a:moveTo>
                  <a:lnTo>
                    <a:pt x="42419" y="3035300"/>
                  </a:lnTo>
                  <a:lnTo>
                    <a:pt x="43054" y="3111500"/>
                  </a:lnTo>
                  <a:lnTo>
                    <a:pt x="51437" y="3111500"/>
                  </a:lnTo>
                  <a:lnTo>
                    <a:pt x="50802" y="3035300"/>
                  </a:lnTo>
                  <a:close/>
                </a:path>
                <a:path w="75564" h="5929630">
                  <a:moveTo>
                    <a:pt x="46738" y="3200400"/>
                  </a:moveTo>
                  <a:lnTo>
                    <a:pt x="32512" y="3200400"/>
                  </a:lnTo>
                  <a:lnTo>
                    <a:pt x="26924" y="3206115"/>
                  </a:lnTo>
                  <a:lnTo>
                    <a:pt x="26924" y="3213100"/>
                  </a:lnTo>
                  <a:lnTo>
                    <a:pt x="27559" y="3289300"/>
                  </a:lnTo>
                  <a:lnTo>
                    <a:pt x="27686" y="3296285"/>
                  </a:lnTo>
                  <a:lnTo>
                    <a:pt x="33400" y="3302000"/>
                  </a:lnTo>
                  <a:lnTo>
                    <a:pt x="47246" y="3302000"/>
                  </a:lnTo>
                  <a:lnTo>
                    <a:pt x="53086" y="3296030"/>
                  </a:lnTo>
                  <a:lnTo>
                    <a:pt x="52963" y="3289300"/>
                  </a:lnTo>
                  <a:lnTo>
                    <a:pt x="36069" y="3289300"/>
                  </a:lnTo>
                  <a:lnTo>
                    <a:pt x="35434" y="3213100"/>
                  </a:lnTo>
                  <a:lnTo>
                    <a:pt x="52324" y="3213100"/>
                  </a:lnTo>
                  <a:lnTo>
                    <a:pt x="52324" y="3205861"/>
                  </a:lnTo>
                  <a:lnTo>
                    <a:pt x="46738" y="3200400"/>
                  </a:lnTo>
                  <a:close/>
                </a:path>
                <a:path w="75564" h="5929630">
                  <a:moveTo>
                    <a:pt x="52326" y="3213100"/>
                  </a:moveTo>
                  <a:lnTo>
                    <a:pt x="43816" y="3213100"/>
                  </a:lnTo>
                  <a:lnTo>
                    <a:pt x="44578" y="3289300"/>
                  </a:lnTo>
                  <a:lnTo>
                    <a:pt x="52961" y="3289300"/>
                  </a:lnTo>
                  <a:lnTo>
                    <a:pt x="52326" y="3213100"/>
                  </a:lnTo>
                  <a:close/>
                </a:path>
                <a:path w="75564" h="5929630">
                  <a:moveTo>
                    <a:pt x="48005" y="3378073"/>
                  </a:moveTo>
                  <a:lnTo>
                    <a:pt x="34036" y="3378073"/>
                  </a:lnTo>
                  <a:lnTo>
                    <a:pt x="28569" y="3383661"/>
                  </a:lnTo>
                  <a:lnTo>
                    <a:pt x="28448" y="3390900"/>
                  </a:lnTo>
                  <a:lnTo>
                    <a:pt x="29082" y="3467100"/>
                  </a:lnTo>
                  <a:lnTo>
                    <a:pt x="29082" y="3474085"/>
                  </a:lnTo>
                  <a:lnTo>
                    <a:pt x="34925" y="3479673"/>
                  </a:lnTo>
                  <a:lnTo>
                    <a:pt x="48894" y="3479673"/>
                  </a:lnTo>
                  <a:lnTo>
                    <a:pt x="54482" y="3473830"/>
                  </a:lnTo>
                  <a:lnTo>
                    <a:pt x="54482" y="3467100"/>
                  </a:lnTo>
                  <a:lnTo>
                    <a:pt x="37593" y="3467100"/>
                  </a:lnTo>
                  <a:lnTo>
                    <a:pt x="36958" y="3390900"/>
                  </a:lnTo>
                  <a:lnTo>
                    <a:pt x="53852" y="3390900"/>
                  </a:lnTo>
                  <a:lnTo>
                    <a:pt x="53725" y="3383915"/>
                  </a:lnTo>
                  <a:lnTo>
                    <a:pt x="53721" y="3383661"/>
                  </a:lnTo>
                  <a:lnTo>
                    <a:pt x="48005" y="3378073"/>
                  </a:lnTo>
                  <a:close/>
                </a:path>
                <a:path w="75564" h="5929630">
                  <a:moveTo>
                    <a:pt x="53850" y="3390900"/>
                  </a:moveTo>
                  <a:lnTo>
                    <a:pt x="45340" y="3390900"/>
                  </a:lnTo>
                  <a:lnTo>
                    <a:pt x="45975" y="3467100"/>
                  </a:lnTo>
                  <a:lnTo>
                    <a:pt x="54485" y="3467100"/>
                  </a:lnTo>
                  <a:lnTo>
                    <a:pt x="53850" y="3390900"/>
                  </a:lnTo>
                  <a:close/>
                </a:path>
                <a:path w="75564" h="5929630">
                  <a:moveTo>
                    <a:pt x="49529" y="3555873"/>
                  </a:moveTo>
                  <a:lnTo>
                    <a:pt x="35560" y="3555873"/>
                  </a:lnTo>
                  <a:lnTo>
                    <a:pt x="29844" y="3561715"/>
                  </a:lnTo>
                  <a:lnTo>
                    <a:pt x="29972" y="3568700"/>
                  </a:lnTo>
                  <a:lnTo>
                    <a:pt x="30606" y="3644900"/>
                  </a:lnTo>
                  <a:lnTo>
                    <a:pt x="30606" y="3651885"/>
                  </a:lnTo>
                  <a:lnTo>
                    <a:pt x="36322" y="3657473"/>
                  </a:lnTo>
                  <a:lnTo>
                    <a:pt x="50294" y="3657473"/>
                  </a:lnTo>
                  <a:lnTo>
                    <a:pt x="56006" y="3651630"/>
                  </a:lnTo>
                  <a:lnTo>
                    <a:pt x="56006" y="3644900"/>
                  </a:lnTo>
                  <a:lnTo>
                    <a:pt x="38990" y="3644900"/>
                  </a:lnTo>
                  <a:lnTo>
                    <a:pt x="38355" y="3568700"/>
                  </a:lnTo>
                  <a:lnTo>
                    <a:pt x="55376" y="3568700"/>
                  </a:lnTo>
                  <a:lnTo>
                    <a:pt x="55249" y="3561715"/>
                  </a:lnTo>
                  <a:lnTo>
                    <a:pt x="55244" y="3561461"/>
                  </a:lnTo>
                  <a:lnTo>
                    <a:pt x="49529" y="3555873"/>
                  </a:lnTo>
                  <a:close/>
                </a:path>
                <a:path w="75564" h="5929630">
                  <a:moveTo>
                    <a:pt x="55374" y="3568700"/>
                  </a:moveTo>
                  <a:lnTo>
                    <a:pt x="46864" y="3568700"/>
                  </a:lnTo>
                  <a:lnTo>
                    <a:pt x="47499" y="3644900"/>
                  </a:lnTo>
                  <a:lnTo>
                    <a:pt x="56009" y="3644900"/>
                  </a:lnTo>
                  <a:lnTo>
                    <a:pt x="55374" y="3568700"/>
                  </a:lnTo>
                  <a:close/>
                </a:path>
                <a:path w="75564" h="5929630">
                  <a:moveTo>
                    <a:pt x="51180" y="3733673"/>
                  </a:moveTo>
                  <a:lnTo>
                    <a:pt x="36956" y="3733673"/>
                  </a:lnTo>
                  <a:lnTo>
                    <a:pt x="31368" y="3739515"/>
                  </a:lnTo>
                  <a:lnTo>
                    <a:pt x="31368" y="3746500"/>
                  </a:lnTo>
                  <a:lnTo>
                    <a:pt x="32130" y="3822700"/>
                  </a:lnTo>
                  <a:lnTo>
                    <a:pt x="32130" y="3829685"/>
                  </a:lnTo>
                  <a:lnTo>
                    <a:pt x="37846" y="3835273"/>
                  </a:lnTo>
                  <a:lnTo>
                    <a:pt x="51818" y="3835273"/>
                  </a:lnTo>
                  <a:lnTo>
                    <a:pt x="57530" y="3829430"/>
                  </a:lnTo>
                  <a:lnTo>
                    <a:pt x="57530" y="3822700"/>
                  </a:lnTo>
                  <a:lnTo>
                    <a:pt x="40514" y="3822700"/>
                  </a:lnTo>
                  <a:lnTo>
                    <a:pt x="39879" y="3746500"/>
                  </a:lnTo>
                  <a:lnTo>
                    <a:pt x="56768" y="3746500"/>
                  </a:lnTo>
                  <a:lnTo>
                    <a:pt x="56768" y="3739261"/>
                  </a:lnTo>
                  <a:lnTo>
                    <a:pt x="51180" y="3733673"/>
                  </a:lnTo>
                  <a:close/>
                </a:path>
                <a:path w="75564" h="5929630">
                  <a:moveTo>
                    <a:pt x="56771" y="3746500"/>
                  </a:moveTo>
                  <a:lnTo>
                    <a:pt x="48388" y="3746500"/>
                  </a:lnTo>
                  <a:lnTo>
                    <a:pt x="49023" y="3822700"/>
                  </a:lnTo>
                  <a:lnTo>
                    <a:pt x="57533" y="3822700"/>
                  </a:lnTo>
                  <a:lnTo>
                    <a:pt x="56771" y="3746500"/>
                  </a:lnTo>
                  <a:close/>
                </a:path>
                <a:path w="75564" h="5929630">
                  <a:moveTo>
                    <a:pt x="52704" y="3911473"/>
                  </a:moveTo>
                  <a:lnTo>
                    <a:pt x="38480" y="3911473"/>
                  </a:lnTo>
                  <a:lnTo>
                    <a:pt x="32892" y="3917188"/>
                  </a:lnTo>
                  <a:lnTo>
                    <a:pt x="32892" y="3924300"/>
                  </a:lnTo>
                  <a:lnTo>
                    <a:pt x="33527" y="4000500"/>
                  </a:lnTo>
                  <a:lnTo>
                    <a:pt x="33654" y="4007485"/>
                  </a:lnTo>
                  <a:lnTo>
                    <a:pt x="39369" y="4013073"/>
                  </a:lnTo>
                  <a:lnTo>
                    <a:pt x="53212" y="4013073"/>
                  </a:lnTo>
                  <a:lnTo>
                    <a:pt x="59054" y="4007230"/>
                  </a:lnTo>
                  <a:lnTo>
                    <a:pt x="58932" y="4000500"/>
                  </a:lnTo>
                  <a:lnTo>
                    <a:pt x="42038" y="4000500"/>
                  </a:lnTo>
                  <a:lnTo>
                    <a:pt x="41403" y="3924300"/>
                  </a:lnTo>
                  <a:lnTo>
                    <a:pt x="58292" y="3924300"/>
                  </a:lnTo>
                  <a:lnTo>
                    <a:pt x="58292" y="3917188"/>
                  </a:lnTo>
                  <a:lnTo>
                    <a:pt x="52704" y="3911473"/>
                  </a:lnTo>
                  <a:close/>
                </a:path>
                <a:path w="75564" h="5929630">
                  <a:moveTo>
                    <a:pt x="58295" y="3924300"/>
                  </a:moveTo>
                  <a:lnTo>
                    <a:pt x="49912" y="3924300"/>
                  </a:lnTo>
                  <a:lnTo>
                    <a:pt x="50547" y="4000500"/>
                  </a:lnTo>
                  <a:lnTo>
                    <a:pt x="58930" y="4000500"/>
                  </a:lnTo>
                  <a:lnTo>
                    <a:pt x="58295" y="3924300"/>
                  </a:lnTo>
                  <a:close/>
                </a:path>
                <a:path w="75564" h="5929630">
                  <a:moveTo>
                    <a:pt x="54104" y="4089273"/>
                  </a:moveTo>
                  <a:lnTo>
                    <a:pt x="40004" y="4089273"/>
                  </a:lnTo>
                  <a:lnTo>
                    <a:pt x="34416" y="4094988"/>
                  </a:lnTo>
                  <a:lnTo>
                    <a:pt x="34416" y="4102100"/>
                  </a:lnTo>
                  <a:lnTo>
                    <a:pt x="35051" y="4178300"/>
                  </a:lnTo>
                  <a:lnTo>
                    <a:pt x="35178" y="4185285"/>
                  </a:lnTo>
                  <a:lnTo>
                    <a:pt x="40893" y="4190873"/>
                  </a:lnTo>
                  <a:lnTo>
                    <a:pt x="54737" y="4190873"/>
                  </a:lnTo>
                  <a:lnTo>
                    <a:pt x="60578" y="4185030"/>
                  </a:lnTo>
                  <a:lnTo>
                    <a:pt x="60456" y="4178300"/>
                  </a:lnTo>
                  <a:lnTo>
                    <a:pt x="43562" y="4178300"/>
                  </a:lnTo>
                  <a:lnTo>
                    <a:pt x="42927" y="4102100"/>
                  </a:lnTo>
                  <a:lnTo>
                    <a:pt x="59816" y="4102100"/>
                  </a:lnTo>
                  <a:lnTo>
                    <a:pt x="59816" y="4094988"/>
                  </a:lnTo>
                  <a:lnTo>
                    <a:pt x="59946" y="4094988"/>
                  </a:lnTo>
                  <a:lnTo>
                    <a:pt x="54104" y="4089273"/>
                  </a:lnTo>
                  <a:close/>
                </a:path>
                <a:path w="75564" h="5929630">
                  <a:moveTo>
                    <a:pt x="59819" y="4102100"/>
                  </a:moveTo>
                  <a:lnTo>
                    <a:pt x="51309" y="4102100"/>
                  </a:lnTo>
                  <a:lnTo>
                    <a:pt x="51944" y="4178300"/>
                  </a:lnTo>
                  <a:lnTo>
                    <a:pt x="60454" y="4178300"/>
                  </a:lnTo>
                  <a:lnTo>
                    <a:pt x="59819" y="4102100"/>
                  </a:lnTo>
                  <a:close/>
                </a:path>
                <a:path w="75564" h="5929630">
                  <a:moveTo>
                    <a:pt x="55625" y="4267073"/>
                  </a:moveTo>
                  <a:lnTo>
                    <a:pt x="41528" y="4267073"/>
                  </a:lnTo>
                  <a:lnTo>
                    <a:pt x="35813" y="4272788"/>
                  </a:lnTo>
                  <a:lnTo>
                    <a:pt x="35940" y="4279900"/>
                  </a:lnTo>
                  <a:lnTo>
                    <a:pt x="36575" y="4356100"/>
                  </a:lnTo>
                  <a:lnTo>
                    <a:pt x="36575" y="4363085"/>
                  </a:lnTo>
                  <a:lnTo>
                    <a:pt x="42290" y="4368673"/>
                  </a:lnTo>
                  <a:lnTo>
                    <a:pt x="56263" y="4368673"/>
                  </a:lnTo>
                  <a:lnTo>
                    <a:pt x="61975" y="4362831"/>
                  </a:lnTo>
                  <a:lnTo>
                    <a:pt x="61975" y="4356100"/>
                  </a:lnTo>
                  <a:lnTo>
                    <a:pt x="45086" y="4356100"/>
                  </a:lnTo>
                  <a:lnTo>
                    <a:pt x="44324" y="4279900"/>
                  </a:lnTo>
                  <a:lnTo>
                    <a:pt x="61345" y="4279900"/>
                  </a:lnTo>
                  <a:lnTo>
                    <a:pt x="61216" y="4272788"/>
                  </a:lnTo>
                  <a:lnTo>
                    <a:pt x="55625" y="4267073"/>
                  </a:lnTo>
                  <a:close/>
                </a:path>
                <a:path w="75564" h="5929630">
                  <a:moveTo>
                    <a:pt x="61343" y="4279900"/>
                  </a:moveTo>
                  <a:lnTo>
                    <a:pt x="52834" y="4279900"/>
                  </a:lnTo>
                  <a:lnTo>
                    <a:pt x="53469" y="4356100"/>
                  </a:lnTo>
                  <a:lnTo>
                    <a:pt x="61978" y="4356100"/>
                  </a:lnTo>
                  <a:lnTo>
                    <a:pt x="61343" y="4279900"/>
                  </a:lnTo>
                  <a:close/>
                </a:path>
                <a:path w="75564" h="5929630">
                  <a:moveTo>
                    <a:pt x="57150" y="4444873"/>
                  </a:moveTo>
                  <a:lnTo>
                    <a:pt x="43052" y="4444873"/>
                  </a:lnTo>
                  <a:lnTo>
                    <a:pt x="37337" y="4450588"/>
                  </a:lnTo>
                  <a:lnTo>
                    <a:pt x="37464" y="4457700"/>
                  </a:lnTo>
                  <a:lnTo>
                    <a:pt x="38100" y="4533900"/>
                  </a:lnTo>
                  <a:lnTo>
                    <a:pt x="38100" y="4540885"/>
                  </a:lnTo>
                  <a:lnTo>
                    <a:pt x="43814" y="4546473"/>
                  </a:lnTo>
                  <a:lnTo>
                    <a:pt x="57787" y="4546473"/>
                  </a:lnTo>
                  <a:lnTo>
                    <a:pt x="63500" y="4540631"/>
                  </a:lnTo>
                  <a:lnTo>
                    <a:pt x="63500" y="4533900"/>
                  </a:lnTo>
                  <a:lnTo>
                    <a:pt x="46483" y="4533900"/>
                  </a:lnTo>
                  <a:lnTo>
                    <a:pt x="45848" y="4457700"/>
                  </a:lnTo>
                  <a:lnTo>
                    <a:pt x="62869" y="4457700"/>
                  </a:lnTo>
                  <a:lnTo>
                    <a:pt x="62740" y="4450588"/>
                  </a:lnTo>
                  <a:lnTo>
                    <a:pt x="57150" y="4444873"/>
                  </a:lnTo>
                  <a:close/>
                </a:path>
                <a:path w="75564" h="5929630">
                  <a:moveTo>
                    <a:pt x="62867" y="4457700"/>
                  </a:moveTo>
                  <a:lnTo>
                    <a:pt x="54358" y="4457700"/>
                  </a:lnTo>
                  <a:lnTo>
                    <a:pt x="54993" y="4533900"/>
                  </a:lnTo>
                  <a:lnTo>
                    <a:pt x="63502" y="4533900"/>
                  </a:lnTo>
                  <a:lnTo>
                    <a:pt x="62867" y="4457700"/>
                  </a:lnTo>
                  <a:close/>
                </a:path>
                <a:path w="75564" h="5929630">
                  <a:moveTo>
                    <a:pt x="58674" y="4622673"/>
                  </a:moveTo>
                  <a:lnTo>
                    <a:pt x="44450" y="4622673"/>
                  </a:lnTo>
                  <a:lnTo>
                    <a:pt x="38862" y="4628388"/>
                  </a:lnTo>
                  <a:lnTo>
                    <a:pt x="38862" y="4635500"/>
                  </a:lnTo>
                  <a:lnTo>
                    <a:pt x="39497" y="4711573"/>
                  </a:lnTo>
                  <a:lnTo>
                    <a:pt x="39624" y="4718685"/>
                  </a:lnTo>
                  <a:lnTo>
                    <a:pt x="45338" y="4724273"/>
                  </a:lnTo>
                  <a:lnTo>
                    <a:pt x="59311" y="4724273"/>
                  </a:lnTo>
                  <a:lnTo>
                    <a:pt x="65024" y="4718431"/>
                  </a:lnTo>
                  <a:lnTo>
                    <a:pt x="64899" y="4711573"/>
                  </a:lnTo>
                  <a:lnTo>
                    <a:pt x="48005" y="4711573"/>
                  </a:lnTo>
                  <a:lnTo>
                    <a:pt x="47372" y="4635500"/>
                  </a:lnTo>
                  <a:lnTo>
                    <a:pt x="64262" y="4635500"/>
                  </a:lnTo>
                  <a:lnTo>
                    <a:pt x="64262" y="4628388"/>
                  </a:lnTo>
                  <a:lnTo>
                    <a:pt x="58674" y="4622673"/>
                  </a:lnTo>
                  <a:close/>
                </a:path>
                <a:path w="75564" h="5929630">
                  <a:moveTo>
                    <a:pt x="64264" y="4635500"/>
                  </a:moveTo>
                  <a:lnTo>
                    <a:pt x="55882" y="4635500"/>
                  </a:lnTo>
                  <a:lnTo>
                    <a:pt x="56516" y="4711573"/>
                  </a:lnTo>
                  <a:lnTo>
                    <a:pt x="64898" y="4711573"/>
                  </a:lnTo>
                  <a:lnTo>
                    <a:pt x="64264" y="4635500"/>
                  </a:lnTo>
                  <a:close/>
                </a:path>
                <a:path w="75564" h="5929630">
                  <a:moveTo>
                    <a:pt x="60198" y="4800473"/>
                  </a:moveTo>
                  <a:lnTo>
                    <a:pt x="45974" y="4800473"/>
                  </a:lnTo>
                  <a:lnTo>
                    <a:pt x="40386" y="4806188"/>
                  </a:lnTo>
                  <a:lnTo>
                    <a:pt x="40386" y="4813173"/>
                  </a:lnTo>
                  <a:lnTo>
                    <a:pt x="41021" y="4889373"/>
                  </a:lnTo>
                  <a:lnTo>
                    <a:pt x="41148" y="4896485"/>
                  </a:lnTo>
                  <a:lnTo>
                    <a:pt x="46862" y="4902073"/>
                  </a:lnTo>
                  <a:lnTo>
                    <a:pt x="53848" y="4902073"/>
                  </a:lnTo>
                  <a:lnTo>
                    <a:pt x="60832" y="4901946"/>
                  </a:lnTo>
                  <a:lnTo>
                    <a:pt x="66548" y="4896231"/>
                  </a:lnTo>
                  <a:lnTo>
                    <a:pt x="66423" y="4889373"/>
                  </a:lnTo>
                  <a:lnTo>
                    <a:pt x="49529" y="4889373"/>
                  </a:lnTo>
                  <a:lnTo>
                    <a:pt x="48894" y="4813173"/>
                  </a:lnTo>
                  <a:lnTo>
                    <a:pt x="65786" y="4813173"/>
                  </a:lnTo>
                  <a:lnTo>
                    <a:pt x="65786" y="4806188"/>
                  </a:lnTo>
                  <a:lnTo>
                    <a:pt x="60198" y="4800473"/>
                  </a:lnTo>
                  <a:close/>
                </a:path>
                <a:path w="75564" h="5929630">
                  <a:moveTo>
                    <a:pt x="65787" y="4813173"/>
                  </a:moveTo>
                  <a:lnTo>
                    <a:pt x="57405" y="4813173"/>
                  </a:lnTo>
                  <a:lnTo>
                    <a:pt x="58040" y="4889373"/>
                  </a:lnTo>
                  <a:lnTo>
                    <a:pt x="66422" y="4889373"/>
                  </a:lnTo>
                  <a:lnTo>
                    <a:pt x="65787" y="4813173"/>
                  </a:lnTo>
                  <a:close/>
                </a:path>
                <a:path w="75564" h="5929630">
                  <a:moveTo>
                    <a:pt x="61467" y="4978146"/>
                  </a:moveTo>
                  <a:lnTo>
                    <a:pt x="54482" y="4978273"/>
                  </a:lnTo>
                  <a:lnTo>
                    <a:pt x="47498" y="4978273"/>
                  </a:lnTo>
                  <a:lnTo>
                    <a:pt x="41782" y="4983988"/>
                  </a:lnTo>
                  <a:lnTo>
                    <a:pt x="41910" y="4990973"/>
                  </a:lnTo>
                  <a:lnTo>
                    <a:pt x="42544" y="5067173"/>
                  </a:lnTo>
                  <a:lnTo>
                    <a:pt x="42544" y="5074285"/>
                  </a:lnTo>
                  <a:lnTo>
                    <a:pt x="48387" y="5079873"/>
                  </a:lnTo>
                  <a:lnTo>
                    <a:pt x="55372" y="5079873"/>
                  </a:lnTo>
                  <a:lnTo>
                    <a:pt x="62356" y="5079746"/>
                  </a:lnTo>
                  <a:lnTo>
                    <a:pt x="67944" y="5074031"/>
                  </a:lnTo>
                  <a:lnTo>
                    <a:pt x="67944" y="5067173"/>
                  </a:lnTo>
                  <a:lnTo>
                    <a:pt x="51053" y="5067173"/>
                  </a:lnTo>
                  <a:lnTo>
                    <a:pt x="50418" y="4990973"/>
                  </a:lnTo>
                  <a:lnTo>
                    <a:pt x="67312" y="4990973"/>
                  </a:lnTo>
                  <a:lnTo>
                    <a:pt x="67185" y="4983988"/>
                  </a:lnTo>
                  <a:lnTo>
                    <a:pt x="61594" y="4978273"/>
                  </a:lnTo>
                  <a:close/>
                </a:path>
                <a:path w="75564" h="5929630">
                  <a:moveTo>
                    <a:pt x="67311" y="4990973"/>
                  </a:moveTo>
                  <a:lnTo>
                    <a:pt x="58802" y="4990973"/>
                  </a:lnTo>
                  <a:lnTo>
                    <a:pt x="59437" y="5067173"/>
                  </a:lnTo>
                  <a:lnTo>
                    <a:pt x="67946" y="5067173"/>
                  </a:lnTo>
                  <a:lnTo>
                    <a:pt x="67311" y="4990973"/>
                  </a:lnTo>
                  <a:close/>
                </a:path>
                <a:path w="75564" h="5929630">
                  <a:moveTo>
                    <a:pt x="62991" y="5155946"/>
                  </a:moveTo>
                  <a:lnTo>
                    <a:pt x="56006" y="5156073"/>
                  </a:lnTo>
                  <a:lnTo>
                    <a:pt x="49022" y="5156073"/>
                  </a:lnTo>
                  <a:lnTo>
                    <a:pt x="43306" y="5161788"/>
                  </a:lnTo>
                  <a:lnTo>
                    <a:pt x="43434" y="5168773"/>
                  </a:lnTo>
                  <a:lnTo>
                    <a:pt x="44068" y="5245023"/>
                  </a:lnTo>
                  <a:lnTo>
                    <a:pt x="44068" y="5252034"/>
                  </a:lnTo>
                  <a:lnTo>
                    <a:pt x="49784" y="5257673"/>
                  </a:lnTo>
                  <a:lnTo>
                    <a:pt x="63757" y="5257673"/>
                  </a:lnTo>
                  <a:lnTo>
                    <a:pt x="69468" y="5251818"/>
                  </a:lnTo>
                  <a:lnTo>
                    <a:pt x="69468" y="5245023"/>
                  </a:lnTo>
                  <a:lnTo>
                    <a:pt x="52451" y="5245023"/>
                  </a:lnTo>
                  <a:lnTo>
                    <a:pt x="51815" y="5168773"/>
                  </a:lnTo>
                  <a:lnTo>
                    <a:pt x="68836" y="5168773"/>
                  </a:lnTo>
                  <a:lnTo>
                    <a:pt x="68711" y="5161788"/>
                  </a:lnTo>
                  <a:lnTo>
                    <a:pt x="68706" y="5161534"/>
                  </a:lnTo>
                  <a:lnTo>
                    <a:pt x="62991" y="5155946"/>
                  </a:lnTo>
                  <a:close/>
                </a:path>
                <a:path w="75564" h="5929630">
                  <a:moveTo>
                    <a:pt x="68835" y="5168773"/>
                  </a:moveTo>
                  <a:lnTo>
                    <a:pt x="60326" y="5168773"/>
                  </a:lnTo>
                  <a:lnTo>
                    <a:pt x="60961" y="5245023"/>
                  </a:lnTo>
                  <a:lnTo>
                    <a:pt x="69470" y="5245023"/>
                  </a:lnTo>
                  <a:lnTo>
                    <a:pt x="68835" y="5168773"/>
                  </a:lnTo>
                  <a:close/>
                </a:path>
                <a:path w="75564" h="5929630">
                  <a:moveTo>
                    <a:pt x="64631" y="5333860"/>
                  </a:moveTo>
                  <a:lnTo>
                    <a:pt x="50418" y="5333860"/>
                  </a:lnTo>
                  <a:lnTo>
                    <a:pt x="45041" y="5339384"/>
                  </a:lnTo>
                  <a:lnTo>
                    <a:pt x="44957" y="5346611"/>
                  </a:lnTo>
                  <a:lnTo>
                    <a:pt x="45592" y="5422811"/>
                  </a:lnTo>
                  <a:lnTo>
                    <a:pt x="45592" y="5429821"/>
                  </a:lnTo>
                  <a:lnTo>
                    <a:pt x="51307" y="5435460"/>
                  </a:lnTo>
                  <a:lnTo>
                    <a:pt x="65293" y="5435460"/>
                  </a:lnTo>
                  <a:lnTo>
                    <a:pt x="70992" y="5429605"/>
                  </a:lnTo>
                  <a:lnTo>
                    <a:pt x="70992" y="5422811"/>
                  </a:lnTo>
                  <a:lnTo>
                    <a:pt x="53975" y="5422811"/>
                  </a:lnTo>
                  <a:lnTo>
                    <a:pt x="53340" y="5346611"/>
                  </a:lnTo>
                  <a:lnTo>
                    <a:pt x="70361" y="5346611"/>
                  </a:lnTo>
                  <a:lnTo>
                    <a:pt x="70234" y="5339600"/>
                  </a:lnTo>
                  <a:lnTo>
                    <a:pt x="70230" y="5339384"/>
                  </a:lnTo>
                  <a:lnTo>
                    <a:pt x="64631" y="5333860"/>
                  </a:lnTo>
                  <a:close/>
                </a:path>
                <a:path w="75564" h="5929630">
                  <a:moveTo>
                    <a:pt x="70359" y="5346611"/>
                  </a:moveTo>
                  <a:lnTo>
                    <a:pt x="61850" y="5346611"/>
                  </a:lnTo>
                  <a:lnTo>
                    <a:pt x="62485" y="5422811"/>
                  </a:lnTo>
                  <a:lnTo>
                    <a:pt x="70994" y="5422811"/>
                  </a:lnTo>
                  <a:lnTo>
                    <a:pt x="70359" y="5346611"/>
                  </a:lnTo>
                  <a:close/>
                </a:path>
                <a:path w="75564" h="5929630">
                  <a:moveTo>
                    <a:pt x="66155" y="5511660"/>
                  </a:moveTo>
                  <a:lnTo>
                    <a:pt x="51942" y="5511660"/>
                  </a:lnTo>
                  <a:lnTo>
                    <a:pt x="46354" y="5517400"/>
                  </a:lnTo>
                  <a:lnTo>
                    <a:pt x="46354" y="5524411"/>
                  </a:lnTo>
                  <a:lnTo>
                    <a:pt x="46989" y="5600611"/>
                  </a:lnTo>
                  <a:lnTo>
                    <a:pt x="47116" y="5607621"/>
                  </a:lnTo>
                  <a:lnTo>
                    <a:pt x="52831" y="5613260"/>
                  </a:lnTo>
                  <a:lnTo>
                    <a:pt x="66675" y="5613260"/>
                  </a:lnTo>
                  <a:lnTo>
                    <a:pt x="72516" y="5607405"/>
                  </a:lnTo>
                  <a:lnTo>
                    <a:pt x="72393" y="5600611"/>
                  </a:lnTo>
                  <a:lnTo>
                    <a:pt x="55499" y="5600611"/>
                  </a:lnTo>
                  <a:lnTo>
                    <a:pt x="54864" y="5524411"/>
                  </a:lnTo>
                  <a:lnTo>
                    <a:pt x="71754" y="5524411"/>
                  </a:lnTo>
                  <a:lnTo>
                    <a:pt x="71754" y="5517184"/>
                  </a:lnTo>
                  <a:lnTo>
                    <a:pt x="66155" y="5511660"/>
                  </a:lnTo>
                  <a:close/>
                </a:path>
                <a:path w="75564" h="5929630">
                  <a:moveTo>
                    <a:pt x="71756" y="5524411"/>
                  </a:moveTo>
                  <a:lnTo>
                    <a:pt x="63374" y="5524411"/>
                  </a:lnTo>
                  <a:lnTo>
                    <a:pt x="64009" y="5600611"/>
                  </a:lnTo>
                  <a:lnTo>
                    <a:pt x="72391" y="5600611"/>
                  </a:lnTo>
                  <a:lnTo>
                    <a:pt x="71756" y="5524411"/>
                  </a:lnTo>
                  <a:close/>
                </a:path>
                <a:path w="75564" h="5929630">
                  <a:moveTo>
                    <a:pt x="67568" y="5689460"/>
                  </a:moveTo>
                  <a:lnTo>
                    <a:pt x="53466" y="5689460"/>
                  </a:lnTo>
                  <a:lnTo>
                    <a:pt x="47878" y="5695188"/>
                  </a:lnTo>
                  <a:lnTo>
                    <a:pt x="47878" y="5702198"/>
                  </a:lnTo>
                  <a:lnTo>
                    <a:pt x="48513" y="5778398"/>
                  </a:lnTo>
                  <a:lnTo>
                    <a:pt x="48640" y="5785408"/>
                  </a:lnTo>
                  <a:lnTo>
                    <a:pt x="54355" y="5791047"/>
                  </a:lnTo>
                  <a:lnTo>
                    <a:pt x="68211" y="5791047"/>
                  </a:lnTo>
                  <a:lnTo>
                    <a:pt x="74040" y="5785205"/>
                  </a:lnTo>
                  <a:lnTo>
                    <a:pt x="73917" y="5778398"/>
                  </a:lnTo>
                  <a:lnTo>
                    <a:pt x="57023" y="5778398"/>
                  </a:lnTo>
                  <a:lnTo>
                    <a:pt x="56388" y="5702198"/>
                  </a:lnTo>
                  <a:lnTo>
                    <a:pt x="73278" y="5702198"/>
                  </a:lnTo>
                  <a:lnTo>
                    <a:pt x="73278" y="5694972"/>
                  </a:lnTo>
                  <a:lnTo>
                    <a:pt x="67568" y="5689460"/>
                  </a:lnTo>
                  <a:close/>
                </a:path>
                <a:path w="75564" h="5929630">
                  <a:moveTo>
                    <a:pt x="73280" y="5702198"/>
                  </a:moveTo>
                  <a:lnTo>
                    <a:pt x="64771" y="5702198"/>
                  </a:lnTo>
                  <a:lnTo>
                    <a:pt x="65406" y="5778398"/>
                  </a:lnTo>
                  <a:lnTo>
                    <a:pt x="73915" y="5778398"/>
                  </a:lnTo>
                  <a:lnTo>
                    <a:pt x="73280" y="5702198"/>
                  </a:lnTo>
                  <a:close/>
                </a:path>
                <a:path w="75564" h="5929630">
                  <a:moveTo>
                    <a:pt x="69076" y="5867247"/>
                  </a:moveTo>
                  <a:lnTo>
                    <a:pt x="54990" y="5867247"/>
                  </a:lnTo>
                  <a:lnTo>
                    <a:pt x="49490" y="5872772"/>
                  </a:lnTo>
                  <a:lnTo>
                    <a:pt x="49402" y="5879998"/>
                  </a:lnTo>
                  <a:lnTo>
                    <a:pt x="49656" y="5916650"/>
                  </a:lnTo>
                  <a:lnTo>
                    <a:pt x="49780" y="5923445"/>
                  </a:lnTo>
                  <a:lnTo>
                    <a:pt x="49784" y="5923661"/>
                  </a:lnTo>
                  <a:lnTo>
                    <a:pt x="55499" y="5929299"/>
                  </a:lnTo>
                  <a:lnTo>
                    <a:pt x="69355" y="5929299"/>
                  </a:lnTo>
                  <a:lnTo>
                    <a:pt x="75184" y="5923445"/>
                  </a:lnTo>
                  <a:lnTo>
                    <a:pt x="75060" y="5916650"/>
                  </a:lnTo>
                  <a:lnTo>
                    <a:pt x="58166" y="5916650"/>
                  </a:lnTo>
                  <a:lnTo>
                    <a:pt x="57912" y="5879998"/>
                  </a:lnTo>
                  <a:lnTo>
                    <a:pt x="74806" y="5879998"/>
                  </a:lnTo>
                  <a:lnTo>
                    <a:pt x="74679" y="5872988"/>
                  </a:lnTo>
                  <a:lnTo>
                    <a:pt x="74675" y="5872772"/>
                  </a:lnTo>
                  <a:lnTo>
                    <a:pt x="69076" y="5867247"/>
                  </a:lnTo>
                  <a:close/>
                </a:path>
                <a:path w="75564" h="5929630">
                  <a:moveTo>
                    <a:pt x="74804" y="5879998"/>
                  </a:moveTo>
                  <a:lnTo>
                    <a:pt x="66295" y="5879998"/>
                  </a:lnTo>
                  <a:lnTo>
                    <a:pt x="66676" y="5916650"/>
                  </a:lnTo>
                  <a:lnTo>
                    <a:pt x="75058" y="5916650"/>
                  </a:lnTo>
                  <a:lnTo>
                    <a:pt x="74804" y="5879998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161523" y="5307583"/>
            <a:ext cx="139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Parity</a:t>
            </a:r>
            <a:r>
              <a:rPr sz="1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Checker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787" y="5410301"/>
            <a:ext cx="139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Parity</a:t>
            </a:r>
            <a:r>
              <a:rPr sz="18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Checker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03669" y="6191808"/>
            <a:ext cx="3200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Odd Parity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Generator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Checker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127753" y="86995"/>
            <a:ext cx="3343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Parity</a:t>
            </a:r>
            <a:r>
              <a:rPr sz="20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Generator</a:t>
            </a:r>
            <a:r>
              <a:rPr sz="2000" b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0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Checker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217</a:t>
            </a:fld>
            <a:endParaRPr lang="en-IN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1817" y="2572639"/>
            <a:ext cx="7809230" cy="28346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limitation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would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identified.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tell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incorrect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 also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correct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incorrect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overcome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detect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correct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self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correcting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218</a:t>
            </a:fld>
            <a:endParaRPr lang="en-IN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Hamming</a:t>
            </a:r>
            <a:r>
              <a:rPr spc="-254" dirty="0"/>
              <a:t> </a:t>
            </a:r>
            <a:r>
              <a:rPr spc="225" dirty="0"/>
              <a:t>Code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3386" y="2232114"/>
            <a:ext cx="10141585" cy="422529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developed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R.W.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correction.</a:t>
            </a:r>
            <a:endParaRPr sz="2000">
              <a:latin typeface="Times New Roman"/>
              <a:cs typeface="Times New Roman"/>
            </a:endParaRPr>
          </a:p>
          <a:p>
            <a:pPr marL="354965" marR="8255" indent="-342900">
              <a:lnSpc>
                <a:spcPts val="2020"/>
              </a:lnSpc>
              <a:spcBef>
                <a:spcPts val="975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21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1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21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1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1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detection</a:t>
            </a:r>
            <a:r>
              <a:rPr sz="2100" spc="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correction</a:t>
            </a:r>
            <a:r>
              <a:rPr sz="2100" spc="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21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1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1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received data.</a:t>
            </a:r>
            <a:endParaRPr sz="21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02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uses multiple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and we</a:t>
            </a:r>
            <a:r>
              <a:rPr sz="21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positions</a:t>
            </a:r>
            <a:r>
              <a:rPr sz="21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powers</a:t>
            </a:r>
            <a:r>
              <a:rPr sz="21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1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270"/>
              </a:lnSpc>
              <a:spcBef>
                <a:spcPts val="500"/>
              </a:spcBef>
              <a:tabLst>
                <a:tab pos="354965" algn="l"/>
              </a:tabLst>
            </a:pPr>
            <a:r>
              <a:rPr sz="16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imes New Roman"/>
                <a:cs typeface="Times New Roman"/>
              </a:rPr>
              <a:t>minimum</a:t>
            </a:r>
            <a:r>
              <a:rPr sz="2100" b="1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100" b="1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404040"/>
                </a:solidFill>
                <a:latin typeface="Times New Roman"/>
                <a:cs typeface="Times New Roman"/>
              </a:rPr>
              <a:t>'k'</a:t>
            </a:r>
            <a:r>
              <a:rPr sz="2100" b="1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1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1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1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relation</a:t>
            </a:r>
            <a:r>
              <a:rPr sz="21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correct</a:t>
            </a:r>
            <a:r>
              <a:rPr sz="21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nothing</a:t>
            </a:r>
            <a:r>
              <a:rPr sz="21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1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100">
              <a:latin typeface="Times New Roman"/>
              <a:cs typeface="Times New Roman"/>
            </a:endParaRPr>
          </a:p>
          <a:p>
            <a:pPr marL="354965">
              <a:lnSpc>
                <a:spcPts val="2270"/>
              </a:lnSpc>
            </a:pP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1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bits.</a:t>
            </a:r>
            <a:endParaRPr sz="2100">
              <a:latin typeface="Times New Roman"/>
              <a:cs typeface="Times New Roman"/>
            </a:endParaRPr>
          </a:p>
          <a:p>
            <a:pPr marL="354965" marR="7620" indent="1028700">
              <a:lnSpc>
                <a:spcPts val="2020"/>
              </a:lnSpc>
              <a:spcBef>
                <a:spcPts val="980"/>
              </a:spcBef>
            </a:pPr>
            <a:r>
              <a:rPr sz="2100" b="1" i="1" dirty="0">
                <a:solidFill>
                  <a:srgbClr val="C00000"/>
                </a:solidFill>
                <a:latin typeface="Times New Roman"/>
                <a:cs typeface="Times New Roman"/>
              </a:rPr>
              <a:t>2k</a:t>
            </a:r>
            <a:r>
              <a:rPr sz="2100" b="1" i="1" spc="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r>
              <a:rPr sz="2100" b="1" i="1" spc="25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100" b="1" i="1" spc="2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100" b="1" i="1" spc="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100" b="1" i="1" spc="2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100" b="1" i="1" spc="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100" b="1" i="1" spc="2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Where,</a:t>
            </a:r>
            <a:r>
              <a:rPr sz="21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‘n’</a:t>
            </a:r>
            <a:r>
              <a:rPr sz="2100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1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1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1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1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code,</a:t>
            </a:r>
            <a:r>
              <a:rPr sz="21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‘k’</a:t>
            </a:r>
            <a:r>
              <a:rPr sz="21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1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15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Therefore,</a:t>
            </a:r>
            <a:r>
              <a:rPr sz="21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1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21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1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1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1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1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ts val="2020"/>
              </a:lnSpc>
              <a:spcBef>
                <a:spcPts val="975"/>
              </a:spcBef>
            </a:pPr>
            <a:r>
              <a:rPr sz="1650" spc="1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Based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</a:t>
            </a:r>
            <a:r>
              <a:rPr sz="2100" spc="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requirement,</a:t>
            </a:r>
            <a:r>
              <a:rPr sz="2100" spc="4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we</a:t>
            </a:r>
            <a:r>
              <a:rPr sz="2100" spc="5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can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use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either</a:t>
            </a:r>
            <a:r>
              <a:rPr sz="2100" spc="5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even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parity</a:t>
            </a:r>
            <a:r>
              <a:rPr sz="2100" spc="5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</a:t>
            </a:r>
            <a:r>
              <a:rPr sz="2100" spc="5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odd</a:t>
            </a:r>
            <a:r>
              <a:rPr sz="2100" spc="5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parity</a:t>
            </a:r>
            <a:r>
              <a:rPr sz="2100" spc="5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while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forming</a:t>
            </a:r>
            <a:r>
              <a:rPr sz="2100" spc="515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Times New Roman"/>
                <a:cs typeface="Times New Roman"/>
              </a:rPr>
              <a:t>a </a:t>
            </a:r>
            <a:r>
              <a:rPr sz="2100" dirty="0">
                <a:latin typeface="Times New Roman"/>
                <a:cs typeface="Times New Roman"/>
              </a:rPr>
              <a:t>Hamming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code.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But,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same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parity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technique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should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used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order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find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whether</a:t>
            </a:r>
            <a:r>
              <a:rPr sz="2100" spc="-25" dirty="0">
                <a:latin typeface="Times New Roman"/>
                <a:cs typeface="Times New Roman"/>
              </a:rPr>
              <a:t> any </a:t>
            </a:r>
            <a:r>
              <a:rPr sz="2100" dirty="0">
                <a:latin typeface="Times New Roman"/>
                <a:cs typeface="Times New Roman"/>
              </a:rPr>
              <a:t>error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present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received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data.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219</a:t>
            </a:fld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482" y="2321814"/>
            <a:ext cx="8382634" cy="21793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GAL:</a:t>
            </a:r>
            <a:r>
              <a:rPr sz="18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improvement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PAL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Generic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endParaRPr sz="1800">
              <a:latin typeface="Times New Roman"/>
              <a:cs typeface="Times New Roman"/>
            </a:endParaRPr>
          </a:p>
          <a:p>
            <a:pPr marL="355600" marR="1020444" indent="-508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properties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PAL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erased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reprogrammed</a:t>
            </a:r>
            <a:endParaRPr sz="1800">
              <a:latin typeface="Times New Roman"/>
              <a:cs typeface="Times New Roman"/>
            </a:endParaRPr>
          </a:p>
          <a:p>
            <a:pPr marL="355600" marR="5080" indent="-5080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GAL</a:t>
            </a:r>
            <a:r>
              <a:rPr sz="1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prototyping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design,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bugs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corrected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reprogramming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GALs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programmed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reprogrammed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Times New Roman"/>
                <a:cs typeface="Times New Roman"/>
              </a:rPr>
              <a:t>PAL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programmer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205" rIns="0" bIns="0" rtlCol="0">
            <a:spAutoFit/>
          </a:bodyPr>
          <a:lstStyle/>
          <a:p>
            <a:pPr marL="60769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GAL</a:t>
            </a: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</a:t>
            </a:fld>
            <a:endParaRPr lang="en-IN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621" y="2498801"/>
            <a:ext cx="56178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4-bit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2621" y="2803372"/>
            <a:ext cx="9832340" cy="32277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We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mathematical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relation.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2k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r>
              <a:rPr sz="20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+1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Substitute,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0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0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0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above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mathematical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100" spc="-20" dirty="0">
                <a:solidFill>
                  <a:srgbClr val="C00000"/>
                </a:solidFill>
                <a:latin typeface="Cambria Math"/>
                <a:cs typeface="Cambria Math"/>
              </a:rPr>
              <a:t>⇒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2k</a:t>
            </a:r>
            <a:r>
              <a:rPr sz="20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Cambria Math"/>
                <a:cs typeface="Cambria Math"/>
              </a:rPr>
              <a:t>⇒</a:t>
            </a:r>
            <a:r>
              <a:rPr sz="2100" spc="-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2k</a:t>
            </a:r>
            <a:r>
              <a:rPr sz="20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r>
              <a:rPr sz="20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sz="20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20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97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minimum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satisfied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above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relation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0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Hence,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require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000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parity bits.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Therefore,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20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since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000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bits.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220</a:t>
            </a:fld>
            <a:endParaRPr lang="en-IN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127" y="2175510"/>
            <a:ext cx="9466580" cy="41592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place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format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d7</a:t>
            </a:r>
            <a:r>
              <a:rPr sz="1800" b="1" i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d6</a:t>
            </a:r>
            <a:r>
              <a:rPr sz="1800" b="1" i="1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d5</a:t>
            </a:r>
            <a:r>
              <a:rPr sz="1800" b="1" i="1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p4</a:t>
            </a:r>
            <a:r>
              <a:rPr sz="1800" b="1" i="1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d3</a:t>
            </a:r>
            <a:r>
              <a:rPr sz="1800" b="1" i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p2</a:t>
            </a:r>
            <a:r>
              <a:rPr sz="1800" b="1" i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p1</a:t>
            </a:r>
            <a:r>
              <a:rPr sz="1800" b="1" i="1" dirty="0">
                <a:latin typeface="Times New Roman"/>
                <a:cs typeface="Times New Roman"/>
              </a:rPr>
              <a:t>,</a:t>
            </a:r>
            <a:r>
              <a:rPr sz="1800" b="1" i="1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where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‘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d’</a:t>
            </a:r>
            <a:r>
              <a:rPr sz="18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represents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latin typeface="Times New Roman"/>
                <a:cs typeface="Times New Roman"/>
              </a:rPr>
              <a:t>bit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b="1" i="1" spc="-10" dirty="0">
                <a:latin typeface="Times New Roman"/>
                <a:cs typeface="Times New Roman"/>
              </a:rPr>
              <a:t>‘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p’</a:t>
            </a:r>
            <a:r>
              <a:rPr sz="1800" b="1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represents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bit</a:t>
            </a:r>
            <a:r>
              <a:rPr sz="1800" i="1" spc="-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p1,</a:t>
            </a:r>
            <a:r>
              <a:rPr sz="18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p2</a:t>
            </a:r>
            <a:r>
              <a:rPr sz="18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p4</a:t>
            </a:r>
            <a:r>
              <a:rPr sz="1800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assigned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relations.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  <a:tab pos="3269615" algn="l"/>
                <a:tab pos="601281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p1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 d7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-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d5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-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d3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p2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 d7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1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d6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1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d3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p4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 d7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1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d6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1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d5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Example:</a:t>
            </a:r>
            <a:r>
              <a:rPr sz="1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Construct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even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parity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Hamming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word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1011.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90"/>
              </a:spcBef>
            </a:pP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d7</a:t>
            </a:r>
            <a:r>
              <a:rPr sz="18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d6</a:t>
            </a:r>
            <a:r>
              <a:rPr sz="18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d5</a:t>
            </a:r>
            <a:r>
              <a:rPr sz="18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p4</a:t>
            </a:r>
            <a:r>
              <a:rPr sz="18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d3</a:t>
            </a:r>
            <a:r>
              <a:rPr sz="18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p2</a:t>
            </a:r>
            <a:r>
              <a:rPr sz="18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p1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80"/>
              </a:spcBef>
              <a:tabLst>
                <a:tab pos="868680" algn="l"/>
                <a:tab pos="1211580" algn="l"/>
                <a:tab pos="1497965" algn="l"/>
                <a:tab pos="1840864" algn="l"/>
                <a:tab pos="2183765" algn="l"/>
                <a:tab pos="2527300" algn="l"/>
              </a:tabLst>
            </a:pP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939"/>
              </a:lnSpc>
              <a:spcBef>
                <a:spcPts val="1045"/>
              </a:spcBef>
            </a:pP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first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p1</a:t>
            </a:r>
            <a:r>
              <a:rPr sz="1800" b="1" i="1" spc="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sz="1800" spc="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second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p2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0.</a:t>
            </a: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third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p4</a:t>
            </a:r>
            <a:r>
              <a:rPr sz="1800" b="1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0.</a:t>
            </a: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Hamming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is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0 1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spc="4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1 0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221</a:t>
            </a:fld>
            <a:endParaRPr lang="en-IN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0936" y="2274570"/>
            <a:ext cx="7183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finding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error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relations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followed.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0936" y="2635586"/>
            <a:ext cx="8231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213100" algn="l"/>
                <a:tab pos="595630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 d7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d5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-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d3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p1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y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 d7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-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d6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1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d3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1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p2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z = d7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20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1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d6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spc="-5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d5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spc="-114" dirty="0">
                <a:solidFill>
                  <a:srgbClr val="C00000"/>
                </a:solidFill>
                <a:latin typeface="Cambria Math"/>
                <a:cs typeface="Cambria Math"/>
              </a:rPr>
              <a:t>⊕</a:t>
            </a:r>
            <a:r>
              <a:rPr sz="1900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p4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0936" y="2924048"/>
            <a:ext cx="9286240" cy="351027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check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odd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parity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latin typeface="Times New Roman"/>
                <a:cs typeface="Times New Roman"/>
              </a:rPr>
              <a:t>If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satisfied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x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y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z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otherwise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1</a:t>
            </a:r>
            <a:r>
              <a:rPr sz="1800" spc="-2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Example:</a:t>
            </a:r>
            <a:r>
              <a:rPr sz="1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Hamming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received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1010001.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transmitted.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1840864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received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d7</a:t>
            </a:r>
            <a:r>
              <a:rPr sz="1800" b="1" i="1" spc="4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d6</a:t>
            </a:r>
            <a:r>
              <a:rPr sz="1800" b="1" i="1" spc="4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d5</a:t>
            </a:r>
            <a:r>
              <a:rPr sz="1800" b="1" i="1" spc="4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p4</a:t>
            </a:r>
            <a:r>
              <a:rPr sz="1800" b="1" i="1" spc="4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d3</a:t>
            </a:r>
            <a:r>
              <a:rPr sz="1800" b="1" i="1" spc="4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p2</a:t>
            </a:r>
            <a:r>
              <a:rPr sz="1800" b="1" i="1" spc="4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p1</a:t>
            </a:r>
            <a:endParaRPr sz="1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780"/>
              </a:spcBef>
              <a:tabLst>
                <a:tab pos="2240915" algn="l"/>
                <a:tab pos="2583815" algn="l"/>
                <a:tab pos="2870200" algn="l"/>
                <a:tab pos="3213100" algn="l"/>
                <a:tab pos="3556000" algn="l"/>
                <a:tab pos="3898900" algn="l"/>
              </a:tabLst>
            </a:pP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8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355600" marR="8890" indent="-342900">
              <a:lnSpc>
                <a:spcPts val="1939"/>
              </a:lnSpc>
              <a:spcBef>
                <a:spcPts val="1040"/>
              </a:spcBef>
            </a:pPr>
            <a:r>
              <a:rPr sz="1800" dirty="0">
                <a:latin typeface="Times New Roman"/>
                <a:cs typeface="Times New Roman"/>
              </a:rPr>
              <a:t>Applying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first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sz="1800" b="1" i="1" spc="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1800" b="1" i="1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sz="1800" b="1" i="1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Applying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second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parity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1800" b="1" i="1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1800" b="1" i="1" spc="2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sz="1800" b="1" i="1" spc="2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Applying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third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parity </a:t>
            </a:r>
            <a:r>
              <a:rPr sz="1800" dirty="0">
                <a:latin typeface="Times New Roman"/>
                <a:cs typeface="Times New Roman"/>
              </a:rPr>
              <a:t>relation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z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  <a:spcBef>
                <a:spcPts val="760"/>
              </a:spcBef>
            </a:pPr>
            <a:r>
              <a:rPr sz="1800" dirty="0">
                <a:latin typeface="Times New Roman"/>
                <a:cs typeface="Times New Roman"/>
              </a:rPr>
              <a:t>So,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z y</a:t>
            </a:r>
            <a:r>
              <a:rPr sz="1800" b="1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sz="1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= 011,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equal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3,</a:t>
            </a:r>
            <a:r>
              <a:rPr sz="1800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 is,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third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bit 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erroneous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as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5"/>
              </a:lnSpc>
            </a:pP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instead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Now,</a:t>
            </a:r>
            <a:r>
              <a:rPr sz="1800" dirty="0">
                <a:latin typeface="Times New Roman"/>
                <a:cs typeface="Times New Roman"/>
              </a:rPr>
              <a:t> 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222</a:t>
            </a:fld>
            <a:endParaRPr lang="en-IN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7138" y="3300476"/>
            <a:ext cx="4115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32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223</a:t>
            </a:fld>
            <a:endParaRPr lang="en-IN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187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4566" y="2950743"/>
            <a:ext cx="3590290" cy="217868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De-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19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19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19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224</a:t>
            </a:fld>
            <a:endParaRPr lang="en-IN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Multiplexer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855" y="2229992"/>
            <a:ext cx="6821170" cy="4250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3535">
              <a:lnSpc>
                <a:spcPct val="100000"/>
              </a:lnSpc>
              <a:spcBef>
                <a:spcPts val="9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Multiplexer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Mux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device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that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has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many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inputs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single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output.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selects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several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inputs.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chosen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2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r>
              <a:rPr sz="22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endParaRPr sz="220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multiplexer’s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lines.</a:t>
            </a:r>
            <a:endParaRPr sz="2200">
              <a:latin typeface="Times New Roman"/>
              <a:cs typeface="Times New Roman"/>
            </a:endParaRPr>
          </a:p>
          <a:p>
            <a:pPr marL="381000" marR="30480" indent="-343535">
              <a:lnSpc>
                <a:spcPct val="100000"/>
              </a:lnSpc>
              <a:spcBef>
                <a:spcPts val="26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able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select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among</a:t>
            </a:r>
            <a:r>
              <a:rPr sz="22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200" i="1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inputs,</a:t>
            </a:r>
            <a:r>
              <a:rPr sz="22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log</a:t>
            </a:r>
            <a:r>
              <a:rPr sz="2175" baseline="-21072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200" i="1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2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needed.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5"/>
              </a:spcBef>
              <a:tabLst>
                <a:tab pos="3803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multiplexer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also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called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selector.</a:t>
            </a:r>
            <a:endParaRPr sz="2200">
              <a:latin typeface="Times New Roman"/>
              <a:cs typeface="Times New Roman"/>
            </a:endParaRPr>
          </a:p>
          <a:p>
            <a:pPr marL="381000" marR="32384" indent="-343535">
              <a:lnSpc>
                <a:spcPct val="100000"/>
              </a:lnSpc>
              <a:spcBef>
                <a:spcPts val="265"/>
              </a:spcBef>
              <a:tabLst>
                <a:tab pos="380365" algn="l"/>
                <a:tab pos="964565" algn="l"/>
                <a:tab pos="1668780" algn="l"/>
                <a:tab pos="2701925" algn="l"/>
                <a:tab pos="3081655" algn="l"/>
                <a:tab pos="3756660" algn="l"/>
                <a:tab pos="4088765" algn="l"/>
                <a:tab pos="4453255" algn="l"/>
                <a:tab pos="5500370" algn="l"/>
                <a:tab pos="61468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main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purpose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Mux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to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perform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high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speed switching.</a:t>
            </a:r>
            <a:endParaRPr sz="2200">
              <a:latin typeface="Times New Roman"/>
              <a:cs typeface="Times New Roman"/>
            </a:endParaRPr>
          </a:p>
          <a:p>
            <a:pPr marL="381000" marR="31750" indent="-343535">
              <a:lnSpc>
                <a:spcPct val="100000"/>
              </a:lnSpc>
              <a:spcBef>
                <a:spcPts val="265"/>
              </a:spcBef>
              <a:tabLst>
                <a:tab pos="380365" algn="l"/>
                <a:tab pos="1513205" algn="l"/>
                <a:tab pos="2089150" algn="l"/>
                <a:tab pos="2999105" algn="l"/>
                <a:tab pos="4084320" algn="l"/>
                <a:tab pos="4474845" algn="l"/>
                <a:tab pos="536130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analog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applications,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these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made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up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transistor switches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relays,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whereas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digital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applications,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205" y="6454851"/>
            <a:ext cx="36791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these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made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up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logic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gates.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7783" y="2555748"/>
            <a:ext cx="3011424" cy="32156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970519" y="6033515"/>
            <a:ext cx="3218815" cy="368935"/>
          </a:xfrm>
          <a:prstGeom prst="rect">
            <a:avLst/>
          </a:prstGeom>
          <a:solidFill>
            <a:srgbClr val="E1FDD2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CC3300"/>
                </a:solidFill>
                <a:latin typeface="Times New Roman"/>
                <a:cs typeface="Times New Roman"/>
              </a:rPr>
              <a:t>Block</a:t>
            </a:r>
            <a:r>
              <a:rPr sz="1800" b="1" spc="-3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3300"/>
                </a:solidFill>
                <a:latin typeface="Times New Roman"/>
                <a:cs typeface="Times New Roman"/>
              </a:rPr>
              <a:t>diagram</a:t>
            </a:r>
            <a:r>
              <a:rPr sz="1800" b="1" spc="-1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3300"/>
                </a:solidFill>
                <a:latin typeface="Times New Roman"/>
                <a:cs typeface="Times New Roman"/>
              </a:rPr>
              <a:t>of</a:t>
            </a:r>
            <a:r>
              <a:rPr sz="1800" b="1" spc="-1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Times New Roman"/>
                <a:cs typeface="Times New Roman"/>
              </a:rPr>
              <a:t>Multiplexer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225</a:t>
            </a:fld>
            <a:endParaRPr lang="en-IN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4-to-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multiplexer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2438527"/>
            <a:ext cx="6214745" cy="3735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4-to-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24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looks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inside.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590"/>
              </a:lnSpc>
              <a:spcBef>
                <a:spcPts val="10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4X1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multiplexer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comprises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4-</a:t>
            </a: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bits,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1-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2- control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bits.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control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decides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i/p </a:t>
            </a: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transmit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output.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10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example,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control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bits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=00, </a:t>
            </a:r>
            <a:r>
              <a:rPr sz="2400" dirty="0">
                <a:latin typeface="Times New Roman"/>
                <a:cs typeface="Times New Roman"/>
              </a:rPr>
              <a:t>then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higher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gate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allowed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while </a:t>
            </a:r>
            <a:r>
              <a:rPr sz="2400" dirty="0">
                <a:latin typeface="Times New Roman"/>
                <a:cs typeface="Times New Roman"/>
              </a:rPr>
              <a:t>remaining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gates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restricted.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Thus,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data </a:t>
            </a:r>
            <a:r>
              <a:rPr sz="2400" dirty="0">
                <a:latin typeface="Times New Roman"/>
                <a:cs typeface="Times New Roman"/>
              </a:rPr>
              <a:t>input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d0 is transmitted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‘q”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8747" y="2366772"/>
            <a:ext cx="4226052" cy="43388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226</a:t>
            </a:fld>
            <a:endParaRPr lang="en-IN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9956" y="2392679"/>
            <a:ext cx="3521963" cy="4255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8-to-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multiplexer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82250" y="4572380"/>
            <a:ext cx="7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9" dirty="0">
                <a:latin typeface="Verdana"/>
                <a:cs typeface="Verdana"/>
              </a:rPr>
              <a:t>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7114" y="4704969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67136" y="3940302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Verdana"/>
                <a:cs typeface="Verdana"/>
              </a:rPr>
              <a:t>I</a:t>
            </a:r>
            <a:r>
              <a:rPr sz="1800" spc="-142" baseline="-20833" dirty="0">
                <a:latin typeface="Verdana"/>
                <a:cs typeface="Verdana"/>
              </a:rPr>
              <a:t>1</a:t>
            </a:r>
            <a:endParaRPr sz="1800" baseline="-20833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1" y="2339339"/>
            <a:ext cx="3247644" cy="3886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47976" y="567273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200" baseline="-20833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8877" y="567852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200" baseline="-20833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5235" y="566694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sz="1200" baseline="-20833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5759" y="2321051"/>
            <a:ext cx="3685032" cy="43815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073652" y="4496561"/>
            <a:ext cx="26098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6</a:t>
            </a:r>
            <a:endParaRPr sz="1200" baseline="-20833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8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endParaRPr sz="1200" baseline="-20833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0609" y="4131309"/>
            <a:ext cx="138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3384" y="4218177"/>
            <a:ext cx="831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5557" y="2330958"/>
            <a:ext cx="294640" cy="1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sz="1200" baseline="-20833">
              <a:latin typeface="Tahoma"/>
              <a:cs typeface="Tahoma"/>
            </a:endParaRPr>
          </a:p>
          <a:p>
            <a:pPr marL="50800" marR="43180" indent="10795" algn="just">
              <a:lnSpc>
                <a:spcPct val="190300"/>
              </a:lnSpc>
              <a:spcBef>
                <a:spcPts val="2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1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2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200" baseline="-20833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800">
              <a:latin typeface="Tahoma"/>
              <a:cs typeface="Tahoma"/>
            </a:endParaRPr>
          </a:p>
          <a:p>
            <a:pPr marL="53340">
              <a:lnSpc>
                <a:spcPct val="100000"/>
              </a:lnSpc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endParaRPr sz="1200" baseline="-20833">
              <a:latin typeface="Tahoma"/>
              <a:cs typeface="Tahoma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227</a:t>
            </a:fld>
            <a:endParaRPr lang="en-IN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372" y="2305811"/>
              <a:ext cx="2191512" cy="4236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6071" y="2305810"/>
              <a:ext cx="3538728" cy="44485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16-to-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multiplexer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16869" y="3906773"/>
            <a:ext cx="261620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I</a:t>
            </a:r>
            <a:r>
              <a:rPr sz="1800" spc="-37" baseline="-20833" dirty="0">
                <a:latin typeface="Verdana"/>
                <a:cs typeface="Verdana"/>
              </a:rPr>
              <a:t>1</a:t>
            </a:r>
            <a:endParaRPr sz="1800" baseline="-20833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200">
              <a:latin typeface="Verdana"/>
              <a:cs typeface="Verdana"/>
            </a:endParaRPr>
          </a:p>
          <a:p>
            <a:pPr marL="71120">
              <a:lnSpc>
                <a:spcPct val="100000"/>
              </a:lnSpc>
            </a:pP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-67" baseline="-20833" dirty="0">
                <a:latin typeface="Verdana"/>
                <a:cs typeface="Verdana"/>
              </a:rPr>
              <a:t>0</a:t>
            </a:r>
            <a:endParaRPr sz="1800" baseline="-20833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035" y="2346958"/>
            <a:ext cx="5228844" cy="44759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91585" y="224155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200" baseline="-20833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0309" y="2247087"/>
            <a:ext cx="684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96570" algn="l"/>
              </a:tabLst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sz="1200" b="1" baseline="-20833" dirty="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sz="1800" b="1" spc="-37" baseline="4629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200" b="1" spc="-37" baseline="-13888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200" baseline="-13888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5002" y="2241550"/>
            <a:ext cx="21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200" b="1" spc="-37" baseline="-20833" dirty="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sz="1200" baseline="-20833">
              <a:latin typeface="Tahoma"/>
              <a:cs typeface="Tahom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228</a:t>
            </a:fld>
            <a:endParaRPr lang="en-IN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8321" y="2221483"/>
            <a:ext cx="10198100" cy="4556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890" indent="-343535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various</a:t>
            </a:r>
            <a:r>
              <a:rPr sz="2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applications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wherein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transmitted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line.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22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5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5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increase</a:t>
            </a:r>
            <a:r>
              <a:rPr sz="2200" spc="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efficiency</a:t>
            </a:r>
            <a:r>
              <a:rPr sz="2200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22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allowing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2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data,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audio</a:t>
            </a:r>
            <a:r>
              <a:rPr sz="22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video</a:t>
            </a:r>
            <a:r>
              <a:rPr sz="2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2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channels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via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cables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decrease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copper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necessary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connect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parts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 in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telephone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networks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integrate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audio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transmission.</a:t>
            </a:r>
            <a:endParaRPr sz="22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transmit</a:t>
            </a:r>
            <a:r>
              <a:rPr sz="22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2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2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satellite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ground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200" spc="229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GSM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(Global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2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Mobile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communication)</a:t>
            </a:r>
            <a:r>
              <a:rPr sz="22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communication.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229</a:t>
            </a:fld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456" y="824865"/>
            <a:ext cx="153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HCPLD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300018"/>
            <a:ext cx="6925309" cy="30480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CPLD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(Complex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between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PALs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FPGAs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degree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complexity.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Inexpensive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FPGA</a:t>
            </a:r>
            <a:r>
              <a:rPr sz="20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(Field-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20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Array)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Truly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Fast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turnaround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surrounded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programmable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I/O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blocks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6888" y="2700527"/>
            <a:ext cx="3735324" cy="29763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664065" y="5898896"/>
            <a:ext cx="608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FPGA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Picture 2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</a:t>
            </a:fld>
            <a:endParaRPr lang="en-IN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" y="2307335"/>
              <a:ext cx="2636520" cy="44119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492" y="2285998"/>
              <a:ext cx="2770632" cy="4451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6628" y="2273807"/>
              <a:ext cx="3086100" cy="4428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7740" y="2299716"/>
              <a:ext cx="3086100" cy="43860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MUX</a:t>
            </a:r>
            <a:r>
              <a:rPr spc="-195" dirty="0"/>
              <a:t> </a:t>
            </a:r>
            <a:r>
              <a:rPr spc="-110" dirty="0"/>
              <a:t>as</a:t>
            </a:r>
            <a:r>
              <a:rPr spc="-200" dirty="0"/>
              <a:t> </a:t>
            </a:r>
            <a:r>
              <a:rPr spc="-180" dirty="0"/>
              <a:t>Universal</a:t>
            </a:r>
            <a:r>
              <a:rPr spc="-160" dirty="0"/>
              <a:t> </a:t>
            </a:r>
            <a:r>
              <a:rPr dirty="0"/>
              <a:t>Logic</a:t>
            </a:r>
            <a:r>
              <a:rPr spc="-195" dirty="0"/>
              <a:t> </a:t>
            </a:r>
            <a:r>
              <a:rPr spc="-30" dirty="0"/>
              <a:t>Circuit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230</a:t>
            </a:fld>
            <a:endParaRPr lang="en-IN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428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Boolean</a:t>
            </a:r>
            <a:r>
              <a:rPr sz="3200" spc="-220" dirty="0"/>
              <a:t> </a:t>
            </a:r>
            <a:r>
              <a:rPr sz="3200" spc="-30" dirty="0"/>
              <a:t>function</a:t>
            </a:r>
            <a:r>
              <a:rPr sz="3200" spc="-220" dirty="0"/>
              <a:t> </a:t>
            </a:r>
            <a:r>
              <a:rPr sz="3200" spc="-50" dirty="0"/>
              <a:t>implementation</a:t>
            </a:r>
            <a:r>
              <a:rPr sz="3200" spc="-220" dirty="0"/>
              <a:t> </a:t>
            </a:r>
            <a:r>
              <a:rPr sz="3200" spc="-145" dirty="0"/>
              <a:t>using</a:t>
            </a:r>
            <a:r>
              <a:rPr sz="3200" spc="-265" dirty="0"/>
              <a:t> </a:t>
            </a:r>
            <a:r>
              <a:rPr sz="3200" spc="-25" dirty="0"/>
              <a:t>Mux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12" y="1554480"/>
            <a:ext cx="11237976" cy="51511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231</a:t>
            </a:fld>
            <a:endParaRPr lang="en-IN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8" y="207263"/>
              <a:ext cx="5038344" cy="3592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6211" y="472440"/>
              <a:ext cx="3293364" cy="6178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9576" y="45719"/>
              <a:ext cx="2924555" cy="22509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7695" y="2296667"/>
              <a:ext cx="2493263" cy="43632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2924" y="3763136"/>
            <a:ext cx="489902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Rules: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min-</a:t>
            </a:r>
            <a:r>
              <a:rPr sz="2000" dirty="0">
                <a:latin typeface="Times New Roman"/>
                <a:cs typeface="Times New Roman"/>
              </a:rPr>
              <a:t>terms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circled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coloumn,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apply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Mux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input.</a:t>
            </a:r>
            <a:endParaRPr sz="2000">
              <a:latin typeface="Times New Roman"/>
              <a:cs typeface="Times New Roman"/>
            </a:endParaRPr>
          </a:p>
          <a:p>
            <a:pPr marL="12700" marR="6985" indent="15113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min-</a:t>
            </a:r>
            <a:r>
              <a:rPr sz="2000" dirty="0">
                <a:latin typeface="Times New Roman"/>
                <a:cs typeface="Times New Roman"/>
              </a:rPr>
              <a:t>terms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circled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coloumn, </a:t>
            </a:r>
            <a:r>
              <a:rPr sz="2000" dirty="0">
                <a:latin typeface="Times New Roman"/>
                <a:cs typeface="Times New Roman"/>
              </a:rPr>
              <a:t>apply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Mux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input.</a:t>
            </a:r>
            <a:endParaRPr sz="2000">
              <a:latin typeface="Times New Roman"/>
              <a:cs typeface="Times New Roman"/>
            </a:endParaRPr>
          </a:p>
          <a:p>
            <a:pPr marL="12700" marR="5080" indent="15113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bottom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circled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top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circled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column,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apply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Mux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input.</a:t>
            </a:r>
            <a:endParaRPr sz="2000">
              <a:latin typeface="Times New Roman"/>
              <a:cs typeface="Times New Roman"/>
            </a:endParaRPr>
          </a:p>
          <a:p>
            <a:pPr marL="163830" indent="-15113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16383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bottom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circled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top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circled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column,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apply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A’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Mux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input.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232</a:t>
            </a:fld>
            <a:endParaRPr lang="en-IN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Demultiplexer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54" y="2232151"/>
            <a:ext cx="7296150" cy="44011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93700" marR="43180" indent="-342900">
              <a:lnSpc>
                <a:spcPts val="1920"/>
              </a:lnSpc>
              <a:spcBef>
                <a:spcPts val="56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b="1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Demultiplexer</a:t>
            </a:r>
            <a:r>
              <a:rPr sz="2000" b="1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Demux</a:t>
            </a:r>
            <a:r>
              <a:rPr sz="2000" b="1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distribute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deliver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input.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3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switch.</a:t>
            </a:r>
            <a:endParaRPr sz="2000">
              <a:latin typeface="Times New Roman"/>
              <a:cs typeface="Times New Roman"/>
            </a:endParaRPr>
          </a:p>
          <a:p>
            <a:pPr marL="393700" marR="43815" indent="-342900">
              <a:lnSpc>
                <a:spcPts val="1920"/>
              </a:lnSpc>
              <a:spcBef>
                <a:spcPts val="99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demultiplexer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‘N’</a:t>
            </a:r>
            <a:r>
              <a:rPr sz="20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number,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select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line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‘M’</a:t>
            </a:r>
            <a:r>
              <a:rPr sz="2000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 =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spc="-37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93700" marR="45720" indent="-342900">
              <a:lnSpc>
                <a:spcPct val="80000"/>
              </a:lnSpc>
              <a:spcBef>
                <a:spcPts val="1010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select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decides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transmitted.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15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distributor.</a:t>
            </a:r>
            <a:endParaRPr sz="2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30"/>
              </a:spcBef>
              <a:tabLst>
                <a:tab pos="3930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several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Demultiplexers</a:t>
            </a:r>
            <a:endParaRPr sz="2000">
              <a:latin typeface="Times New Roman"/>
              <a:cs typeface="Times New Roman"/>
            </a:endParaRPr>
          </a:p>
          <a:p>
            <a:pPr marL="964565" indent="-535940">
              <a:lnSpc>
                <a:spcPct val="100000"/>
              </a:lnSpc>
              <a:spcBef>
                <a:spcPts val="52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645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1:2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Demultiplexer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to-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Demultiplexer</a:t>
            </a:r>
            <a:endParaRPr sz="2000">
              <a:latin typeface="Times New Roman"/>
              <a:cs typeface="Times New Roman"/>
            </a:endParaRPr>
          </a:p>
          <a:p>
            <a:pPr marL="964565" indent="-535940">
              <a:lnSpc>
                <a:spcPct val="100000"/>
              </a:lnSpc>
              <a:spcBef>
                <a:spcPts val="515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645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1:4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Demultiplexer</a:t>
            </a:r>
            <a:endParaRPr sz="2000">
              <a:latin typeface="Times New Roman"/>
              <a:cs typeface="Times New Roman"/>
            </a:endParaRPr>
          </a:p>
          <a:p>
            <a:pPr marL="964565" indent="-535940">
              <a:lnSpc>
                <a:spcPct val="100000"/>
              </a:lnSpc>
              <a:spcBef>
                <a:spcPts val="525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645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1:8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Demultiplexer</a:t>
            </a:r>
            <a:endParaRPr sz="2000">
              <a:latin typeface="Times New Roman"/>
              <a:cs typeface="Times New Roman"/>
            </a:endParaRPr>
          </a:p>
          <a:p>
            <a:pPr marL="964565" indent="-535940">
              <a:lnSpc>
                <a:spcPct val="100000"/>
              </a:lnSpc>
              <a:spcBef>
                <a:spcPts val="52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645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1:16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Demultiplexer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0268" y="2769107"/>
            <a:ext cx="3247644" cy="330707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233</a:t>
            </a:fld>
            <a:endParaRPr lang="en-IN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79" y="2791967"/>
            <a:ext cx="6999732" cy="31821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69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300" dirty="0">
                <a:latin typeface="Tahoma"/>
                <a:cs typeface="Tahoma"/>
              </a:rPr>
              <a:t>1:2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10" dirty="0">
                <a:latin typeface="Tahoma"/>
                <a:cs typeface="Tahoma"/>
              </a:rPr>
              <a:t>Demultiplexer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234</a:t>
            </a:fld>
            <a:endParaRPr lang="en-IN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628" y="2324100"/>
            <a:ext cx="4620768" cy="4267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02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300" dirty="0">
                <a:latin typeface="Tahoma"/>
                <a:cs typeface="Tahoma"/>
              </a:rPr>
              <a:t>1:4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10" dirty="0">
                <a:latin typeface="Tahoma"/>
                <a:cs typeface="Tahoma"/>
              </a:rPr>
              <a:t>Demultiplexer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4846" y="2576322"/>
            <a:ext cx="4387215" cy="3713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136525" algn="just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81818"/>
              <a:buFont typeface="Arial MT"/>
              <a:buChar char="•"/>
              <a:tabLst>
                <a:tab pos="149225" algn="l"/>
              </a:tabLst>
            </a:pP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input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bit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with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two </a:t>
            </a:r>
            <a:r>
              <a:rPr sz="2200" dirty="0">
                <a:latin typeface="Times New Roman"/>
                <a:cs typeface="Times New Roman"/>
              </a:rPr>
              <a:t>select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lines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B.</a:t>
            </a:r>
            <a:endParaRPr sz="2200">
              <a:latin typeface="Times New Roman"/>
              <a:cs typeface="Times New Roman"/>
            </a:endParaRPr>
          </a:p>
          <a:p>
            <a:pPr marL="12700" marR="5080" indent="164465" algn="just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177165" algn="l"/>
              </a:tabLst>
            </a:pP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input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bit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transmitted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four </a:t>
            </a:r>
            <a:r>
              <a:rPr sz="2200" dirty="0">
                <a:latin typeface="Times New Roman"/>
                <a:cs typeface="Times New Roman"/>
              </a:rPr>
              <a:t>output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bits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Y0,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Y1,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Y2,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Y3.</a:t>
            </a:r>
            <a:endParaRPr sz="2200">
              <a:latin typeface="Times New Roman"/>
              <a:cs typeface="Times New Roman"/>
            </a:endParaRPr>
          </a:p>
          <a:p>
            <a:pPr marL="12700" marR="5080" indent="163830" algn="just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176530" algn="l"/>
              </a:tabLst>
            </a:pPr>
            <a:r>
              <a:rPr sz="2200" dirty="0">
                <a:latin typeface="Times New Roman"/>
                <a:cs typeface="Times New Roman"/>
              </a:rPr>
              <a:t>When</a:t>
            </a:r>
            <a:r>
              <a:rPr sz="2200" spc="1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AB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1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00</a:t>
            </a:r>
            <a:r>
              <a:rPr sz="2200" spc="1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upper</a:t>
            </a:r>
            <a:r>
              <a:rPr sz="2200" spc="15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gate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enabled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while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other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gates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4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disabled.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Thus,</a:t>
            </a:r>
            <a:r>
              <a:rPr sz="2200" spc="4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data</a:t>
            </a:r>
            <a:r>
              <a:rPr sz="2200" spc="49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transmitted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Y0.</a:t>
            </a:r>
            <a:endParaRPr sz="2200">
              <a:latin typeface="Times New Roman"/>
              <a:cs typeface="Times New Roman"/>
            </a:endParaRPr>
          </a:p>
          <a:p>
            <a:pPr marL="12700" marR="5080" indent="168910" algn="just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181610" algn="l"/>
              </a:tabLst>
            </a:pPr>
            <a:r>
              <a:rPr sz="2200" dirty="0">
                <a:latin typeface="Times New Roman"/>
                <a:cs typeface="Times New Roman"/>
              </a:rPr>
              <a:t>If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low,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then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Y0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low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if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D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high,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Y0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high.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value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Y0 </a:t>
            </a:r>
            <a:r>
              <a:rPr sz="2200" dirty="0">
                <a:latin typeface="Times New Roman"/>
                <a:cs typeface="Times New Roman"/>
              </a:rPr>
              <a:t>depends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value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235</a:t>
            </a:fld>
            <a:endParaRPr lang="en-IN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91" y="2301238"/>
              <a:ext cx="5245608" cy="44409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7519" y="2874264"/>
              <a:ext cx="4209287" cy="35463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300" dirty="0">
                <a:latin typeface="Tahoma"/>
                <a:cs typeface="Tahoma"/>
              </a:rPr>
              <a:t>1:8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10" dirty="0">
                <a:latin typeface="Tahoma"/>
                <a:cs typeface="Tahoma"/>
              </a:rPr>
              <a:t>Demultiplexer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236</a:t>
            </a:fld>
            <a:endParaRPr lang="en-IN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19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latin typeface="Tahoma"/>
                <a:cs typeface="Tahoma"/>
              </a:rPr>
              <a:t>Applications</a:t>
            </a:r>
            <a:r>
              <a:rPr b="1" spc="-114" dirty="0">
                <a:latin typeface="Tahoma"/>
                <a:cs typeface="Tahoma"/>
              </a:rPr>
              <a:t> of</a:t>
            </a:r>
            <a:r>
              <a:rPr b="1" spc="-100" dirty="0">
                <a:latin typeface="Tahoma"/>
                <a:cs typeface="Tahoma"/>
              </a:rPr>
              <a:t> </a:t>
            </a:r>
            <a:r>
              <a:rPr b="1" spc="-120" dirty="0">
                <a:latin typeface="Tahoma"/>
                <a:cs typeface="Tahoma"/>
              </a:rPr>
              <a:t>Demultiplexer </a:t>
            </a:r>
            <a:r>
              <a:rPr b="1" spc="-100" dirty="0">
                <a:latin typeface="Tahoma"/>
                <a:cs typeface="Tahoma"/>
              </a:rPr>
              <a:t>(Demux)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904" y="2193442"/>
            <a:ext cx="10297795" cy="43072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Demux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widely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microprocessor,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 computers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electronics.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Demultiplexer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Multiplexer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19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multiple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signals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(i.e.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audio,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video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etc)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transmission.</a:t>
            </a:r>
            <a:endParaRPr sz="19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82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Arithmetic logic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(ALU),</a:t>
            </a:r>
            <a:r>
              <a:rPr sz="19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 ALU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stored in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 (multiple registers)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Demultiplexer.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820"/>
              </a:lnSpc>
              <a:spcBef>
                <a:spcPts val="98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rows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chips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address.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chose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banks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functional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unit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select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acquisition</a:t>
            </a:r>
            <a:r>
              <a:rPr sz="19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Automatic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test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equipment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Security</a:t>
            </a:r>
            <a:r>
              <a:rPr sz="19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monitoring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237</a:t>
            </a:fld>
            <a:endParaRPr lang="en-IN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ahoma"/>
                <a:cs typeface="Tahoma"/>
              </a:rPr>
              <a:t>Decoder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8223" y="2275713"/>
            <a:ext cx="4136390" cy="410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132080" indent="-3429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b="1" spc="2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whose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purpose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information.</a:t>
            </a:r>
            <a:endParaRPr sz="1800">
              <a:latin typeface="Times New Roman"/>
              <a:cs typeface="Times New Roman"/>
            </a:endParaRPr>
          </a:p>
          <a:p>
            <a:pPr marL="431800" marR="132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comprised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800" baseline="25462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187" baseline="2546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lines.</a:t>
            </a:r>
            <a:endParaRPr sz="1800">
              <a:latin typeface="Times New Roman"/>
              <a:cs typeface="Times New Roman"/>
            </a:endParaRPr>
          </a:p>
          <a:p>
            <a:pPr marL="431800" marR="133350" indent="-342900" algn="just">
              <a:lnSpc>
                <a:spcPct val="100000"/>
              </a:lnSpc>
              <a:spcBef>
                <a:spcPts val="100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probable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condition,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among the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various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signals,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only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produce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one.</a:t>
            </a:r>
            <a:endParaRPr sz="1800">
              <a:latin typeface="Times New Roman"/>
              <a:cs typeface="Times New Roman"/>
            </a:endParaRPr>
          </a:p>
          <a:p>
            <a:pPr marL="431800" marR="132715" indent="-3429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n-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800" baseline="25462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225" baseline="25462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decoder,</a:t>
            </a:r>
            <a:r>
              <a:rPr sz="18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18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800" baseline="25462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195" baseline="2546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lines.</a:t>
            </a:r>
            <a:endParaRPr sz="18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Generally,</a:t>
            </a:r>
            <a:r>
              <a:rPr sz="18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00" spc="4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endParaRPr sz="1800">
              <a:latin typeface="Times New Roman"/>
              <a:cs typeface="Times New Roman"/>
            </a:endParaRPr>
          </a:p>
          <a:p>
            <a:pPr marL="431800" algn="just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decoders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(2-to-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4,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3-to-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4-to-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16).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01540" y="2432304"/>
            <a:ext cx="6521450" cy="4133215"/>
            <a:chOff x="4701540" y="2432304"/>
            <a:chExt cx="6521450" cy="4133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1540" y="3113532"/>
              <a:ext cx="3631691" cy="26913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2900" y="2432304"/>
              <a:ext cx="3259836" cy="4133088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238</a:t>
            </a:fld>
            <a:endParaRPr lang="en-IN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2263139"/>
              <a:ext cx="2906268" cy="42778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7996" y="2471927"/>
              <a:ext cx="3346704" cy="3928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2068" y="2502407"/>
              <a:ext cx="3768852" cy="3759708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239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780" y="3286505"/>
            <a:ext cx="3510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  <a:r>
              <a:rPr sz="40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Systems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</a:t>
            </a:fld>
            <a:endParaRPr lang="en-IN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Logic</a:t>
            </a:r>
            <a:r>
              <a:rPr spc="-180" dirty="0"/>
              <a:t> </a:t>
            </a:r>
            <a:r>
              <a:rPr spc="-110" dirty="0"/>
              <a:t>Design</a:t>
            </a:r>
            <a:r>
              <a:rPr spc="-155" dirty="0"/>
              <a:t> </a:t>
            </a:r>
            <a:r>
              <a:rPr spc="-200" dirty="0"/>
              <a:t>Using</a:t>
            </a:r>
            <a:r>
              <a:rPr spc="-160" dirty="0"/>
              <a:t> </a:t>
            </a:r>
            <a:r>
              <a:rPr spc="-10" dirty="0"/>
              <a:t>Decoders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532" y="2506217"/>
            <a:ext cx="8493760" cy="21793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5"/>
              </a:spcBef>
              <a:tabLst>
                <a:tab pos="3803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Cambria Math"/>
                <a:cs typeface="Cambria Math"/>
              </a:rPr>
              <a:t>𝑛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to-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950" baseline="27777" dirty="0">
                <a:solidFill>
                  <a:srgbClr val="404040"/>
                </a:solidFill>
                <a:latin typeface="Cambria Math"/>
                <a:cs typeface="Cambria Math"/>
              </a:rPr>
              <a:t>𝑛</a:t>
            </a:r>
            <a:r>
              <a:rPr sz="1950" spc="525" baseline="2777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line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decoder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minterm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generator.</a:t>
            </a:r>
            <a:endParaRPr sz="1800">
              <a:latin typeface="Verdana"/>
              <a:cs typeface="Verdana"/>
            </a:endParaRPr>
          </a:p>
          <a:p>
            <a:pPr marL="381000" marR="64135" indent="-3429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using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or-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gates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conjunction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Cambria Math"/>
                <a:cs typeface="Cambria Math"/>
              </a:rPr>
              <a:t>𝑛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to-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950" baseline="27777" dirty="0">
                <a:solidFill>
                  <a:srgbClr val="404040"/>
                </a:solidFill>
                <a:latin typeface="Cambria Math"/>
                <a:cs typeface="Cambria Math"/>
              </a:rPr>
              <a:t>𝑛</a:t>
            </a:r>
            <a:r>
              <a:rPr sz="1950" spc="555" baseline="2777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line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decoder,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realizations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Boolean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functions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possible.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03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correspond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minimal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sum-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of-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products.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  <a:tabLst>
                <a:tab pos="380365" algn="l"/>
                <a:tab pos="3041650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simple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produce.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Particularly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convenient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when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several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functions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  <a:p>
            <a:pPr marL="381000">
              <a:lnSpc>
                <a:spcPct val="100000"/>
              </a:lnSpc>
            </a:pP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same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variable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realized.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240</a:t>
            </a:fld>
            <a:endParaRPr lang="en-IN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5372" y="3311652"/>
              <a:ext cx="6534911" cy="34091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527" y="2368295"/>
              <a:ext cx="4686300" cy="9144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241</a:t>
            </a:fld>
            <a:endParaRPr lang="en-IN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337558"/>
            <a:ext cx="3238500" cy="34091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60370" y="2337942"/>
            <a:ext cx="50444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Implementation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Full</a:t>
            </a:r>
            <a:r>
              <a:rPr sz="1800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Adder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circuit</a:t>
            </a:r>
            <a:r>
              <a:rPr sz="18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using</a:t>
            </a:r>
            <a:r>
              <a:rPr sz="1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Decoder.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S(x</a:t>
            </a:r>
            <a:r>
              <a:rPr sz="1800" i="1" baseline="-20833" dirty="0">
                <a:latin typeface="Times New Roman"/>
                <a:cs typeface="Times New Roman"/>
              </a:rPr>
              <a:t>0</a:t>
            </a:r>
            <a:r>
              <a:rPr sz="1800" i="1" dirty="0">
                <a:latin typeface="Times New Roman"/>
                <a:cs typeface="Times New Roman"/>
              </a:rPr>
              <a:t>,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x</a:t>
            </a:r>
            <a:r>
              <a:rPr sz="1800" i="1" baseline="-20833" dirty="0">
                <a:latin typeface="Times New Roman"/>
                <a:cs typeface="Times New Roman"/>
              </a:rPr>
              <a:t>1</a:t>
            </a:r>
            <a:r>
              <a:rPr sz="1800" i="1" dirty="0">
                <a:latin typeface="Times New Roman"/>
                <a:cs typeface="Times New Roman"/>
              </a:rPr>
              <a:t>,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x</a:t>
            </a:r>
            <a:r>
              <a:rPr sz="1800" i="1" baseline="-20833" dirty="0">
                <a:latin typeface="Times New Roman"/>
                <a:cs typeface="Times New Roman"/>
              </a:rPr>
              <a:t>2</a:t>
            </a:r>
            <a:r>
              <a:rPr sz="1800" i="1" dirty="0">
                <a:latin typeface="Times New Roman"/>
                <a:cs typeface="Times New Roman"/>
              </a:rPr>
              <a:t>)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=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∑(1, 2,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4,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7)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C(x</a:t>
            </a:r>
            <a:r>
              <a:rPr sz="1800" i="1" baseline="-20833" dirty="0">
                <a:latin typeface="Times New Roman"/>
                <a:cs typeface="Times New Roman"/>
              </a:rPr>
              <a:t>0</a:t>
            </a:r>
            <a:r>
              <a:rPr sz="1800" i="1" dirty="0">
                <a:latin typeface="Times New Roman"/>
                <a:cs typeface="Times New Roman"/>
              </a:rPr>
              <a:t>, x</a:t>
            </a:r>
            <a:r>
              <a:rPr sz="1800" i="1" baseline="-20833" dirty="0">
                <a:latin typeface="Times New Roman"/>
                <a:cs typeface="Times New Roman"/>
              </a:rPr>
              <a:t>1</a:t>
            </a:r>
            <a:r>
              <a:rPr sz="1800" i="1" dirty="0">
                <a:latin typeface="Times New Roman"/>
                <a:cs typeface="Times New Roman"/>
              </a:rPr>
              <a:t>,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x</a:t>
            </a:r>
            <a:r>
              <a:rPr sz="1800" i="1" baseline="-20833" dirty="0">
                <a:latin typeface="Times New Roman"/>
                <a:cs typeface="Times New Roman"/>
              </a:rPr>
              <a:t>2</a:t>
            </a:r>
            <a:r>
              <a:rPr sz="1800" i="1" dirty="0">
                <a:latin typeface="Times New Roman"/>
                <a:cs typeface="Times New Roman"/>
              </a:rPr>
              <a:t>)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=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∑(3, 5,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6,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7)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83974" y="3794759"/>
            <a:ext cx="2216785" cy="2839720"/>
            <a:chOff x="5383974" y="3794759"/>
            <a:chExt cx="2216785" cy="2839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631" y="3794759"/>
              <a:ext cx="2162556" cy="28392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7819" y="5978651"/>
              <a:ext cx="17780" cy="207645"/>
            </a:xfrm>
            <a:custGeom>
              <a:avLst/>
              <a:gdLst/>
              <a:ahLst/>
              <a:cxnLst/>
              <a:rect l="l" t="t" r="r" b="b"/>
              <a:pathLst>
                <a:path w="17779" h="207645">
                  <a:moveTo>
                    <a:pt x="0" y="0"/>
                  </a:moveTo>
                  <a:lnTo>
                    <a:pt x="17271" y="207035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6073" y="5538977"/>
              <a:ext cx="1905" cy="828675"/>
            </a:xfrm>
            <a:custGeom>
              <a:avLst/>
              <a:gdLst/>
              <a:ahLst/>
              <a:cxnLst/>
              <a:rect l="l" t="t" r="r" b="b"/>
              <a:pathLst>
                <a:path w="1904" h="828675">
                  <a:moveTo>
                    <a:pt x="1650" y="0"/>
                  </a:moveTo>
                  <a:lnTo>
                    <a:pt x="0" y="828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9784" y="6314312"/>
              <a:ext cx="64769" cy="708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91911" y="5606795"/>
              <a:ext cx="939800" cy="510540"/>
            </a:xfrm>
            <a:custGeom>
              <a:avLst/>
              <a:gdLst/>
              <a:ahLst/>
              <a:cxnLst/>
              <a:rect l="l" t="t" r="r" b="b"/>
              <a:pathLst>
                <a:path w="939800" h="510539">
                  <a:moveTo>
                    <a:pt x="214884" y="501395"/>
                  </a:moveTo>
                  <a:lnTo>
                    <a:pt x="939546" y="510019"/>
                  </a:lnTo>
                </a:path>
                <a:path w="939800" h="510539">
                  <a:moveTo>
                    <a:pt x="222503" y="509473"/>
                  </a:moveTo>
                  <a:lnTo>
                    <a:pt x="224154" y="9143"/>
                  </a:lnTo>
                </a:path>
                <a:path w="939800" h="510539">
                  <a:moveTo>
                    <a:pt x="0" y="0"/>
                  </a:moveTo>
                  <a:lnTo>
                    <a:pt x="250189" y="17246"/>
                  </a:lnTo>
                </a:path>
                <a:path w="939800" h="510539">
                  <a:moveTo>
                    <a:pt x="697991" y="423151"/>
                  </a:moveTo>
                  <a:lnTo>
                    <a:pt x="913638" y="41452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9903" y="4873751"/>
              <a:ext cx="8890" cy="1147445"/>
            </a:xfrm>
            <a:custGeom>
              <a:avLst/>
              <a:gdLst/>
              <a:ahLst/>
              <a:cxnLst/>
              <a:rect l="l" t="t" r="r" b="b"/>
              <a:pathLst>
                <a:path w="8889" h="1147445">
                  <a:moveTo>
                    <a:pt x="8636" y="1147318"/>
                  </a:moveTo>
                  <a:lnTo>
                    <a:pt x="0" y="0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5439" y="4864607"/>
              <a:ext cx="673100" cy="8890"/>
            </a:xfrm>
            <a:custGeom>
              <a:avLst/>
              <a:gdLst/>
              <a:ahLst/>
              <a:cxnLst/>
              <a:rect l="l" t="t" r="r" b="b"/>
              <a:pathLst>
                <a:path w="673100" h="8889">
                  <a:moveTo>
                    <a:pt x="0" y="8636"/>
                  </a:moveTo>
                  <a:lnTo>
                    <a:pt x="672846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06969" y="411822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85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4303" y="6021730"/>
            <a:ext cx="212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latin typeface="Verdana"/>
                <a:cs typeface="Verdana"/>
              </a:rPr>
              <a:t>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54148" y="329568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81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2012" y="329568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81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5522" y="329568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81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94744" y="329568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81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24639" y="329568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81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54148" y="562296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97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62013" y="562296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97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05523" y="562296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97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94744" y="562296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97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24640" y="562296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8097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64656" y="3304753"/>
          <a:ext cx="2178685" cy="2323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700"/>
                <a:gridCol w="385445"/>
                <a:gridCol w="462280"/>
                <a:gridCol w="504189"/>
                <a:gridCol w="354330"/>
              </a:tblGrid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700" b="1" spc="60" dirty="0">
                          <a:latin typeface="Times New Roman"/>
                          <a:cs typeface="Times New Roman"/>
                        </a:rPr>
                        <a:t>x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39"/>
                        </a:lnSpc>
                      </a:pPr>
                      <a:r>
                        <a:rPr sz="1700" b="1" spc="60" dirty="0">
                          <a:latin typeface="Times New Roman"/>
                          <a:cs typeface="Times New Roman"/>
                        </a:rPr>
                        <a:t>y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2039"/>
                        </a:lnSpc>
                      </a:pPr>
                      <a:r>
                        <a:rPr sz="1700" b="1" spc="35" dirty="0">
                          <a:latin typeface="Times New Roman"/>
                          <a:cs typeface="Times New Roman"/>
                        </a:rPr>
                        <a:t>z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ts val="2039"/>
                        </a:lnSpc>
                      </a:pPr>
                      <a:r>
                        <a:rPr sz="1700" b="1" spc="105" dirty="0">
                          <a:latin typeface="Times New Roman"/>
                          <a:cs typeface="Times New Roman"/>
                        </a:rPr>
                        <a:t>C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039"/>
                        </a:lnSpc>
                      </a:pPr>
                      <a:r>
                        <a:rPr sz="1700" b="1" spc="60" dirty="0">
                          <a:latin typeface="Times New Roman"/>
                          <a:cs typeface="Times New Roman"/>
                        </a:rPr>
                        <a:t>S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00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000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2000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000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85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889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914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914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1914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914"/>
                        </a:lnSpc>
                      </a:pPr>
                      <a:r>
                        <a:rPr sz="1700" spc="60" dirty="0"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242</a:t>
            </a:fld>
            <a:endParaRPr lang="en-IN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6350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Decoders</a:t>
            </a:r>
            <a:r>
              <a:rPr spc="-225" dirty="0"/>
              <a:t> </a:t>
            </a:r>
            <a:r>
              <a:rPr spc="-135" dirty="0"/>
              <a:t>with</a:t>
            </a:r>
            <a:r>
              <a:rPr spc="-204" dirty="0"/>
              <a:t> </a:t>
            </a:r>
            <a:r>
              <a:rPr spc="75" dirty="0"/>
              <a:t>enable</a:t>
            </a:r>
            <a:r>
              <a:rPr spc="-210" dirty="0"/>
              <a:t> </a:t>
            </a:r>
            <a:r>
              <a:rPr spc="-114" dirty="0"/>
              <a:t>inputs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4955" y="2202961"/>
            <a:ext cx="7336155" cy="14109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disabled,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logic-0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logic-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 provides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additional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flexibility.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Idea:</a:t>
            </a:r>
            <a:r>
              <a:rPr sz="1800" spc="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applied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demultiplexing.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955" y="3659885"/>
            <a:ext cx="393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works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Demultiplexer.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508" y="3998976"/>
            <a:ext cx="3238499" cy="1981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4955" y="5425236"/>
            <a:ext cx="7980680" cy="88836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R="920750" algn="ctr">
              <a:lnSpc>
                <a:spcPct val="100000"/>
              </a:lnSpc>
              <a:spcBef>
                <a:spcPts val="1335"/>
              </a:spcBef>
            </a:pP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Data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constructing</a:t>
            </a:r>
            <a:r>
              <a:rPr sz="18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larger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smaller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0720" y="3701288"/>
            <a:ext cx="358140" cy="15240"/>
          </a:xfrm>
          <a:custGeom>
            <a:avLst/>
            <a:gdLst/>
            <a:ahLst/>
            <a:cxnLst/>
            <a:rect l="l" t="t" r="r" b="b"/>
            <a:pathLst>
              <a:path w="358139" h="15239">
                <a:moveTo>
                  <a:pt x="129540" y="0"/>
                </a:moveTo>
                <a:lnTo>
                  <a:pt x="0" y="0"/>
                </a:lnTo>
                <a:lnTo>
                  <a:pt x="0" y="15240"/>
                </a:lnTo>
                <a:lnTo>
                  <a:pt x="129540" y="15240"/>
                </a:lnTo>
                <a:lnTo>
                  <a:pt x="129540" y="0"/>
                </a:lnTo>
                <a:close/>
              </a:path>
              <a:path w="358139" h="15239">
                <a:moveTo>
                  <a:pt x="358140" y="0"/>
                </a:moveTo>
                <a:lnTo>
                  <a:pt x="228600" y="0"/>
                </a:lnTo>
                <a:lnTo>
                  <a:pt x="228600" y="15240"/>
                </a:lnTo>
                <a:lnTo>
                  <a:pt x="358140" y="15240"/>
                </a:lnTo>
                <a:lnTo>
                  <a:pt x="358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23254" y="3622294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 Math"/>
                <a:cs typeface="Cambria Math"/>
              </a:rPr>
              <a:t>𝑥</a:t>
            </a:r>
            <a:r>
              <a:rPr sz="1950" spc="-15" baseline="-14957" dirty="0">
                <a:latin typeface="Cambria Math"/>
                <a:cs typeface="Cambria Math"/>
              </a:rPr>
              <a:t>0</a:t>
            </a:r>
            <a:r>
              <a:rPr sz="1800" spc="-10" dirty="0">
                <a:latin typeface="Cambria Math"/>
                <a:cs typeface="Cambria Math"/>
              </a:rPr>
              <a:t>𝑥</a:t>
            </a:r>
            <a:r>
              <a:rPr sz="1950" spc="-15" baseline="-14957" dirty="0">
                <a:latin typeface="Cambria Math"/>
                <a:cs typeface="Cambria Math"/>
              </a:rPr>
              <a:t>1</a:t>
            </a:r>
            <a:r>
              <a:rPr sz="1800" spc="-10" dirty="0">
                <a:latin typeface="Cambria Math"/>
                <a:cs typeface="Cambria Math"/>
              </a:rPr>
              <a:t>𝐸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98689" y="4166996"/>
            <a:ext cx="2533650" cy="1009650"/>
            <a:chOff x="7798689" y="4166996"/>
            <a:chExt cx="2533650" cy="1009650"/>
          </a:xfrm>
        </p:grpSpPr>
        <p:sp>
          <p:nvSpPr>
            <p:cNvPr id="10" name="object 10"/>
            <p:cNvSpPr/>
            <p:nvPr/>
          </p:nvSpPr>
          <p:spPr>
            <a:xfrm>
              <a:off x="7808214" y="4176521"/>
              <a:ext cx="2514600" cy="990600"/>
            </a:xfrm>
            <a:custGeom>
              <a:avLst/>
              <a:gdLst/>
              <a:ahLst/>
              <a:cxnLst/>
              <a:rect l="l" t="t" r="r" b="b"/>
              <a:pathLst>
                <a:path w="2514600" h="990600">
                  <a:moveTo>
                    <a:pt x="23495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2349500" y="990600"/>
                  </a:lnTo>
                  <a:lnTo>
                    <a:pt x="2393391" y="984702"/>
                  </a:lnTo>
                  <a:lnTo>
                    <a:pt x="2432830" y="968059"/>
                  </a:lnTo>
                  <a:lnTo>
                    <a:pt x="2466244" y="942244"/>
                  </a:lnTo>
                  <a:lnTo>
                    <a:pt x="2492059" y="908830"/>
                  </a:lnTo>
                  <a:lnTo>
                    <a:pt x="2508702" y="869391"/>
                  </a:lnTo>
                  <a:lnTo>
                    <a:pt x="2514600" y="825500"/>
                  </a:lnTo>
                  <a:lnTo>
                    <a:pt x="2514600" y="165100"/>
                  </a:lnTo>
                  <a:lnTo>
                    <a:pt x="2508702" y="121208"/>
                  </a:lnTo>
                  <a:lnTo>
                    <a:pt x="2492059" y="81769"/>
                  </a:lnTo>
                  <a:lnTo>
                    <a:pt x="2466244" y="48355"/>
                  </a:lnTo>
                  <a:lnTo>
                    <a:pt x="2432830" y="22540"/>
                  </a:lnTo>
                  <a:lnTo>
                    <a:pt x="2393391" y="5897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08214" y="4176521"/>
              <a:ext cx="2514600" cy="990600"/>
            </a:xfrm>
            <a:custGeom>
              <a:avLst/>
              <a:gdLst/>
              <a:ahLst/>
              <a:cxnLst/>
              <a:rect l="l" t="t" r="r" b="b"/>
              <a:pathLst>
                <a:path w="25146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2349500" y="0"/>
                  </a:lnTo>
                  <a:lnTo>
                    <a:pt x="2393391" y="5897"/>
                  </a:lnTo>
                  <a:lnTo>
                    <a:pt x="2432830" y="22540"/>
                  </a:lnTo>
                  <a:lnTo>
                    <a:pt x="2466244" y="48355"/>
                  </a:lnTo>
                  <a:lnTo>
                    <a:pt x="2492059" y="81769"/>
                  </a:lnTo>
                  <a:lnTo>
                    <a:pt x="2508702" y="121208"/>
                  </a:lnTo>
                  <a:lnTo>
                    <a:pt x="2514600" y="165100"/>
                  </a:lnTo>
                  <a:lnTo>
                    <a:pt x="2514600" y="825500"/>
                  </a:lnTo>
                  <a:lnTo>
                    <a:pt x="2508702" y="869391"/>
                  </a:lnTo>
                  <a:lnTo>
                    <a:pt x="2492059" y="908830"/>
                  </a:lnTo>
                  <a:lnTo>
                    <a:pt x="2466244" y="942244"/>
                  </a:lnTo>
                  <a:lnTo>
                    <a:pt x="2432830" y="968059"/>
                  </a:lnTo>
                  <a:lnTo>
                    <a:pt x="2393391" y="984702"/>
                  </a:lnTo>
                  <a:lnTo>
                    <a:pt x="23495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60106" y="4243196"/>
            <a:ext cx="22142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𝑥</a:t>
            </a:r>
            <a:r>
              <a:rPr sz="1950" baseline="-14957" dirty="0">
                <a:solidFill>
                  <a:srgbClr val="FFFFFF"/>
                </a:solidFill>
                <a:latin typeface="Cambria Math"/>
                <a:cs typeface="Cambria Math"/>
              </a:rPr>
              <a:t>0</a:t>
            </a:r>
            <a:r>
              <a:rPr sz="1950" spc="405" baseline="-14957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=</a:t>
            </a:r>
            <a:r>
              <a:rPr sz="1800" spc="10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 Math"/>
                <a:cs typeface="Cambria Math"/>
              </a:rPr>
              <a:t>0,</a:t>
            </a:r>
            <a:r>
              <a:rPr sz="1800" spc="-9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𝑥</a:t>
            </a:r>
            <a:r>
              <a:rPr sz="1950" baseline="-14957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r>
              <a:rPr sz="1950" spc="412" baseline="-14957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=</a:t>
            </a:r>
            <a:r>
              <a:rPr sz="1800" spc="10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0</a:t>
            </a:r>
            <a:r>
              <a:rPr sz="1800" spc="10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then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appears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line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 Math"/>
                <a:cs typeface="Cambria Math"/>
              </a:rPr>
              <a:t>𝑧</a:t>
            </a:r>
            <a:r>
              <a:rPr sz="1950" spc="-37" baseline="-14957" dirty="0">
                <a:solidFill>
                  <a:srgbClr val="FFFFFF"/>
                </a:solidFill>
                <a:latin typeface="Cambria Math"/>
                <a:cs typeface="Cambria Math"/>
              </a:rPr>
              <a:t>0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243</a:t>
            </a:fld>
            <a:endParaRPr lang="en-IN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2418588"/>
              <a:ext cx="4501896" cy="39273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252" y="2584704"/>
              <a:ext cx="4273296" cy="37612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19" rIns="0" bIns="0" rtlCol="0">
            <a:spAutoFit/>
          </a:bodyPr>
          <a:lstStyle/>
          <a:p>
            <a:pPr marL="7429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Larger</a:t>
            </a:r>
            <a:r>
              <a:rPr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Decoders</a:t>
            </a:r>
            <a:r>
              <a:rPr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r>
              <a:rPr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Decoder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244</a:t>
            </a:fld>
            <a:endParaRPr lang="en-IN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697" y="2335225"/>
            <a:ext cx="10213975" cy="396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electronic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play</a:t>
            </a:r>
            <a:r>
              <a:rPr sz="2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role.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convert</a:t>
            </a:r>
            <a:r>
              <a:rPr sz="2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form.</a:t>
            </a:r>
            <a:endParaRPr sz="2200">
              <a:latin typeface="Times New Roman"/>
              <a:cs typeface="Times New Roman"/>
            </a:endParaRPr>
          </a:p>
          <a:p>
            <a:pPr marL="355600" marR="6985" indent="-343535">
              <a:lnSpc>
                <a:spcPts val="2380"/>
              </a:lnSpc>
              <a:spcBef>
                <a:spcPts val="1030"/>
              </a:spcBef>
              <a:tabLst>
                <a:tab pos="354965" algn="l"/>
                <a:tab pos="1789430" algn="l"/>
                <a:tab pos="2641600" algn="l"/>
                <a:tab pos="3261995" algn="l"/>
                <a:tab pos="4691380" algn="l"/>
                <a:tab pos="5482590" algn="l"/>
                <a:tab pos="5979795" algn="l"/>
                <a:tab pos="6600190" algn="l"/>
                <a:tab pos="8618220" algn="l"/>
                <a:tab pos="9779000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Generally,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frequently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like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telecommunication,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networking,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end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end.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domain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easy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transmission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endParaRPr sz="2200">
              <a:latin typeface="Times New Roman"/>
              <a:cs typeface="Times New Roman"/>
            </a:endParaRPr>
          </a:p>
          <a:p>
            <a:pPr marL="355600" marR="6849745">
              <a:lnSpc>
                <a:spcPts val="3379"/>
              </a:lnSpc>
              <a:spcBef>
                <a:spcPts val="22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Octal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converter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converter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00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2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implemented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245</a:t>
            </a:fld>
            <a:endParaRPr lang="en-IN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BCD</a:t>
            </a:r>
            <a:r>
              <a:rPr spc="-270" dirty="0"/>
              <a:t> </a:t>
            </a:r>
            <a:r>
              <a:rPr dirty="0"/>
              <a:t>to</a:t>
            </a:r>
            <a:r>
              <a:rPr spc="-265" dirty="0"/>
              <a:t> </a:t>
            </a:r>
            <a:r>
              <a:rPr spc="-120" dirty="0"/>
              <a:t>Seven</a:t>
            </a:r>
            <a:r>
              <a:rPr spc="-270" dirty="0"/>
              <a:t> </a:t>
            </a:r>
            <a:r>
              <a:rPr spc="-45" dirty="0"/>
              <a:t>segment</a:t>
            </a:r>
            <a:r>
              <a:rPr spc="-254" dirty="0"/>
              <a:t> </a:t>
            </a:r>
            <a:r>
              <a:rPr spc="-50" dirty="0"/>
              <a:t>display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462" y="2275713"/>
            <a:ext cx="7168515" cy="435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frequently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calculators,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counters,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clocks,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measuring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instruments,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etc.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Usually,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displays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LED’s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LCD’s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characters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numerical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numbers.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100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1800" spc="3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displays</a:t>
            </a:r>
            <a:r>
              <a:rPr sz="1800" spc="3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3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frequently</a:t>
            </a:r>
            <a:r>
              <a:rPr sz="1800" spc="3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driven</a:t>
            </a:r>
            <a:r>
              <a:rPr sz="1800" spc="3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3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3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phases</a:t>
            </a:r>
            <a:r>
              <a:rPr sz="1800" spc="3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integrated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latches.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However,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these are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4-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(Binary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Decimal),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appropriate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18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operating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18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segment display.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that,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display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employed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converting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Generally,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lines.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essential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component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seven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segment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display.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77783" y="2308860"/>
            <a:ext cx="3243580" cy="4122420"/>
            <a:chOff x="8177783" y="2308860"/>
            <a:chExt cx="3243580" cy="4122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7259" y="2308860"/>
              <a:ext cx="2563368" cy="17038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783" y="4431792"/>
              <a:ext cx="3243072" cy="1999488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246</a:t>
            </a:fld>
            <a:endParaRPr lang="en-IN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3030" y="2351913"/>
            <a:ext cx="9341485" cy="137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71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design,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operation,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mainly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depends</a:t>
            </a:r>
            <a:r>
              <a:rPr sz="20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concepts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Boolean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Algebra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 logic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terminals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 either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anode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 cathode.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 it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cathode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common anode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type.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75104" y="3994403"/>
            <a:ext cx="8663940" cy="2516505"/>
            <a:chOff x="1975104" y="3994403"/>
            <a:chExt cx="8663940" cy="25165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104" y="3994403"/>
              <a:ext cx="2476499" cy="2516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2832" y="4407407"/>
              <a:ext cx="5506212" cy="1700783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247</a:t>
            </a:fld>
            <a:endParaRPr lang="en-IN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847" y="2302762"/>
              <a:ext cx="5096256" cy="44866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8335" y="2433827"/>
              <a:ext cx="1266443" cy="19400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0583" y="2269235"/>
              <a:ext cx="3553968" cy="22600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40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Truth</a:t>
            </a:r>
            <a:r>
              <a:rPr spc="-229" dirty="0"/>
              <a:t> </a:t>
            </a:r>
            <a:r>
              <a:rPr spc="-30" dirty="0"/>
              <a:t>Table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22897" y="4673854"/>
            <a:ext cx="45326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F1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∑m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(0,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9)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b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F2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(A, B,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∑m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(0,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9)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F3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D) 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∑m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(0,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9)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F4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∑m (0,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9)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F5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∑m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(0,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8)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(A, B,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∑m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(0,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9)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F7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∑m (2,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9)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248</a:t>
            </a:fld>
            <a:endParaRPr lang="en-IN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4" y="2191511"/>
              <a:ext cx="2545080" cy="224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9415" y="2267711"/>
              <a:ext cx="2596895" cy="22357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5288" y="2269235"/>
              <a:ext cx="2484119" cy="22600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04" y="4495798"/>
              <a:ext cx="2718816" cy="2293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2652" y="4546090"/>
              <a:ext cx="2699004" cy="22341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4431" y="4584191"/>
              <a:ext cx="2552700" cy="21534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0764" y="3208020"/>
              <a:ext cx="2382012" cy="27355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K-</a:t>
            </a:r>
            <a:r>
              <a:rPr spc="215" dirty="0"/>
              <a:t>Map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249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462" rIns="0" bIns="0" rtlCol="0">
            <a:spAutoFit/>
          </a:bodyPr>
          <a:lstStyle/>
          <a:p>
            <a:pPr marL="49149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5388" y="2944495"/>
            <a:ext cx="6485890" cy="236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[binary,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octal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hexadecimal]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conversions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7255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</a:t>
            </a:fld>
            <a:endParaRPr lang="en-IN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9823" y="2302764"/>
              <a:ext cx="5503164" cy="4401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0623" y="2708148"/>
              <a:ext cx="2414016" cy="36408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78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Logic</a:t>
            </a:r>
            <a:r>
              <a:rPr spc="-85" dirty="0"/>
              <a:t> </a:t>
            </a:r>
            <a:r>
              <a:rPr spc="-50" dirty="0"/>
              <a:t>Circuit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250</a:t>
            </a:fld>
            <a:endParaRPr lang="en-IN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2955" y="2234183"/>
              <a:ext cx="5288280" cy="2139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76" y="3028188"/>
              <a:ext cx="3354324" cy="2802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404" y="4573522"/>
              <a:ext cx="5184648" cy="220979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IC</a:t>
            </a:r>
            <a:r>
              <a:rPr spc="-265" dirty="0"/>
              <a:t> </a:t>
            </a:r>
            <a:r>
              <a:rPr spc="130" dirty="0"/>
              <a:t>and</a:t>
            </a:r>
            <a:r>
              <a:rPr spc="-265" dirty="0"/>
              <a:t> </a:t>
            </a:r>
            <a:r>
              <a:rPr spc="60" dirty="0"/>
              <a:t>Connection</a:t>
            </a:r>
            <a:r>
              <a:rPr spc="-229" dirty="0"/>
              <a:t> </a:t>
            </a:r>
            <a:r>
              <a:rPr spc="-10" dirty="0"/>
              <a:t>Diagram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251</a:t>
            </a:fld>
            <a:endParaRPr lang="en-IN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Encoder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072" y="2817317"/>
            <a:ext cx="6261735" cy="262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combinational circuit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performs</a:t>
            </a:r>
            <a:endParaRPr sz="2200">
              <a:latin typeface="Times New Roman"/>
              <a:cs typeface="Times New Roman"/>
            </a:endParaRPr>
          </a:p>
          <a:p>
            <a:pPr marL="381000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reverse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Decoder.</a:t>
            </a:r>
            <a:endParaRPr sz="2200">
              <a:latin typeface="Times New Roman"/>
              <a:cs typeface="Times New Roman"/>
            </a:endParaRPr>
          </a:p>
          <a:p>
            <a:pPr marL="381000" marR="31115" indent="-343535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maximum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b="1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175" b="1" spc="615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b="1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200" b="1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‘N’</a:t>
            </a:r>
            <a:r>
              <a:rPr sz="22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hence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encodes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2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175" spc="-37" baseline="24904" dirty="0">
                <a:solidFill>
                  <a:srgbClr val="404040"/>
                </a:solidFill>
                <a:latin typeface="Times New Roman"/>
                <a:cs typeface="Times New Roman"/>
              </a:rPr>
              <a:t>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N-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code.</a:t>
            </a:r>
            <a:endParaRPr sz="2200">
              <a:latin typeface="Times New Roman"/>
              <a:cs typeface="Times New Roman"/>
            </a:endParaRPr>
          </a:p>
          <a:p>
            <a:pPr marL="381000" marR="30480" indent="-343535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produce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equivalent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9288" y="2846832"/>
            <a:ext cx="3194304" cy="24231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252</a:t>
            </a:fld>
            <a:endParaRPr lang="en-IN"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938" y="2396743"/>
            <a:ext cx="6061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2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2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2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2200" b="1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200" b="1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Y3,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Y2,</a:t>
            </a:r>
            <a:r>
              <a:rPr sz="2200" b="1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Y1,</a:t>
            </a:r>
            <a:r>
              <a:rPr sz="22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Y0</a:t>
            </a:r>
            <a:r>
              <a:rPr sz="2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200" b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A1</a:t>
            </a:r>
            <a:r>
              <a:rPr sz="2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b="1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A0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8938" y="3193795"/>
            <a:ext cx="6081395" cy="296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time,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‘1’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order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respective</a:t>
            </a:r>
            <a:r>
              <a:rPr sz="22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2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output.</a:t>
            </a:r>
            <a:endParaRPr sz="2200">
              <a:latin typeface="Times New Roman"/>
              <a:cs typeface="Times New Roman"/>
            </a:endParaRPr>
          </a:p>
          <a:p>
            <a:pPr marL="354965" marR="24765" indent="-3429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22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2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2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octal</a:t>
            </a:r>
            <a:r>
              <a:rPr sz="22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2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encoder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2200" b="1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200" b="1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2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Y7</a:t>
            </a:r>
            <a:r>
              <a:rPr sz="22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Y0</a:t>
            </a:r>
            <a:r>
              <a:rPr sz="22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200" b="1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200" b="1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: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A2,</a:t>
            </a:r>
            <a:r>
              <a:rPr sz="22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A1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2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A0.</a:t>
            </a:r>
            <a:endParaRPr sz="2200">
              <a:latin typeface="Times New Roman"/>
              <a:cs typeface="Times New Roman"/>
            </a:endParaRPr>
          </a:p>
          <a:p>
            <a:pPr marL="354965" marR="24130" indent="-3429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line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corresponds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octal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generate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corresponding</a:t>
            </a:r>
            <a:r>
              <a:rPr sz="22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29728" y="2243327"/>
            <a:ext cx="2967355" cy="4391025"/>
            <a:chOff x="7729728" y="2243327"/>
            <a:chExt cx="2967355" cy="4391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28" y="2243327"/>
              <a:ext cx="2967228" cy="1984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8308" y="4494276"/>
              <a:ext cx="2881883" cy="21396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53473" y="3960621"/>
            <a:ext cx="136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Encoder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9641" y="6256121"/>
            <a:ext cx="1366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Encoder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253</a:t>
            </a:fld>
            <a:endParaRPr lang="en-IN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645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Arial"/>
                <a:cs typeface="Arial"/>
              </a:rPr>
              <a:t>4-</a:t>
            </a:r>
            <a:r>
              <a:rPr b="1" spc="-25" dirty="0">
                <a:latin typeface="Arial"/>
                <a:cs typeface="Arial"/>
              </a:rPr>
              <a:t>to-</a:t>
            </a:r>
            <a:r>
              <a:rPr b="1" dirty="0">
                <a:latin typeface="Arial"/>
                <a:cs typeface="Arial"/>
              </a:rPr>
              <a:t>2 Binary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Encoder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36965" y="3100133"/>
          <a:ext cx="2550795" cy="1623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395"/>
                <a:gridCol w="361950"/>
                <a:gridCol w="363220"/>
                <a:gridCol w="523875"/>
                <a:gridCol w="433704"/>
                <a:gridCol w="425450"/>
              </a:tblGrid>
              <a:tr h="331470">
                <a:tc>
                  <a:txBody>
                    <a:bodyPr/>
                    <a:lstStyle/>
                    <a:p>
                      <a:pPr marL="4445" algn="ctr">
                        <a:lnSpc>
                          <a:spcPts val="1914"/>
                        </a:lnSpc>
                      </a:pP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950" spc="-37" baseline="-23504" dirty="0">
                          <a:latin typeface="Times New Roman"/>
                          <a:cs typeface="Times New Roman"/>
                        </a:rPr>
                        <a:t>3</a:t>
                      </a:r>
                      <a:endParaRPr sz="1950" baseline="-235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950" spc="-37" baseline="-23504" dirty="0">
                          <a:latin typeface="Times New Roman"/>
                          <a:cs typeface="Times New Roman"/>
                        </a:rPr>
                        <a:t>2</a:t>
                      </a:r>
                      <a:endParaRPr sz="1950" baseline="-235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</a:pP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950" spc="-37" baseline="-23504" dirty="0">
                          <a:latin typeface="Times New Roman"/>
                          <a:cs typeface="Times New Roman"/>
                        </a:rPr>
                        <a:t>1</a:t>
                      </a:r>
                      <a:endParaRPr sz="1950" baseline="-235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14"/>
                        </a:lnSpc>
                      </a:pP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950" spc="-37" baseline="-23504" dirty="0">
                          <a:latin typeface="Times New Roman"/>
                          <a:cs typeface="Times New Roman"/>
                        </a:rPr>
                        <a:t>0</a:t>
                      </a:r>
                      <a:endParaRPr sz="1950" baseline="-235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FFFF"/>
                      </a:solidFill>
                      <a:prstDash val="solid"/>
                    </a:lnR>
                    <a:lnB w="28575">
                      <a:solidFill>
                        <a:srgbClr val="00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914"/>
                        </a:lnSpc>
                      </a:pP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7" baseline="-23504" dirty="0">
                          <a:latin typeface="Times New Roman"/>
                          <a:cs typeface="Times New Roman"/>
                        </a:rPr>
                        <a:t>1</a:t>
                      </a:r>
                      <a:endParaRPr sz="1950" baseline="-235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FF"/>
                      </a:solidFill>
                      <a:prstDash val="solid"/>
                    </a:lnL>
                    <a:lnB w="28575">
                      <a:solidFill>
                        <a:srgbClr val="00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ts val="1914"/>
                        </a:lnSpc>
                      </a:pPr>
                      <a:r>
                        <a:rPr sz="160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7" baseline="-23504" dirty="0">
                          <a:latin typeface="Times New Roman"/>
                          <a:cs typeface="Times New Roman"/>
                        </a:rPr>
                        <a:t>0</a:t>
                      </a:r>
                      <a:endParaRPr sz="1950" baseline="-235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FFFF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T w="28575">
                      <a:solidFill>
                        <a:srgbClr val="00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T w="28575">
                      <a:solidFill>
                        <a:srgbClr val="00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T w="28575">
                      <a:solidFill>
                        <a:srgbClr val="00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R w="28575">
                      <a:solidFill>
                        <a:srgbClr val="00FFFF"/>
                      </a:solidFill>
                      <a:prstDash val="solid"/>
                    </a:lnR>
                    <a:lnT w="28575">
                      <a:solidFill>
                        <a:srgbClr val="00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28575">
                      <a:solidFill>
                        <a:srgbClr val="00FFFF"/>
                      </a:solidFill>
                      <a:prstDash val="solid"/>
                    </a:lnL>
                    <a:lnT w="28575">
                      <a:solidFill>
                        <a:srgbClr val="00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T w="28575">
                      <a:solidFill>
                        <a:srgbClr val="00FFFF"/>
                      </a:solidFill>
                      <a:prstDash val="solid"/>
                    </a:lnT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R w="28575">
                      <a:solidFill>
                        <a:srgbClr val="00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</a:tr>
              <a:tr h="274955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</a:tr>
              <a:tr h="345440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R w="28575">
                      <a:solidFill>
                        <a:srgbClr val="00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93028" y="3690061"/>
            <a:ext cx="161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latin typeface="Times New Roman"/>
                <a:cs typeface="Times New Roman"/>
              </a:rPr>
              <a:t>w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9078" y="3796665"/>
            <a:ext cx="1079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5417" y="3375977"/>
            <a:ext cx="3183255" cy="1804035"/>
            <a:chOff x="6515417" y="3375977"/>
            <a:chExt cx="3183255" cy="1804035"/>
          </a:xfrm>
        </p:grpSpPr>
        <p:sp>
          <p:nvSpPr>
            <p:cNvPr id="7" name="object 7"/>
            <p:cNvSpPr/>
            <p:nvPr/>
          </p:nvSpPr>
          <p:spPr>
            <a:xfrm>
              <a:off x="6526530" y="3387090"/>
              <a:ext cx="847725" cy="1905"/>
            </a:xfrm>
            <a:custGeom>
              <a:avLst/>
              <a:gdLst/>
              <a:ahLst/>
              <a:cxnLst/>
              <a:rect l="l" t="t" r="r" b="b"/>
              <a:pathLst>
                <a:path w="847725" h="1904">
                  <a:moveTo>
                    <a:pt x="0" y="0"/>
                  </a:moveTo>
                  <a:lnTo>
                    <a:pt x="847344" y="1524"/>
                  </a:lnTo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5417" y="3685349"/>
              <a:ext cx="3183001" cy="14944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67628" y="3225164"/>
            <a:ext cx="30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Times New Roman"/>
                <a:cs typeface="Times New Roman"/>
              </a:rPr>
              <a:t>w</a:t>
            </a:r>
            <a:r>
              <a:rPr sz="1950" spc="-37" baseline="-23504" dirty="0">
                <a:latin typeface="Times New Roman"/>
                <a:cs typeface="Times New Roman"/>
              </a:rPr>
              <a:t>0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01732" y="3814317"/>
            <a:ext cx="257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Times New Roman"/>
                <a:cs typeface="Times New Roman"/>
              </a:rPr>
              <a:t>y</a:t>
            </a:r>
            <a:r>
              <a:rPr sz="1950" spc="-37" baseline="-21367" dirty="0">
                <a:latin typeface="Times New Roman"/>
                <a:cs typeface="Times New Roman"/>
              </a:rPr>
              <a:t>0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7628" y="4269994"/>
            <a:ext cx="30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Times New Roman"/>
                <a:cs typeface="Times New Roman"/>
              </a:rPr>
              <a:t>w</a:t>
            </a:r>
            <a:r>
              <a:rPr sz="1950" spc="-37" baseline="-23504" dirty="0">
                <a:latin typeface="Times New Roman"/>
                <a:cs typeface="Times New Roman"/>
              </a:rPr>
              <a:t>2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7628" y="4849495"/>
            <a:ext cx="30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Times New Roman"/>
                <a:cs typeface="Times New Roman"/>
              </a:rPr>
              <a:t>w</a:t>
            </a:r>
            <a:r>
              <a:rPr sz="1950" spc="-37" baseline="-23504" dirty="0">
                <a:latin typeface="Times New Roman"/>
                <a:cs typeface="Times New Roman"/>
              </a:rPr>
              <a:t>3</a:t>
            </a:r>
            <a:endParaRPr sz="1950" baseline="-2350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1732" y="4740021"/>
            <a:ext cx="257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Times New Roman"/>
                <a:cs typeface="Times New Roman"/>
              </a:rPr>
              <a:t>y</a:t>
            </a:r>
            <a:r>
              <a:rPr sz="1950" spc="-37" baseline="-21367" dirty="0">
                <a:latin typeface="Times New Roman"/>
                <a:cs typeface="Times New Roman"/>
              </a:rPr>
              <a:t>1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254</a:t>
            </a:fld>
            <a:endParaRPr lang="en-IN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80" y="696468"/>
              <a:ext cx="851154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863" y="696468"/>
              <a:ext cx="750569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263" y="696468"/>
              <a:ext cx="1052322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4416" y="696468"/>
              <a:ext cx="750569" cy="1009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6816" y="696468"/>
              <a:ext cx="4431030" cy="10096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6863" y="819403"/>
            <a:ext cx="4869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</a:tabLst>
            </a:pPr>
            <a:r>
              <a:rPr spc="-385" dirty="0">
                <a:solidFill>
                  <a:srgbClr val="FFFFFF"/>
                </a:solidFill>
              </a:rPr>
              <a:t>8-</a:t>
            </a:r>
            <a:r>
              <a:rPr spc="-175" dirty="0">
                <a:solidFill>
                  <a:srgbClr val="FFFFFF"/>
                </a:solidFill>
              </a:rPr>
              <a:t>to-</a:t>
            </a:r>
            <a:r>
              <a:rPr spc="-350" dirty="0">
                <a:solidFill>
                  <a:srgbClr val="FFFFFF"/>
                </a:solidFill>
              </a:rPr>
              <a:t>3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204" dirty="0">
                <a:solidFill>
                  <a:srgbClr val="FFFFFF"/>
                </a:solidFill>
              </a:rPr>
              <a:t>Binary</a:t>
            </a:r>
            <a:r>
              <a:rPr spc="-229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Encoder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1053" y="2430907"/>
            <a:ext cx="320357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only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input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line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 of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1.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7607" y="3392246"/>
            <a:ext cx="534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Inputs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8159" y="3392246"/>
            <a:ext cx="66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Outputs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2317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1605" y="3729990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0" y="0"/>
                </a:moveTo>
                <a:lnTo>
                  <a:pt x="7619" y="1524"/>
                </a:lnTo>
              </a:path>
              <a:path w="7619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2417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0182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2517" y="3729990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7620" y="1524"/>
                </a:lnTo>
              </a:path>
              <a:path w="7620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0282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3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094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3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8858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52594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3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1109" y="372999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143" y="1524"/>
                </a:lnTo>
              </a:path>
              <a:path w="9525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7621" y="3729990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7619" y="1524"/>
                </a:lnTo>
              </a:path>
              <a:path w="7620" h="10795">
                <a:moveTo>
                  <a:pt x="0" y="0"/>
                </a:moveTo>
                <a:lnTo>
                  <a:pt x="1524" y="10668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2317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605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2417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0182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82517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0282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523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1094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523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8858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2594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523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1109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7621" y="6165341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524" y="19812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405000" y="3734498"/>
          <a:ext cx="4314825" cy="2437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35"/>
                <a:gridCol w="389255"/>
                <a:gridCol w="405129"/>
                <a:gridCol w="398780"/>
                <a:gridCol w="395605"/>
                <a:gridCol w="403860"/>
                <a:gridCol w="399414"/>
                <a:gridCol w="496569"/>
                <a:gridCol w="408304"/>
                <a:gridCol w="287020"/>
                <a:gridCol w="269239"/>
              </a:tblGrid>
              <a:tr h="33210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457200" algn="l"/>
                        </a:tabLst>
                      </a:pPr>
                      <a:r>
                        <a:rPr sz="2400" spc="60" baseline="1562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700" spc="-52" baseline="7716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37" baseline="-11574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 baseline="-11574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37" baseline="-11574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 baseline="-11574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37" baseline="-11574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 baseline="-11574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700" spc="-37" baseline="1543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37" baseline="-11574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 baseline="-11574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37" baseline="-11574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 baseline="-11574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8000"/>
                      </a:solidFill>
                      <a:prstDash val="solid"/>
                    </a:lnT>
                    <a:lnB w="9525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2105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2105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964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880"/>
                        </a:lnSpc>
                      </a:pPr>
                      <a:r>
                        <a:rPr sz="1800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880"/>
                        </a:lnSpc>
                      </a:pPr>
                      <a:r>
                        <a:rPr sz="1800" spc="-50" dirty="0">
                          <a:solidFill>
                            <a:srgbClr val="80008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5" name="object 35"/>
          <p:cNvGrpSpPr/>
          <p:nvPr/>
        </p:nvGrpSpPr>
        <p:grpSpPr>
          <a:xfrm>
            <a:off x="1405000" y="2485644"/>
            <a:ext cx="9792335" cy="3957954"/>
            <a:chOff x="1405000" y="2485644"/>
            <a:chExt cx="9792335" cy="3957954"/>
          </a:xfrm>
        </p:grpSpPr>
        <p:sp>
          <p:nvSpPr>
            <p:cNvPr id="36" name="object 36"/>
            <p:cNvSpPr/>
            <p:nvPr/>
          </p:nvSpPr>
          <p:spPr>
            <a:xfrm>
              <a:off x="1405127" y="3387852"/>
              <a:ext cx="3173095" cy="18415"/>
            </a:xfrm>
            <a:custGeom>
              <a:avLst/>
              <a:gdLst/>
              <a:ahLst/>
              <a:cxnLst/>
              <a:rect l="l" t="t" r="r" b="b"/>
              <a:pathLst>
                <a:path w="3173095" h="18414">
                  <a:moveTo>
                    <a:pt x="3172968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172968" y="18287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05889" y="3388613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4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78096" y="3387852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9812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9812" y="18287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78858" y="3388613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0" y="0"/>
                  </a:moveTo>
                  <a:lnTo>
                    <a:pt x="19812" y="1524"/>
                  </a:lnTo>
                </a:path>
                <a:path w="20320" h="18414">
                  <a:moveTo>
                    <a:pt x="0" y="0"/>
                  </a:moveTo>
                  <a:lnTo>
                    <a:pt x="1524" y="18287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97908" y="3387852"/>
              <a:ext cx="154305" cy="18415"/>
            </a:xfrm>
            <a:custGeom>
              <a:avLst/>
              <a:gdLst/>
              <a:ahLst/>
              <a:cxnLst/>
              <a:rect l="l" t="t" r="r" b="b"/>
              <a:pathLst>
                <a:path w="154304" h="18414">
                  <a:moveTo>
                    <a:pt x="153924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53924" y="1828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98669" y="3388613"/>
              <a:ext cx="154305" cy="1905"/>
            </a:xfrm>
            <a:custGeom>
              <a:avLst/>
              <a:gdLst/>
              <a:ahLst/>
              <a:cxnLst/>
              <a:rect l="l" t="t" r="r" b="b"/>
              <a:pathLst>
                <a:path w="154304" h="1904">
                  <a:moveTo>
                    <a:pt x="0" y="0"/>
                  </a:moveTo>
                  <a:lnTo>
                    <a:pt x="153924" y="1524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51831" y="3387852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4">
                  <a:moveTo>
                    <a:pt x="16763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6763" y="18287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52593" y="3388613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4">
                  <a:moveTo>
                    <a:pt x="0" y="0"/>
                  </a:moveTo>
                  <a:lnTo>
                    <a:pt x="16763" y="1524"/>
                  </a:lnTo>
                </a:path>
                <a:path w="17145" h="18414">
                  <a:moveTo>
                    <a:pt x="0" y="0"/>
                  </a:moveTo>
                  <a:lnTo>
                    <a:pt x="1523" y="18287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8596" y="3387852"/>
              <a:ext cx="873760" cy="18415"/>
            </a:xfrm>
            <a:custGeom>
              <a:avLst/>
              <a:gdLst/>
              <a:ahLst/>
              <a:cxnLst/>
              <a:rect l="l" t="t" r="r" b="b"/>
              <a:pathLst>
                <a:path w="873760" h="18414">
                  <a:moveTo>
                    <a:pt x="873251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873251" y="18287"/>
                  </a:lnTo>
                  <a:lnTo>
                    <a:pt x="87325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9358" y="3388613"/>
              <a:ext cx="873760" cy="1905"/>
            </a:xfrm>
            <a:custGeom>
              <a:avLst/>
              <a:gdLst/>
              <a:ahLst/>
              <a:cxnLst/>
              <a:rect l="l" t="t" r="r" b="b"/>
              <a:pathLst>
                <a:path w="873760" h="1904">
                  <a:moveTo>
                    <a:pt x="0" y="0"/>
                  </a:moveTo>
                  <a:lnTo>
                    <a:pt x="873251" y="1524"/>
                  </a:lnTo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7228" y="2485644"/>
              <a:ext cx="4419600" cy="3957828"/>
            </a:xfrm>
            <a:prstGeom prst="rect">
              <a:avLst/>
            </a:prstGeom>
          </p:spPr>
        </p:pic>
      </p:grp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255</a:t>
            </a:fld>
            <a:endParaRPr lang="en-IN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Priority</a:t>
            </a:r>
            <a:r>
              <a:rPr spc="-185" dirty="0"/>
              <a:t> </a:t>
            </a:r>
            <a:r>
              <a:rPr spc="-10" dirty="0"/>
              <a:t>Encoder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237" y="2337307"/>
            <a:ext cx="9714230" cy="42240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6350" indent="-343535">
              <a:lnSpc>
                <a:spcPts val="2380"/>
              </a:lnSpc>
              <a:spcBef>
                <a:spcPts val="3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disadvantages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 that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generate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wrong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“1”.</a:t>
            </a:r>
            <a:endParaRPr sz="2200">
              <a:latin typeface="Times New Roman"/>
              <a:cs typeface="Times New Roman"/>
            </a:endParaRPr>
          </a:p>
          <a:p>
            <a:pPr marL="355600" marR="8255" indent="-343535">
              <a:lnSpc>
                <a:spcPts val="238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overcome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problem</a:t>
            </a:r>
            <a:r>
              <a:rPr sz="2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“Prioritize”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pin.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3535">
              <a:lnSpc>
                <a:spcPts val="216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“1”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time,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actual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code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would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correspond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 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highest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designated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priority.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P-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short.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solves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problems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allocating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input.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160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0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encoders</a:t>
            </a:r>
            <a:r>
              <a:rPr sz="20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corresponds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currently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active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highest priority.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higher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present,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priority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ignored.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256</a:t>
            </a:fld>
            <a:endParaRPr lang="en-IN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963" y="3230879"/>
            <a:ext cx="3175000" cy="2051685"/>
          </a:xfrm>
          <a:custGeom>
            <a:avLst/>
            <a:gdLst/>
            <a:ahLst/>
            <a:cxnLst/>
            <a:rect l="l" t="t" r="r" b="b"/>
            <a:pathLst>
              <a:path w="3175000" h="2051685">
                <a:moveTo>
                  <a:pt x="0" y="384048"/>
                </a:moveTo>
                <a:lnTo>
                  <a:pt x="3174491" y="385572"/>
                </a:lnTo>
              </a:path>
              <a:path w="3175000" h="2051685">
                <a:moveTo>
                  <a:pt x="1831848" y="2051304"/>
                </a:moveTo>
                <a:lnTo>
                  <a:pt x="1833372" y="0"/>
                </a:lnTo>
              </a:path>
            </a:pathLst>
          </a:custGeom>
          <a:ln w="2381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3301" y="3704742"/>
            <a:ext cx="552450" cy="15735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1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1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324" y="3214242"/>
            <a:ext cx="2262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56565" algn="l"/>
                <a:tab pos="866140" algn="l"/>
                <a:tab pos="1560195" algn="l"/>
                <a:tab pos="1968500" algn="l"/>
              </a:tabLst>
            </a:pP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20370" dirty="0">
                <a:latin typeface="Times New Roman"/>
                <a:cs typeface="Times New Roman"/>
              </a:rPr>
              <a:t>2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20370" dirty="0">
                <a:latin typeface="Times New Roman"/>
                <a:cs typeface="Times New Roman"/>
              </a:rPr>
              <a:t>1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20370" dirty="0">
                <a:latin typeface="Times New Roman"/>
                <a:cs typeface="Times New Roman"/>
              </a:rPr>
              <a:t>0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y</a:t>
            </a:r>
            <a:r>
              <a:rPr sz="2250" spc="-37" baseline="-20370" dirty="0">
                <a:latin typeface="Times New Roman"/>
                <a:cs typeface="Times New Roman"/>
              </a:rPr>
              <a:t>1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y</a:t>
            </a:r>
            <a:r>
              <a:rPr sz="2250" spc="-37" baseline="-20370" dirty="0">
                <a:latin typeface="Times New Roman"/>
                <a:cs typeface="Times New Roman"/>
              </a:rPr>
              <a:t>0</a:t>
            </a:r>
            <a:endParaRPr sz="2250" baseline="-2037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372" y="3212337"/>
            <a:ext cx="3333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20370" dirty="0">
                <a:latin typeface="Times New Roman"/>
                <a:cs typeface="Times New Roman"/>
              </a:rPr>
              <a:t>3</a:t>
            </a:r>
            <a:endParaRPr sz="2250" baseline="-2037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849" y="3704742"/>
            <a:ext cx="1371600" cy="15735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423545" algn="l"/>
                <a:tab pos="829944" algn="l"/>
                <a:tab pos="123761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423545" algn="l"/>
                <a:tab pos="829944" algn="l"/>
                <a:tab pos="123761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45"/>
              </a:spcBef>
              <a:tabLst>
                <a:tab pos="423545" algn="l"/>
                <a:tab pos="829944" algn="l"/>
                <a:tab pos="123761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2850" spc="-75" baseline="4385" dirty="0">
                <a:latin typeface="Times New Roman"/>
                <a:cs typeface="Times New Roman"/>
              </a:rPr>
              <a:t>x</a:t>
            </a:r>
            <a:endParaRPr sz="2850" baseline="4385">
              <a:latin typeface="Times New Roman"/>
              <a:cs typeface="Times New Roman"/>
            </a:endParaRPr>
          </a:p>
          <a:p>
            <a:pPr marL="423545" indent="-410845">
              <a:lnSpc>
                <a:spcPts val="2280"/>
              </a:lnSpc>
              <a:buAutoNum type="arabicPlain"/>
              <a:tabLst>
                <a:tab pos="423545" algn="l"/>
                <a:tab pos="829944" algn="l"/>
                <a:tab pos="1237615" algn="l"/>
              </a:tabLst>
            </a:pPr>
            <a:r>
              <a:rPr sz="2850" spc="-75" baseline="-4385" dirty="0">
                <a:latin typeface="Times New Roman"/>
                <a:cs typeface="Times New Roman"/>
              </a:rPr>
              <a:t>1</a:t>
            </a:r>
            <a:r>
              <a:rPr sz="2850" baseline="-4385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x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  <a:p>
            <a:pPr marL="423545" indent="-410845">
              <a:lnSpc>
                <a:spcPct val="100000"/>
              </a:lnSpc>
              <a:spcBef>
                <a:spcPts val="334"/>
              </a:spcBef>
              <a:buAutoNum type="arabicPlain"/>
              <a:tabLst>
                <a:tab pos="423545" algn="l"/>
                <a:tab pos="829944" algn="l"/>
                <a:tab pos="1237615" algn="l"/>
              </a:tabLst>
            </a:pPr>
            <a:r>
              <a:rPr sz="2850" spc="-75" baseline="2923" dirty="0">
                <a:latin typeface="Times New Roman"/>
                <a:cs typeface="Times New Roman"/>
              </a:rPr>
              <a:t>x</a:t>
            </a:r>
            <a:r>
              <a:rPr sz="2850" baseline="2923" dirty="0">
                <a:latin typeface="Times New Roman"/>
                <a:cs typeface="Times New Roman"/>
              </a:rPr>
              <a:t>	</a:t>
            </a:r>
            <a:r>
              <a:rPr sz="2850" spc="-75" baseline="2923" dirty="0">
                <a:latin typeface="Times New Roman"/>
                <a:cs typeface="Times New Roman"/>
              </a:rPr>
              <a:t>x</a:t>
            </a:r>
            <a:r>
              <a:rPr sz="2850" baseline="2923" dirty="0">
                <a:latin typeface="Times New Roman"/>
                <a:cs typeface="Times New Roman"/>
              </a:rPr>
              <a:t>	</a:t>
            </a:r>
            <a:r>
              <a:rPr sz="2850" spc="-75" baseline="2923" dirty="0">
                <a:latin typeface="Times New Roman"/>
                <a:cs typeface="Times New Roman"/>
              </a:rPr>
              <a:t>x</a:t>
            </a:r>
            <a:endParaRPr sz="2850" baseline="292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8559" y="3238500"/>
            <a:ext cx="3173095" cy="2051685"/>
          </a:xfrm>
          <a:custGeom>
            <a:avLst/>
            <a:gdLst/>
            <a:ahLst/>
            <a:cxnLst/>
            <a:rect l="l" t="t" r="r" b="b"/>
            <a:pathLst>
              <a:path w="3173095" h="2051685">
                <a:moveTo>
                  <a:pt x="0" y="385572"/>
                </a:moveTo>
                <a:lnTo>
                  <a:pt x="3172967" y="387095"/>
                </a:lnTo>
              </a:path>
              <a:path w="3173095" h="2051685">
                <a:moveTo>
                  <a:pt x="1831848" y="2051303"/>
                </a:moveTo>
                <a:lnTo>
                  <a:pt x="1833372" y="0"/>
                </a:lnTo>
              </a:path>
            </a:pathLst>
          </a:custGeom>
          <a:ln w="2381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87390" y="4043553"/>
            <a:ext cx="552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7390" y="4351782"/>
            <a:ext cx="552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87390" y="4659629"/>
            <a:ext cx="552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1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7390" y="3733927"/>
            <a:ext cx="552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7390" y="4972558"/>
            <a:ext cx="552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465" algn="l"/>
              </a:tabLst>
            </a:pPr>
            <a:r>
              <a:rPr sz="1900" spc="-50" dirty="0">
                <a:latin typeface="Times New Roman"/>
                <a:cs typeface="Times New Roman"/>
              </a:rPr>
              <a:t>1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0385" y="4332478"/>
            <a:ext cx="1460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2334" y="4640707"/>
            <a:ext cx="5543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0370" algn="l"/>
              </a:tabLst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6061" y="4959858"/>
            <a:ext cx="96011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465" algn="l"/>
                <a:tab pos="826769" algn="l"/>
              </a:tabLst>
            </a:pPr>
            <a:r>
              <a:rPr sz="1900" spc="-50" dirty="0">
                <a:latin typeface="Times New Roman"/>
                <a:cs typeface="Times New Roman"/>
              </a:rPr>
              <a:t>x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x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5709" y="3222751"/>
            <a:ext cx="26847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59740" algn="l"/>
                <a:tab pos="866140" algn="l"/>
                <a:tab pos="1275715" algn="l"/>
                <a:tab pos="1969770" algn="l"/>
                <a:tab pos="2378075" algn="l"/>
              </a:tabLst>
            </a:pP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18518" dirty="0">
                <a:latin typeface="Times New Roman"/>
                <a:cs typeface="Times New Roman"/>
              </a:rPr>
              <a:t>3</a:t>
            </a:r>
            <a:r>
              <a:rPr sz="2250" baseline="-18518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20370" dirty="0">
                <a:latin typeface="Times New Roman"/>
                <a:cs typeface="Times New Roman"/>
              </a:rPr>
              <a:t>2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20370" dirty="0">
                <a:latin typeface="Times New Roman"/>
                <a:cs typeface="Times New Roman"/>
              </a:rPr>
              <a:t>1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w</a:t>
            </a:r>
            <a:r>
              <a:rPr sz="2250" spc="-37" baseline="-20370" dirty="0">
                <a:latin typeface="Times New Roman"/>
                <a:cs typeface="Times New Roman"/>
              </a:rPr>
              <a:t>0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35" dirty="0">
                <a:latin typeface="Times New Roman"/>
                <a:cs typeface="Times New Roman"/>
              </a:rPr>
              <a:t>y</a:t>
            </a:r>
            <a:r>
              <a:rPr sz="2250" spc="-52" baseline="-20370" dirty="0">
                <a:latin typeface="Times New Roman"/>
                <a:cs typeface="Times New Roman"/>
              </a:rPr>
              <a:t>1</a:t>
            </a:r>
            <a:r>
              <a:rPr sz="2250" baseline="-20370" dirty="0">
                <a:latin typeface="Times New Roman"/>
                <a:cs typeface="Times New Roman"/>
              </a:rPr>
              <a:t>	</a:t>
            </a:r>
            <a:r>
              <a:rPr sz="1900" i="1" spc="-25" dirty="0">
                <a:latin typeface="Times New Roman"/>
                <a:cs typeface="Times New Roman"/>
              </a:rPr>
              <a:t>y</a:t>
            </a:r>
            <a:r>
              <a:rPr sz="2250" spc="-37" baseline="-20370" dirty="0">
                <a:latin typeface="Times New Roman"/>
                <a:cs typeface="Times New Roman"/>
              </a:rPr>
              <a:t>0</a:t>
            </a:r>
            <a:endParaRPr sz="2250" baseline="-2037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4582" y="4043553"/>
            <a:ext cx="13716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  <a:tab pos="829944" algn="l"/>
                <a:tab pos="1238250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4582" y="4351782"/>
            <a:ext cx="9639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  <a:tab pos="829944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4582" y="4659629"/>
            <a:ext cx="5575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4582" y="3733927"/>
            <a:ext cx="13716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  <a:tab pos="829944" algn="l"/>
                <a:tab pos="1238250" algn="l"/>
              </a:tabLst>
            </a:pP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94582" y="4972558"/>
            <a:ext cx="1460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20477" y="3759517"/>
            <a:ext cx="2714625" cy="1536700"/>
            <a:chOff x="3820477" y="3759517"/>
            <a:chExt cx="2714625" cy="1536700"/>
          </a:xfrm>
        </p:grpSpPr>
        <p:sp>
          <p:nvSpPr>
            <p:cNvPr id="23" name="object 23"/>
            <p:cNvSpPr/>
            <p:nvPr/>
          </p:nvSpPr>
          <p:spPr>
            <a:xfrm>
              <a:off x="3835908" y="3764279"/>
              <a:ext cx="2668905" cy="271780"/>
            </a:xfrm>
            <a:custGeom>
              <a:avLst/>
              <a:gdLst/>
              <a:ahLst/>
              <a:cxnLst/>
              <a:rect l="l" t="t" r="r" b="b"/>
              <a:pathLst>
                <a:path w="2668904" h="271779">
                  <a:moveTo>
                    <a:pt x="2668524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2668524" y="271272"/>
                  </a:lnTo>
                  <a:lnTo>
                    <a:pt x="2668524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35908" y="3764279"/>
              <a:ext cx="2668905" cy="271780"/>
            </a:xfrm>
            <a:custGeom>
              <a:avLst/>
              <a:gdLst/>
              <a:ahLst/>
              <a:cxnLst/>
              <a:rect l="l" t="t" r="r" b="b"/>
              <a:pathLst>
                <a:path w="2668904" h="271779">
                  <a:moveTo>
                    <a:pt x="0" y="271272"/>
                  </a:moveTo>
                  <a:lnTo>
                    <a:pt x="2668524" y="271272"/>
                  </a:lnTo>
                  <a:lnTo>
                    <a:pt x="2668524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1336" y="4073651"/>
              <a:ext cx="2682240" cy="271780"/>
            </a:xfrm>
            <a:custGeom>
              <a:avLst/>
              <a:gdLst/>
              <a:ahLst/>
              <a:cxnLst/>
              <a:rect l="l" t="t" r="r" b="b"/>
              <a:pathLst>
                <a:path w="2682240" h="271779">
                  <a:moveTo>
                    <a:pt x="2682240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2682240" y="271272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92D0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31336" y="4073651"/>
              <a:ext cx="2682240" cy="271780"/>
            </a:xfrm>
            <a:custGeom>
              <a:avLst/>
              <a:gdLst/>
              <a:ahLst/>
              <a:cxnLst/>
              <a:rect l="l" t="t" r="r" b="b"/>
              <a:pathLst>
                <a:path w="2682240" h="271779">
                  <a:moveTo>
                    <a:pt x="0" y="271272"/>
                  </a:moveTo>
                  <a:lnTo>
                    <a:pt x="2682240" y="271272"/>
                  </a:lnTo>
                  <a:lnTo>
                    <a:pt x="2682240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5908" y="4393691"/>
              <a:ext cx="2685415" cy="269875"/>
            </a:xfrm>
            <a:custGeom>
              <a:avLst/>
              <a:gdLst/>
              <a:ahLst/>
              <a:cxnLst/>
              <a:rect l="l" t="t" r="r" b="b"/>
              <a:pathLst>
                <a:path w="2685415" h="269875">
                  <a:moveTo>
                    <a:pt x="2685288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2685288" y="269748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00A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35908" y="4393691"/>
              <a:ext cx="2685415" cy="269875"/>
            </a:xfrm>
            <a:custGeom>
              <a:avLst/>
              <a:gdLst/>
              <a:ahLst/>
              <a:cxnLst/>
              <a:rect l="l" t="t" r="r" b="b"/>
              <a:pathLst>
                <a:path w="2685415" h="269875">
                  <a:moveTo>
                    <a:pt x="0" y="269748"/>
                  </a:moveTo>
                  <a:lnTo>
                    <a:pt x="2685288" y="269748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31336" y="4712207"/>
              <a:ext cx="2682240" cy="269875"/>
            </a:xfrm>
            <a:custGeom>
              <a:avLst/>
              <a:gdLst/>
              <a:ahLst/>
              <a:cxnLst/>
              <a:rect l="l" t="t" r="r" b="b"/>
              <a:pathLst>
                <a:path w="2682240" h="269875">
                  <a:moveTo>
                    <a:pt x="2682240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2682240" y="269748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6F2F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1336" y="4712207"/>
              <a:ext cx="2682240" cy="269875"/>
            </a:xfrm>
            <a:custGeom>
              <a:avLst/>
              <a:gdLst/>
              <a:ahLst/>
              <a:cxnLst/>
              <a:rect l="l" t="t" r="r" b="b"/>
              <a:pathLst>
                <a:path w="2682240" h="269875">
                  <a:moveTo>
                    <a:pt x="0" y="269748"/>
                  </a:moveTo>
                  <a:lnTo>
                    <a:pt x="2682240" y="269748"/>
                  </a:lnTo>
                  <a:lnTo>
                    <a:pt x="2682240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5240" y="5021579"/>
              <a:ext cx="2705100" cy="269875"/>
            </a:xfrm>
            <a:custGeom>
              <a:avLst/>
              <a:gdLst/>
              <a:ahLst/>
              <a:cxnLst/>
              <a:rect l="l" t="t" r="r" b="b"/>
              <a:pathLst>
                <a:path w="2705100" h="269875">
                  <a:moveTo>
                    <a:pt x="2705100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2705100" y="269748"/>
                  </a:lnTo>
                  <a:lnTo>
                    <a:pt x="2705100" y="0"/>
                  </a:lnTo>
                  <a:close/>
                </a:path>
              </a:pathLst>
            </a:custGeom>
            <a:solidFill>
              <a:srgbClr val="001F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25240" y="5021579"/>
              <a:ext cx="2705100" cy="269875"/>
            </a:xfrm>
            <a:custGeom>
              <a:avLst/>
              <a:gdLst/>
              <a:ahLst/>
              <a:cxnLst/>
              <a:rect l="l" t="t" r="r" b="b"/>
              <a:pathLst>
                <a:path w="2705100" h="269875">
                  <a:moveTo>
                    <a:pt x="0" y="269748"/>
                  </a:moveTo>
                  <a:lnTo>
                    <a:pt x="2705100" y="269748"/>
                  </a:lnTo>
                  <a:lnTo>
                    <a:pt x="2705100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22592" y="5571744"/>
            <a:ext cx="1092835" cy="269875"/>
          </a:xfrm>
          <a:prstGeom prst="rect">
            <a:avLst/>
          </a:prstGeom>
          <a:solidFill>
            <a:srgbClr val="001F5F">
              <a:alpha val="19999"/>
            </a:srgbClr>
          </a:solidFill>
          <a:ln w="9525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0495">
              <a:lnSpc>
                <a:spcPts val="1995"/>
              </a:lnSpc>
              <a:tabLst>
                <a:tab pos="404495" algn="l"/>
              </a:tabLst>
            </a:pPr>
            <a:r>
              <a:rPr sz="1800" spc="-50" dirty="0">
                <a:solidFill>
                  <a:srgbClr val="001F5F"/>
                </a:solidFill>
                <a:latin typeface="Verdana"/>
                <a:cs typeface="Verdana"/>
              </a:rPr>
              <a:t>1</a:t>
            </a:r>
            <a:r>
              <a:rPr sz="1800" dirty="0">
                <a:solidFill>
                  <a:srgbClr val="001F5F"/>
                </a:solidFill>
                <a:latin typeface="Verdana"/>
                <a:cs typeface="Verdana"/>
              </a:rPr>
              <a:t>	x</a:t>
            </a:r>
            <a:r>
              <a:rPr sz="1800" spc="1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1F5F"/>
                </a:solidFill>
                <a:latin typeface="Verdana"/>
                <a:cs typeface="Verdana"/>
              </a:rPr>
              <a:t>x</a:t>
            </a:r>
            <a:r>
              <a:rPr sz="1800" spc="1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22592" y="3985259"/>
            <a:ext cx="1155700" cy="269875"/>
          </a:xfrm>
          <a:prstGeom prst="rect">
            <a:avLst/>
          </a:prstGeom>
          <a:solidFill>
            <a:srgbClr val="6F2F9F">
              <a:alpha val="19999"/>
            </a:srgbClr>
          </a:solidFill>
          <a:ln w="9525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945"/>
              </a:lnSpc>
              <a:tabLst>
                <a:tab pos="390525" algn="l"/>
                <a:tab pos="881380" algn="l"/>
              </a:tabLst>
            </a:pPr>
            <a:r>
              <a:rPr sz="1800" spc="-50" dirty="0">
                <a:solidFill>
                  <a:srgbClr val="6F2F9F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6F2F9F"/>
                </a:solidFill>
                <a:latin typeface="Verdana"/>
                <a:cs typeface="Verdana"/>
              </a:rPr>
              <a:t>	1</a:t>
            </a:r>
            <a:r>
              <a:rPr sz="1800" spc="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6F2F9F"/>
                </a:solidFill>
                <a:latin typeface="Verdana"/>
                <a:cs typeface="Verdana"/>
              </a:rPr>
              <a:t>x</a:t>
            </a:r>
            <a:r>
              <a:rPr sz="1800" dirty="0">
                <a:solidFill>
                  <a:srgbClr val="6F2F9F"/>
                </a:solidFill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6F2F9F"/>
                </a:solidFill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04304" y="3191255"/>
            <a:ext cx="1183005" cy="269875"/>
          </a:xfrm>
          <a:prstGeom prst="rect">
            <a:avLst/>
          </a:prstGeom>
          <a:solidFill>
            <a:srgbClr val="00AFEF">
              <a:alpha val="19999"/>
            </a:srgbClr>
          </a:solidFill>
          <a:ln w="9525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055"/>
              </a:lnSpc>
              <a:tabLst>
                <a:tab pos="419100" algn="l"/>
                <a:tab pos="926465" algn="l"/>
              </a:tabLst>
            </a:pPr>
            <a:r>
              <a:rPr sz="1800" spc="-50" dirty="0">
                <a:solidFill>
                  <a:srgbClr val="00AFEF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00AFEF"/>
                </a:solidFill>
                <a:latin typeface="Verdana"/>
                <a:cs typeface="Verdana"/>
              </a:rPr>
              <a:t>	0</a:t>
            </a:r>
            <a:r>
              <a:rPr sz="1800" spc="200" dirty="0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AFEF"/>
                </a:solidFill>
                <a:latin typeface="Verdana"/>
                <a:cs typeface="Verdana"/>
              </a:rPr>
              <a:t>1</a:t>
            </a:r>
            <a:r>
              <a:rPr sz="1800" dirty="0">
                <a:solidFill>
                  <a:srgbClr val="00AFEF"/>
                </a:solidFill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00AFEF"/>
                </a:solidFill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22782" y="2827972"/>
            <a:ext cx="1122045" cy="276225"/>
          </a:xfrm>
          <a:prstGeom prst="rect">
            <a:avLst/>
          </a:prstGeom>
          <a:solidFill>
            <a:srgbClr val="92D050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120"/>
              </a:lnSpc>
              <a:tabLst>
                <a:tab pos="444500" algn="l"/>
                <a:tab pos="951865" algn="l"/>
              </a:tabLst>
            </a:pPr>
            <a:r>
              <a:rPr sz="1800" spc="-50" dirty="0">
                <a:solidFill>
                  <a:srgbClr val="92D050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92D050"/>
                </a:solidFill>
                <a:latin typeface="Verdana"/>
                <a:cs typeface="Verdana"/>
              </a:rPr>
              <a:t>	0</a:t>
            </a:r>
            <a:r>
              <a:rPr sz="1800" spc="200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92D050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92D050"/>
                </a:solidFill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92D050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22592" y="2587751"/>
            <a:ext cx="1135380" cy="220979"/>
          </a:xfrm>
          <a:prstGeom prst="rect">
            <a:avLst/>
          </a:prstGeom>
          <a:solidFill>
            <a:srgbClr val="FF0000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1739"/>
              </a:lnSpc>
              <a:tabLst>
                <a:tab pos="428625" algn="l"/>
                <a:tab pos="935990" algn="l"/>
              </a:tabLst>
            </a:pPr>
            <a:r>
              <a:rPr sz="1800" spc="-50" dirty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	0</a:t>
            </a:r>
            <a:r>
              <a:rPr sz="1800" spc="2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008685" y="2257042"/>
            <a:ext cx="4078604" cy="4497705"/>
            <a:chOff x="7008685" y="2257042"/>
            <a:chExt cx="4078604" cy="4497705"/>
          </a:xfrm>
        </p:grpSpPr>
        <p:sp>
          <p:nvSpPr>
            <p:cNvPr id="39" name="object 39"/>
            <p:cNvSpPr/>
            <p:nvPr/>
          </p:nvSpPr>
          <p:spPr>
            <a:xfrm>
              <a:off x="7022591" y="2587751"/>
              <a:ext cx="1135380" cy="220979"/>
            </a:xfrm>
            <a:custGeom>
              <a:avLst/>
              <a:gdLst/>
              <a:ahLst/>
              <a:cxnLst/>
              <a:rect l="l" t="t" r="r" b="b"/>
              <a:pathLst>
                <a:path w="1135379" h="220980">
                  <a:moveTo>
                    <a:pt x="0" y="220979"/>
                  </a:moveTo>
                  <a:lnTo>
                    <a:pt x="1135379" y="220979"/>
                  </a:lnTo>
                  <a:lnTo>
                    <a:pt x="1135379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3447" y="2837687"/>
              <a:ext cx="1127760" cy="271780"/>
            </a:xfrm>
            <a:custGeom>
              <a:avLst/>
              <a:gdLst/>
              <a:ahLst/>
              <a:cxnLst/>
              <a:rect l="l" t="t" r="r" b="b"/>
              <a:pathLst>
                <a:path w="1127759" h="271780">
                  <a:moveTo>
                    <a:pt x="0" y="271272"/>
                  </a:moveTo>
                  <a:lnTo>
                    <a:pt x="1127759" y="271272"/>
                  </a:lnTo>
                  <a:lnTo>
                    <a:pt x="1127759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7887" y="2257042"/>
              <a:ext cx="2839211" cy="449732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0263885" y="2513787"/>
            <a:ext cx="135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755883" y="2522982"/>
            <a:ext cx="13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311705" y="2564701"/>
            <a:ext cx="2760345" cy="4185285"/>
            <a:chOff x="8311705" y="2564701"/>
            <a:chExt cx="2760345" cy="4185285"/>
          </a:xfrm>
        </p:grpSpPr>
        <p:sp>
          <p:nvSpPr>
            <p:cNvPr id="45" name="object 45"/>
            <p:cNvSpPr/>
            <p:nvPr/>
          </p:nvSpPr>
          <p:spPr>
            <a:xfrm>
              <a:off x="8342376" y="2569464"/>
              <a:ext cx="2708275" cy="208915"/>
            </a:xfrm>
            <a:custGeom>
              <a:avLst/>
              <a:gdLst/>
              <a:ahLst/>
              <a:cxnLst/>
              <a:rect l="l" t="t" r="r" b="b"/>
              <a:pathLst>
                <a:path w="2708275" h="208914">
                  <a:moveTo>
                    <a:pt x="2708148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2708148" y="208787"/>
                  </a:lnTo>
                  <a:lnTo>
                    <a:pt x="2708148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42376" y="2569464"/>
              <a:ext cx="2708275" cy="208915"/>
            </a:xfrm>
            <a:custGeom>
              <a:avLst/>
              <a:gdLst/>
              <a:ahLst/>
              <a:cxnLst/>
              <a:rect l="l" t="t" r="r" b="b"/>
              <a:pathLst>
                <a:path w="2708275" h="208914">
                  <a:moveTo>
                    <a:pt x="0" y="208787"/>
                  </a:moveTo>
                  <a:lnTo>
                    <a:pt x="2708148" y="208787"/>
                  </a:lnTo>
                  <a:lnTo>
                    <a:pt x="2708148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46948" y="2827020"/>
              <a:ext cx="2720340" cy="234950"/>
            </a:xfrm>
            <a:custGeom>
              <a:avLst/>
              <a:gdLst/>
              <a:ahLst/>
              <a:cxnLst/>
              <a:rect l="l" t="t" r="r" b="b"/>
              <a:pathLst>
                <a:path w="2720340" h="234950">
                  <a:moveTo>
                    <a:pt x="2720340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2720340" y="234696"/>
                  </a:lnTo>
                  <a:lnTo>
                    <a:pt x="2720340" y="0"/>
                  </a:lnTo>
                  <a:close/>
                </a:path>
              </a:pathLst>
            </a:custGeom>
            <a:solidFill>
              <a:srgbClr val="92D05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46948" y="2827020"/>
              <a:ext cx="2720340" cy="234950"/>
            </a:xfrm>
            <a:custGeom>
              <a:avLst/>
              <a:gdLst/>
              <a:ahLst/>
              <a:cxnLst/>
              <a:rect l="l" t="t" r="r" b="b"/>
              <a:pathLst>
                <a:path w="2720340" h="234950">
                  <a:moveTo>
                    <a:pt x="0" y="234696"/>
                  </a:moveTo>
                  <a:lnTo>
                    <a:pt x="2720340" y="234696"/>
                  </a:lnTo>
                  <a:lnTo>
                    <a:pt x="2720340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24088" y="3084576"/>
              <a:ext cx="2691765" cy="504825"/>
            </a:xfrm>
            <a:custGeom>
              <a:avLst/>
              <a:gdLst/>
              <a:ahLst/>
              <a:cxnLst/>
              <a:rect l="l" t="t" r="r" b="b"/>
              <a:pathLst>
                <a:path w="2691765" h="504825">
                  <a:moveTo>
                    <a:pt x="2691383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2691383" y="504444"/>
                  </a:lnTo>
                  <a:lnTo>
                    <a:pt x="2691383" y="0"/>
                  </a:lnTo>
                  <a:close/>
                </a:path>
              </a:pathLst>
            </a:custGeom>
            <a:solidFill>
              <a:srgbClr val="00A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24088" y="3084576"/>
              <a:ext cx="2691765" cy="504825"/>
            </a:xfrm>
            <a:custGeom>
              <a:avLst/>
              <a:gdLst/>
              <a:ahLst/>
              <a:cxnLst/>
              <a:rect l="l" t="t" r="r" b="b"/>
              <a:pathLst>
                <a:path w="2691765" h="504825">
                  <a:moveTo>
                    <a:pt x="0" y="504444"/>
                  </a:moveTo>
                  <a:lnTo>
                    <a:pt x="2691383" y="504444"/>
                  </a:lnTo>
                  <a:lnTo>
                    <a:pt x="2691383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16468" y="3643884"/>
              <a:ext cx="2717800" cy="996950"/>
            </a:xfrm>
            <a:custGeom>
              <a:avLst/>
              <a:gdLst/>
              <a:ahLst/>
              <a:cxnLst/>
              <a:rect l="l" t="t" r="r" b="b"/>
              <a:pathLst>
                <a:path w="2717800" h="996950">
                  <a:moveTo>
                    <a:pt x="2717292" y="0"/>
                  </a:moveTo>
                  <a:lnTo>
                    <a:pt x="0" y="0"/>
                  </a:lnTo>
                  <a:lnTo>
                    <a:pt x="0" y="996695"/>
                  </a:lnTo>
                  <a:lnTo>
                    <a:pt x="2717292" y="996695"/>
                  </a:lnTo>
                  <a:lnTo>
                    <a:pt x="2717292" y="0"/>
                  </a:lnTo>
                  <a:close/>
                </a:path>
              </a:pathLst>
            </a:custGeom>
            <a:solidFill>
              <a:srgbClr val="6F2F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16468" y="3643884"/>
              <a:ext cx="2717800" cy="996950"/>
            </a:xfrm>
            <a:custGeom>
              <a:avLst/>
              <a:gdLst/>
              <a:ahLst/>
              <a:cxnLst/>
              <a:rect l="l" t="t" r="r" b="b"/>
              <a:pathLst>
                <a:path w="2717800" h="996950">
                  <a:moveTo>
                    <a:pt x="0" y="996695"/>
                  </a:moveTo>
                  <a:lnTo>
                    <a:pt x="2717292" y="996695"/>
                  </a:lnTo>
                  <a:lnTo>
                    <a:pt x="2717292" y="0"/>
                  </a:lnTo>
                  <a:lnTo>
                    <a:pt x="0" y="0"/>
                  </a:lnTo>
                  <a:lnTo>
                    <a:pt x="0" y="996695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316468" y="4712208"/>
              <a:ext cx="2708275" cy="2033270"/>
            </a:xfrm>
            <a:custGeom>
              <a:avLst/>
              <a:gdLst/>
              <a:ahLst/>
              <a:cxnLst/>
              <a:rect l="l" t="t" r="r" b="b"/>
              <a:pathLst>
                <a:path w="2708275" h="2033270">
                  <a:moveTo>
                    <a:pt x="2708148" y="0"/>
                  </a:moveTo>
                  <a:lnTo>
                    <a:pt x="0" y="0"/>
                  </a:lnTo>
                  <a:lnTo>
                    <a:pt x="0" y="2033016"/>
                  </a:lnTo>
                  <a:lnTo>
                    <a:pt x="2708148" y="2033016"/>
                  </a:lnTo>
                  <a:lnTo>
                    <a:pt x="2708148" y="0"/>
                  </a:lnTo>
                  <a:close/>
                </a:path>
              </a:pathLst>
            </a:custGeom>
            <a:solidFill>
              <a:srgbClr val="001F5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16468" y="4712208"/>
              <a:ext cx="2708275" cy="2033270"/>
            </a:xfrm>
            <a:custGeom>
              <a:avLst/>
              <a:gdLst/>
              <a:ahLst/>
              <a:cxnLst/>
              <a:rect l="l" t="t" r="r" b="b"/>
              <a:pathLst>
                <a:path w="2708275" h="2033270">
                  <a:moveTo>
                    <a:pt x="0" y="2033016"/>
                  </a:moveTo>
                  <a:lnTo>
                    <a:pt x="2708148" y="2033016"/>
                  </a:lnTo>
                  <a:lnTo>
                    <a:pt x="2708148" y="0"/>
                  </a:lnTo>
                  <a:lnTo>
                    <a:pt x="0" y="0"/>
                  </a:lnTo>
                  <a:lnTo>
                    <a:pt x="0" y="2033016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785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spc="-385" dirty="0"/>
              <a:t>4-</a:t>
            </a:r>
            <a:r>
              <a:rPr spc="-175" dirty="0"/>
              <a:t>to-</a:t>
            </a:r>
            <a:r>
              <a:rPr spc="-300" dirty="0"/>
              <a:t>2</a:t>
            </a:r>
            <a:r>
              <a:rPr spc="-195" dirty="0"/>
              <a:t> </a:t>
            </a:r>
            <a:r>
              <a:rPr spc="-240" dirty="0"/>
              <a:t>Priority</a:t>
            </a:r>
            <a:r>
              <a:rPr spc="-204" dirty="0"/>
              <a:t> </a:t>
            </a:r>
            <a:r>
              <a:rPr spc="-10" dirty="0"/>
              <a:t>Encoder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932789" y="2392121"/>
            <a:ext cx="1198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FF0000"/>
                </a:solidFill>
                <a:latin typeface="Tahoma"/>
                <a:cs typeface="Tahoma"/>
              </a:rPr>
              <a:t>Truth</a:t>
            </a:r>
            <a:r>
              <a:rPr sz="18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Table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257</a:t>
            </a:fld>
            <a:endParaRPr lang="en-IN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2275330"/>
            <a:ext cx="2837688" cy="449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K-</a:t>
            </a:r>
            <a:r>
              <a:rPr spc="215" dirty="0"/>
              <a:t>Map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0370" y="2537205"/>
            <a:ext cx="60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330" algn="l"/>
              </a:tabLst>
            </a:pPr>
            <a:r>
              <a:rPr sz="1800" spc="-50" dirty="0">
                <a:latin typeface="Verdana"/>
                <a:cs typeface="Verdana"/>
              </a:rPr>
              <a:t>x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2700" spc="-225" baseline="1543" dirty="0">
                <a:latin typeface="Verdana"/>
                <a:cs typeface="Verdana"/>
              </a:rPr>
              <a:t>x</a:t>
            </a:r>
            <a:endParaRPr sz="2700" baseline="1543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25277" y="2298001"/>
            <a:ext cx="2846705" cy="4451985"/>
            <a:chOff x="4125277" y="2298001"/>
            <a:chExt cx="2846705" cy="4451985"/>
          </a:xfrm>
        </p:grpSpPr>
        <p:sp>
          <p:nvSpPr>
            <p:cNvPr id="6" name="object 6"/>
            <p:cNvSpPr/>
            <p:nvPr/>
          </p:nvSpPr>
          <p:spPr>
            <a:xfrm>
              <a:off x="4130040" y="2302764"/>
              <a:ext cx="338455" cy="4442460"/>
            </a:xfrm>
            <a:custGeom>
              <a:avLst/>
              <a:gdLst/>
              <a:ahLst/>
              <a:cxnLst/>
              <a:rect l="l" t="t" r="r" b="b"/>
              <a:pathLst>
                <a:path w="338454" h="4442459">
                  <a:moveTo>
                    <a:pt x="338327" y="0"/>
                  </a:moveTo>
                  <a:lnTo>
                    <a:pt x="0" y="0"/>
                  </a:lnTo>
                  <a:lnTo>
                    <a:pt x="0" y="4442460"/>
                  </a:lnTo>
                  <a:lnTo>
                    <a:pt x="338327" y="444246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008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0040" y="2302764"/>
              <a:ext cx="338455" cy="4442460"/>
            </a:xfrm>
            <a:custGeom>
              <a:avLst/>
              <a:gdLst/>
              <a:ahLst/>
              <a:cxnLst/>
              <a:rect l="l" t="t" r="r" b="b"/>
              <a:pathLst>
                <a:path w="338454" h="4442459">
                  <a:moveTo>
                    <a:pt x="0" y="4442460"/>
                  </a:moveTo>
                  <a:lnTo>
                    <a:pt x="338327" y="4442460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4442460"/>
                  </a:lnTo>
                  <a:close/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9672" y="2705100"/>
              <a:ext cx="441959" cy="463550"/>
            </a:xfrm>
            <a:custGeom>
              <a:avLst/>
              <a:gdLst/>
              <a:ahLst/>
              <a:cxnLst/>
              <a:rect l="l" t="t" r="r" b="b"/>
              <a:pathLst>
                <a:path w="441959" h="463550">
                  <a:moveTo>
                    <a:pt x="0" y="0"/>
                  </a:moveTo>
                  <a:lnTo>
                    <a:pt x="441959" y="463296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15176" y="2489264"/>
            <a:ext cx="2057400" cy="6540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25"/>
              </a:spcBef>
            </a:pPr>
            <a:r>
              <a:rPr sz="1600" i="1" dirty="0">
                <a:latin typeface="Times New Roman"/>
                <a:cs typeface="Times New Roman"/>
              </a:rPr>
              <a:t>w</a:t>
            </a:r>
            <a:r>
              <a:rPr sz="1575" b="1" i="1" baseline="-21164" dirty="0">
                <a:latin typeface="Times New Roman"/>
                <a:cs typeface="Times New Roman"/>
              </a:rPr>
              <a:t>1</a:t>
            </a:r>
            <a:r>
              <a:rPr sz="1575" b="1" i="1" spc="209" baseline="-21164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w</a:t>
            </a:r>
            <a:r>
              <a:rPr sz="1575" b="1" i="1" spc="-37" baseline="-21164" dirty="0">
                <a:latin typeface="Times New Roman"/>
                <a:cs typeface="Times New Roman"/>
              </a:rPr>
              <a:t>0</a:t>
            </a:r>
            <a:endParaRPr sz="1575" baseline="-21164">
              <a:latin typeface="Times New Roman"/>
              <a:cs typeface="Times New Roman"/>
            </a:endParaRPr>
          </a:p>
          <a:p>
            <a:pPr marL="483870">
              <a:lnSpc>
                <a:spcPct val="100000"/>
              </a:lnSpc>
              <a:spcBef>
                <a:spcPts val="600"/>
              </a:spcBef>
              <a:tabLst>
                <a:tab pos="931544" algn="l"/>
                <a:tab pos="1379220" algn="l"/>
                <a:tab pos="1826895" algn="l"/>
              </a:tabLst>
            </a:pPr>
            <a:r>
              <a:rPr sz="1500" spc="-25" dirty="0">
                <a:latin typeface="Times New Roman"/>
                <a:cs typeface="Times New Roman"/>
              </a:rPr>
              <a:t>00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25" dirty="0">
                <a:latin typeface="Times New Roman"/>
                <a:cs typeface="Times New Roman"/>
              </a:rPr>
              <a:t>01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25" dirty="0">
                <a:latin typeface="Times New Roman"/>
                <a:cs typeface="Times New Roman"/>
              </a:rPr>
              <a:t>11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25" dirty="0">
                <a:latin typeface="Times New Roman"/>
                <a:cs typeface="Times New Roman"/>
              </a:rPr>
              <a:t>10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949788" y="3148933"/>
          <a:ext cx="1898650" cy="1810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025"/>
                <a:gridCol w="449580"/>
                <a:gridCol w="461009"/>
                <a:gridCol w="436879"/>
              </a:tblGrid>
              <a:tr h="461645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657847" y="3273044"/>
            <a:ext cx="251460" cy="159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Times New Roman"/>
                <a:cs typeface="Times New Roman"/>
              </a:rPr>
              <a:t>00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1500" spc="-25" dirty="0">
                <a:latin typeface="Times New Roman"/>
                <a:cs typeface="Times New Roman"/>
              </a:rPr>
              <a:t>01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sz="1500" spc="-25" dirty="0">
                <a:latin typeface="Times New Roman"/>
                <a:cs typeface="Times New Roman"/>
              </a:rPr>
              <a:t>11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25" dirty="0">
                <a:latin typeface="Times New Roman"/>
                <a:cs typeface="Times New Roman"/>
              </a:rPr>
              <a:t>10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2421" y="2823717"/>
            <a:ext cx="534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Times New Roman"/>
                <a:cs typeface="Times New Roman"/>
              </a:rPr>
              <a:t>w</a:t>
            </a:r>
            <a:r>
              <a:rPr sz="1575" b="1" i="1" baseline="-21164" dirty="0">
                <a:latin typeface="Times New Roman"/>
                <a:cs typeface="Times New Roman"/>
              </a:rPr>
              <a:t>3</a:t>
            </a:r>
            <a:r>
              <a:rPr sz="1575" b="1" i="1" spc="209" baseline="-21164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w</a:t>
            </a:r>
            <a:r>
              <a:rPr sz="1575" b="1" i="1" spc="-37" baseline="-21164" dirty="0">
                <a:latin typeface="Times New Roman"/>
                <a:cs typeface="Times New Roman"/>
              </a:rPr>
              <a:t>2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8461" y="5511495"/>
            <a:ext cx="136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y</a:t>
            </a:r>
            <a:r>
              <a:rPr sz="1800" b="1" spc="-30" baseline="-20833" dirty="0">
                <a:latin typeface="Tahoma"/>
                <a:cs typeface="Tahoma"/>
              </a:rPr>
              <a:t>1</a:t>
            </a:r>
            <a:r>
              <a:rPr sz="1800" b="1" spc="-37" baseline="-20833" dirty="0">
                <a:latin typeface="Tahoma"/>
                <a:cs typeface="Tahoma"/>
              </a:rPr>
              <a:t> 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b="1" baseline="-20833" dirty="0">
                <a:latin typeface="Tahoma"/>
                <a:cs typeface="Tahoma"/>
              </a:rPr>
              <a:t>3</a:t>
            </a:r>
            <a:r>
              <a:rPr sz="1800" b="1" spc="127" baseline="-20833" dirty="0">
                <a:latin typeface="Tahoma"/>
                <a:cs typeface="Tahoma"/>
              </a:rPr>
              <a:t> </a:t>
            </a:r>
            <a:r>
              <a:rPr sz="1800" spc="-400" dirty="0">
                <a:latin typeface="Verdana"/>
                <a:cs typeface="Verdana"/>
              </a:rPr>
              <a:t>+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w</a:t>
            </a:r>
            <a:r>
              <a:rPr sz="1800" b="1" spc="-37" baseline="-20833" dirty="0">
                <a:latin typeface="Tahoma"/>
                <a:cs typeface="Tahoma"/>
              </a:rPr>
              <a:t>2</a:t>
            </a:r>
            <a:endParaRPr sz="1800" baseline="-20833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27926" y="3653790"/>
            <a:ext cx="1711960" cy="1289685"/>
          </a:xfrm>
          <a:custGeom>
            <a:avLst/>
            <a:gdLst/>
            <a:ahLst/>
            <a:cxnLst/>
            <a:rect l="l" t="t" r="r" b="b"/>
            <a:pathLst>
              <a:path w="1711959" h="1289685">
                <a:moveTo>
                  <a:pt x="1696212" y="870966"/>
                </a:moveTo>
                <a:lnTo>
                  <a:pt x="1693397" y="919747"/>
                </a:lnTo>
                <a:lnTo>
                  <a:pt x="1685161" y="966878"/>
                </a:lnTo>
                <a:lnTo>
                  <a:pt x="1671820" y="1012042"/>
                </a:lnTo>
                <a:lnTo>
                  <a:pt x="1653686" y="1054927"/>
                </a:lnTo>
                <a:lnTo>
                  <a:pt x="1631074" y="1095219"/>
                </a:lnTo>
                <a:lnTo>
                  <a:pt x="1604298" y="1132603"/>
                </a:lnTo>
                <a:lnTo>
                  <a:pt x="1573672" y="1166764"/>
                </a:lnTo>
                <a:lnTo>
                  <a:pt x="1539511" y="1197390"/>
                </a:lnTo>
                <a:lnTo>
                  <a:pt x="1502127" y="1224166"/>
                </a:lnTo>
                <a:lnTo>
                  <a:pt x="1461835" y="1246778"/>
                </a:lnTo>
                <a:lnTo>
                  <a:pt x="1418950" y="1264912"/>
                </a:lnTo>
                <a:lnTo>
                  <a:pt x="1373786" y="1278253"/>
                </a:lnTo>
                <a:lnTo>
                  <a:pt x="1326655" y="1286489"/>
                </a:lnTo>
                <a:lnTo>
                  <a:pt x="1277874" y="1289304"/>
                </a:lnTo>
                <a:lnTo>
                  <a:pt x="418338" y="1289304"/>
                </a:lnTo>
                <a:lnTo>
                  <a:pt x="369556" y="1286489"/>
                </a:lnTo>
                <a:lnTo>
                  <a:pt x="322425" y="1278253"/>
                </a:lnTo>
                <a:lnTo>
                  <a:pt x="277261" y="1264912"/>
                </a:lnTo>
                <a:lnTo>
                  <a:pt x="234376" y="1246778"/>
                </a:lnTo>
                <a:lnTo>
                  <a:pt x="194084" y="1224166"/>
                </a:lnTo>
                <a:lnTo>
                  <a:pt x="156700" y="1197390"/>
                </a:lnTo>
                <a:lnTo>
                  <a:pt x="122539" y="1166764"/>
                </a:lnTo>
                <a:lnTo>
                  <a:pt x="91913" y="1132603"/>
                </a:lnTo>
                <a:lnTo>
                  <a:pt x="65137" y="1095219"/>
                </a:lnTo>
                <a:lnTo>
                  <a:pt x="42525" y="1054927"/>
                </a:lnTo>
                <a:lnTo>
                  <a:pt x="24391" y="1012042"/>
                </a:lnTo>
                <a:lnTo>
                  <a:pt x="11050" y="966878"/>
                </a:lnTo>
                <a:lnTo>
                  <a:pt x="2814" y="919747"/>
                </a:lnTo>
                <a:lnTo>
                  <a:pt x="0" y="870966"/>
                </a:lnTo>
                <a:lnTo>
                  <a:pt x="2814" y="822184"/>
                </a:lnTo>
                <a:lnTo>
                  <a:pt x="11050" y="775053"/>
                </a:lnTo>
                <a:lnTo>
                  <a:pt x="24391" y="729889"/>
                </a:lnTo>
                <a:lnTo>
                  <a:pt x="42525" y="687004"/>
                </a:lnTo>
                <a:lnTo>
                  <a:pt x="65137" y="646712"/>
                </a:lnTo>
                <a:lnTo>
                  <a:pt x="91913" y="609328"/>
                </a:lnTo>
                <a:lnTo>
                  <a:pt x="122539" y="575167"/>
                </a:lnTo>
                <a:lnTo>
                  <a:pt x="156700" y="544541"/>
                </a:lnTo>
                <a:lnTo>
                  <a:pt x="194084" y="517765"/>
                </a:lnTo>
                <a:lnTo>
                  <a:pt x="234376" y="495153"/>
                </a:lnTo>
                <a:lnTo>
                  <a:pt x="277261" y="477019"/>
                </a:lnTo>
                <a:lnTo>
                  <a:pt x="322425" y="463678"/>
                </a:lnTo>
                <a:lnTo>
                  <a:pt x="369556" y="455442"/>
                </a:lnTo>
                <a:lnTo>
                  <a:pt x="418338" y="452628"/>
                </a:lnTo>
                <a:lnTo>
                  <a:pt x="1277874" y="452628"/>
                </a:lnTo>
                <a:lnTo>
                  <a:pt x="1326655" y="455442"/>
                </a:lnTo>
                <a:lnTo>
                  <a:pt x="1373786" y="463678"/>
                </a:lnTo>
                <a:lnTo>
                  <a:pt x="1418950" y="477019"/>
                </a:lnTo>
                <a:lnTo>
                  <a:pt x="1461835" y="495153"/>
                </a:lnTo>
                <a:lnTo>
                  <a:pt x="1502127" y="517765"/>
                </a:lnTo>
                <a:lnTo>
                  <a:pt x="1539511" y="544541"/>
                </a:lnTo>
                <a:lnTo>
                  <a:pt x="1573672" y="575167"/>
                </a:lnTo>
                <a:lnTo>
                  <a:pt x="1604298" y="609328"/>
                </a:lnTo>
                <a:lnTo>
                  <a:pt x="1631074" y="646712"/>
                </a:lnTo>
                <a:lnTo>
                  <a:pt x="1653686" y="687004"/>
                </a:lnTo>
                <a:lnTo>
                  <a:pt x="1671820" y="729889"/>
                </a:lnTo>
                <a:lnTo>
                  <a:pt x="1685161" y="775053"/>
                </a:lnTo>
                <a:lnTo>
                  <a:pt x="1693397" y="822184"/>
                </a:lnTo>
                <a:lnTo>
                  <a:pt x="1696212" y="870966"/>
                </a:lnTo>
                <a:close/>
              </a:path>
              <a:path w="1711959" h="1289685">
                <a:moveTo>
                  <a:pt x="1711452" y="419100"/>
                </a:moveTo>
                <a:lnTo>
                  <a:pt x="1708633" y="467986"/>
                </a:lnTo>
                <a:lnTo>
                  <a:pt x="1700386" y="515214"/>
                </a:lnTo>
                <a:lnTo>
                  <a:pt x="1687025" y="560468"/>
                </a:lnTo>
                <a:lnTo>
                  <a:pt x="1668864" y="603435"/>
                </a:lnTo>
                <a:lnTo>
                  <a:pt x="1646217" y="643800"/>
                </a:lnTo>
                <a:lnTo>
                  <a:pt x="1619398" y="681250"/>
                </a:lnTo>
                <a:lnTo>
                  <a:pt x="1588722" y="715470"/>
                </a:lnTo>
                <a:lnTo>
                  <a:pt x="1554502" y="746146"/>
                </a:lnTo>
                <a:lnTo>
                  <a:pt x="1517052" y="772965"/>
                </a:lnTo>
                <a:lnTo>
                  <a:pt x="1476687" y="795612"/>
                </a:lnTo>
                <a:lnTo>
                  <a:pt x="1433720" y="813773"/>
                </a:lnTo>
                <a:lnTo>
                  <a:pt x="1388466" y="827134"/>
                </a:lnTo>
                <a:lnTo>
                  <a:pt x="1341238" y="835381"/>
                </a:lnTo>
                <a:lnTo>
                  <a:pt x="1292352" y="838200"/>
                </a:lnTo>
                <a:lnTo>
                  <a:pt x="432816" y="838200"/>
                </a:lnTo>
                <a:lnTo>
                  <a:pt x="383929" y="835381"/>
                </a:lnTo>
                <a:lnTo>
                  <a:pt x="336701" y="827134"/>
                </a:lnTo>
                <a:lnTo>
                  <a:pt x="291447" y="813773"/>
                </a:lnTo>
                <a:lnTo>
                  <a:pt x="248480" y="795612"/>
                </a:lnTo>
                <a:lnTo>
                  <a:pt x="208115" y="772965"/>
                </a:lnTo>
                <a:lnTo>
                  <a:pt x="170665" y="746146"/>
                </a:lnTo>
                <a:lnTo>
                  <a:pt x="136445" y="715470"/>
                </a:lnTo>
                <a:lnTo>
                  <a:pt x="105769" y="681250"/>
                </a:lnTo>
                <a:lnTo>
                  <a:pt x="78950" y="643800"/>
                </a:lnTo>
                <a:lnTo>
                  <a:pt x="56303" y="603435"/>
                </a:lnTo>
                <a:lnTo>
                  <a:pt x="38142" y="560468"/>
                </a:lnTo>
                <a:lnTo>
                  <a:pt x="24781" y="515214"/>
                </a:lnTo>
                <a:lnTo>
                  <a:pt x="16534" y="467986"/>
                </a:lnTo>
                <a:lnTo>
                  <a:pt x="13716" y="419100"/>
                </a:lnTo>
                <a:lnTo>
                  <a:pt x="16534" y="370213"/>
                </a:lnTo>
                <a:lnTo>
                  <a:pt x="24781" y="322985"/>
                </a:lnTo>
                <a:lnTo>
                  <a:pt x="38142" y="277731"/>
                </a:lnTo>
                <a:lnTo>
                  <a:pt x="56303" y="234764"/>
                </a:lnTo>
                <a:lnTo>
                  <a:pt x="78950" y="194399"/>
                </a:lnTo>
                <a:lnTo>
                  <a:pt x="105769" y="156949"/>
                </a:lnTo>
                <a:lnTo>
                  <a:pt x="136445" y="122729"/>
                </a:lnTo>
                <a:lnTo>
                  <a:pt x="170665" y="92053"/>
                </a:lnTo>
                <a:lnTo>
                  <a:pt x="208115" y="65234"/>
                </a:lnTo>
                <a:lnTo>
                  <a:pt x="248480" y="42587"/>
                </a:lnTo>
                <a:lnTo>
                  <a:pt x="291447" y="24426"/>
                </a:lnTo>
                <a:lnTo>
                  <a:pt x="336701" y="11065"/>
                </a:lnTo>
                <a:lnTo>
                  <a:pt x="383929" y="2818"/>
                </a:lnTo>
                <a:lnTo>
                  <a:pt x="432816" y="0"/>
                </a:lnTo>
                <a:lnTo>
                  <a:pt x="1292352" y="0"/>
                </a:lnTo>
                <a:lnTo>
                  <a:pt x="1341238" y="2818"/>
                </a:lnTo>
                <a:lnTo>
                  <a:pt x="1388466" y="11065"/>
                </a:lnTo>
                <a:lnTo>
                  <a:pt x="1433720" y="24426"/>
                </a:lnTo>
                <a:lnTo>
                  <a:pt x="1476687" y="42587"/>
                </a:lnTo>
                <a:lnTo>
                  <a:pt x="1517052" y="65234"/>
                </a:lnTo>
                <a:lnTo>
                  <a:pt x="1554502" y="92053"/>
                </a:lnTo>
                <a:lnTo>
                  <a:pt x="1588722" y="122729"/>
                </a:lnTo>
                <a:lnTo>
                  <a:pt x="1619398" y="156949"/>
                </a:lnTo>
                <a:lnTo>
                  <a:pt x="1646217" y="194399"/>
                </a:lnTo>
                <a:lnTo>
                  <a:pt x="1668864" y="234764"/>
                </a:lnTo>
                <a:lnTo>
                  <a:pt x="1687025" y="277731"/>
                </a:lnTo>
                <a:lnTo>
                  <a:pt x="1700386" y="322985"/>
                </a:lnTo>
                <a:lnTo>
                  <a:pt x="1708633" y="370213"/>
                </a:lnTo>
                <a:lnTo>
                  <a:pt x="1711452" y="41910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258</a:t>
            </a:fld>
            <a:endParaRPr lang="en-IN"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3068" y="4558284"/>
              <a:ext cx="990600" cy="5532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1647" y="3040379"/>
              <a:ext cx="990600" cy="5532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2275330"/>
              <a:ext cx="2837688" cy="44958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230370" y="2537205"/>
            <a:ext cx="60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330" algn="l"/>
              </a:tabLst>
            </a:pPr>
            <a:r>
              <a:rPr sz="1800" spc="-50" dirty="0">
                <a:latin typeface="Verdana"/>
                <a:cs typeface="Verdana"/>
              </a:rPr>
              <a:t>x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2700" spc="-225" baseline="1543" dirty="0">
                <a:latin typeface="Verdana"/>
                <a:cs typeface="Verdana"/>
              </a:rPr>
              <a:t>x</a:t>
            </a:r>
            <a:endParaRPr sz="2700" baseline="1543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82477" y="2298001"/>
            <a:ext cx="2390140" cy="4451985"/>
            <a:chOff x="4582477" y="2298001"/>
            <a:chExt cx="2390140" cy="4451985"/>
          </a:xfrm>
        </p:grpSpPr>
        <p:sp>
          <p:nvSpPr>
            <p:cNvPr id="8" name="object 8"/>
            <p:cNvSpPr/>
            <p:nvPr/>
          </p:nvSpPr>
          <p:spPr>
            <a:xfrm>
              <a:off x="4587240" y="2302764"/>
              <a:ext cx="338455" cy="4442460"/>
            </a:xfrm>
            <a:custGeom>
              <a:avLst/>
              <a:gdLst/>
              <a:ahLst/>
              <a:cxnLst/>
              <a:rect l="l" t="t" r="r" b="b"/>
              <a:pathLst>
                <a:path w="338454" h="4442459">
                  <a:moveTo>
                    <a:pt x="338327" y="0"/>
                  </a:moveTo>
                  <a:lnTo>
                    <a:pt x="0" y="0"/>
                  </a:lnTo>
                  <a:lnTo>
                    <a:pt x="0" y="4442460"/>
                  </a:lnTo>
                  <a:lnTo>
                    <a:pt x="338327" y="444246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008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240" y="2302764"/>
              <a:ext cx="338455" cy="4442460"/>
            </a:xfrm>
            <a:custGeom>
              <a:avLst/>
              <a:gdLst/>
              <a:ahLst/>
              <a:cxnLst/>
              <a:rect l="l" t="t" r="r" b="b"/>
              <a:pathLst>
                <a:path w="338454" h="4442459">
                  <a:moveTo>
                    <a:pt x="0" y="4442460"/>
                  </a:moveTo>
                  <a:lnTo>
                    <a:pt x="338327" y="4442460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4442460"/>
                  </a:lnTo>
                  <a:close/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9672" y="2705100"/>
              <a:ext cx="441959" cy="463550"/>
            </a:xfrm>
            <a:custGeom>
              <a:avLst/>
              <a:gdLst/>
              <a:ahLst/>
              <a:cxnLst/>
              <a:rect l="l" t="t" r="r" b="b"/>
              <a:pathLst>
                <a:path w="441959" h="463550">
                  <a:moveTo>
                    <a:pt x="0" y="0"/>
                  </a:moveTo>
                  <a:lnTo>
                    <a:pt x="441959" y="463296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15176" y="2489264"/>
            <a:ext cx="2057400" cy="6540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25"/>
              </a:spcBef>
            </a:pPr>
            <a:r>
              <a:rPr sz="1600" i="1" dirty="0">
                <a:latin typeface="Times New Roman"/>
                <a:cs typeface="Times New Roman"/>
              </a:rPr>
              <a:t>w</a:t>
            </a:r>
            <a:r>
              <a:rPr sz="1575" b="1" i="1" baseline="-21164" dirty="0">
                <a:latin typeface="Times New Roman"/>
                <a:cs typeface="Times New Roman"/>
              </a:rPr>
              <a:t>1</a:t>
            </a:r>
            <a:r>
              <a:rPr sz="1575" b="1" i="1" spc="209" baseline="-21164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w</a:t>
            </a:r>
            <a:r>
              <a:rPr sz="1575" b="1" i="1" spc="-37" baseline="-21164" dirty="0">
                <a:latin typeface="Times New Roman"/>
                <a:cs typeface="Times New Roman"/>
              </a:rPr>
              <a:t>0</a:t>
            </a:r>
            <a:endParaRPr sz="1575" baseline="-21164">
              <a:latin typeface="Times New Roman"/>
              <a:cs typeface="Times New Roman"/>
            </a:endParaRPr>
          </a:p>
          <a:p>
            <a:pPr marL="483870">
              <a:lnSpc>
                <a:spcPct val="100000"/>
              </a:lnSpc>
              <a:spcBef>
                <a:spcPts val="600"/>
              </a:spcBef>
              <a:tabLst>
                <a:tab pos="931544" algn="l"/>
                <a:tab pos="1379220" algn="l"/>
                <a:tab pos="1826895" algn="l"/>
              </a:tabLst>
            </a:pPr>
            <a:r>
              <a:rPr sz="1500" spc="-25" dirty="0">
                <a:latin typeface="Times New Roman"/>
                <a:cs typeface="Times New Roman"/>
              </a:rPr>
              <a:t>00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25" dirty="0">
                <a:latin typeface="Times New Roman"/>
                <a:cs typeface="Times New Roman"/>
              </a:rPr>
              <a:t>01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25" dirty="0">
                <a:latin typeface="Times New Roman"/>
                <a:cs typeface="Times New Roman"/>
              </a:rPr>
              <a:t>11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25" dirty="0">
                <a:latin typeface="Times New Roman"/>
                <a:cs typeface="Times New Roman"/>
              </a:rPr>
              <a:t>10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949788" y="3148933"/>
          <a:ext cx="1898650" cy="1810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025"/>
                <a:gridCol w="449580"/>
                <a:gridCol w="461009"/>
                <a:gridCol w="436879"/>
              </a:tblGrid>
              <a:tr h="461645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162421" y="2823717"/>
            <a:ext cx="534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Times New Roman"/>
                <a:cs typeface="Times New Roman"/>
              </a:rPr>
              <a:t>w</a:t>
            </a:r>
            <a:r>
              <a:rPr sz="1575" b="1" i="1" baseline="-21164" dirty="0">
                <a:latin typeface="Times New Roman"/>
                <a:cs typeface="Times New Roman"/>
              </a:rPr>
              <a:t>3</a:t>
            </a:r>
            <a:r>
              <a:rPr sz="1575" b="1" i="1" spc="209" baseline="-21164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w</a:t>
            </a:r>
            <a:r>
              <a:rPr sz="1575" b="1" i="1" spc="-37" baseline="-21164" dirty="0">
                <a:latin typeface="Times New Roman"/>
                <a:cs typeface="Times New Roman"/>
              </a:rPr>
              <a:t>2</a:t>
            </a:r>
            <a:endParaRPr sz="1575" baseline="-2116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44690" y="4106417"/>
            <a:ext cx="1697989" cy="836930"/>
          </a:xfrm>
          <a:custGeom>
            <a:avLst/>
            <a:gdLst/>
            <a:ahLst/>
            <a:cxnLst/>
            <a:rect l="l" t="t" r="r" b="b"/>
            <a:pathLst>
              <a:path w="1697990" h="836929">
                <a:moveTo>
                  <a:pt x="1697735" y="418337"/>
                </a:moveTo>
                <a:lnTo>
                  <a:pt x="1694921" y="467119"/>
                </a:lnTo>
                <a:lnTo>
                  <a:pt x="1686685" y="514250"/>
                </a:lnTo>
                <a:lnTo>
                  <a:pt x="1673344" y="559414"/>
                </a:lnTo>
                <a:lnTo>
                  <a:pt x="1655210" y="602299"/>
                </a:lnTo>
                <a:lnTo>
                  <a:pt x="1632598" y="642591"/>
                </a:lnTo>
                <a:lnTo>
                  <a:pt x="1605822" y="679975"/>
                </a:lnTo>
                <a:lnTo>
                  <a:pt x="1575196" y="714136"/>
                </a:lnTo>
                <a:lnTo>
                  <a:pt x="1541035" y="744762"/>
                </a:lnTo>
                <a:lnTo>
                  <a:pt x="1503651" y="771538"/>
                </a:lnTo>
                <a:lnTo>
                  <a:pt x="1463359" y="794150"/>
                </a:lnTo>
                <a:lnTo>
                  <a:pt x="1420474" y="812284"/>
                </a:lnTo>
                <a:lnTo>
                  <a:pt x="1375310" y="825625"/>
                </a:lnTo>
                <a:lnTo>
                  <a:pt x="1328179" y="833861"/>
                </a:lnTo>
                <a:lnTo>
                  <a:pt x="1279398" y="836675"/>
                </a:lnTo>
                <a:lnTo>
                  <a:pt x="418337" y="836675"/>
                </a:lnTo>
                <a:lnTo>
                  <a:pt x="369556" y="833861"/>
                </a:lnTo>
                <a:lnTo>
                  <a:pt x="322425" y="825625"/>
                </a:lnTo>
                <a:lnTo>
                  <a:pt x="277261" y="812284"/>
                </a:lnTo>
                <a:lnTo>
                  <a:pt x="234376" y="794150"/>
                </a:lnTo>
                <a:lnTo>
                  <a:pt x="194084" y="771538"/>
                </a:lnTo>
                <a:lnTo>
                  <a:pt x="156700" y="744762"/>
                </a:lnTo>
                <a:lnTo>
                  <a:pt x="122539" y="714136"/>
                </a:lnTo>
                <a:lnTo>
                  <a:pt x="91913" y="679975"/>
                </a:lnTo>
                <a:lnTo>
                  <a:pt x="65137" y="642591"/>
                </a:lnTo>
                <a:lnTo>
                  <a:pt x="42525" y="602299"/>
                </a:lnTo>
                <a:lnTo>
                  <a:pt x="24391" y="559414"/>
                </a:lnTo>
                <a:lnTo>
                  <a:pt x="11050" y="514250"/>
                </a:lnTo>
                <a:lnTo>
                  <a:pt x="2814" y="467119"/>
                </a:lnTo>
                <a:lnTo>
                  <a:pt x="0" y="418337"/>
                </a:lnTo>
                <a:lnTo>
                  <a:pt x="2814" y="369556"/>
                </a:lnTo>
                <a:lnTo>
                  <a:pt x="11050" y="322425"/>
                </a:lnTo>
                <a:lnTo>
                  <a:pt x="24391" y="277261"/>
                </a:lnTo>
                <a:lnTo>
                  <a:pt x="42525" y="234376"/>
                </a:lnTo>
                <a:lnTo>
                  <a:pt x="65137" y="194084"/>
                </a:lnTo>
                <a:lnTo>
                  <a:pt x="91913" y="156700"/>
                </a:lnTo>
                <a:lnTo>
                  <a:pt x="122539" y="122539"/>
                </a:lnTo>
                <a:lnTo>
                  <a:pt x="156700" y="91913"/>
                </a:lnTo>
                <a:lnTo>
                  <a:pt x="194084" y="65137"/>
                </a:lnTo>
                <a:lnTo>
                  <a:pt x="234376" y="42525"/>
                </a:lnTo>
                <a:lnTo>
                  <a:pt x="277261" y="24391"/>
                </a:lnTo>
                <a:lnTo>
                  <a:pt x="322425" y="11050"/>
                </a:lnTo>
                <a:lnTo>
                  <a:pt x="369556" y="2814"/>
                </a:lnTo>
                <a:lnTo>
                  <a:pt x="418337" y="0"/>
                </a:lnTo>
                <a:lnTo>
                  <a:pt x="1279398" y="0"/>
                </a:lnTo>
                <a:lnTo>
                  <a:pt x="1328179" y="2814"/>
                </a:lnTo>
                <a:lnTo>
                  <a:pt x="1375310" y="11050"/>
                </a:lnTo>
                <a:lnTo>
                  <a:pt x="1420474" y="24391"/>
                </a:lnTo>
                <a:lnTo>
                  <a:pt x="1463359" y="42525"/>
                </a:lnTo>
                <a:lnTo>
                  <a:pt x="1503651" y="65137"/>
                </a:lnTo>
                <a:lnTo>
                  <a:pt x="1541035" y="91913"/>
                </a:lnTo>
                <a:lnTo>
                  <a:pt x="1575196" y="122539"/>
                </a:lnTo>
                <a:lnTo>
                  <a:pt x="1605822" y="156700"/>
                </a:lnTo>
                <a:lnTo>
                  <a:pt x="1632598" y="194084"/>
                </a:lnTo>
                <a:lnTo>
                  <a:pt x="1655210" y="234376"/>
                </a:lnTo>
                <a:lnTo>
                  <a:pt x="1673344" y="277261"/>
                </a:lnTo>
                <a:lnTo>
                  <a:pt x="1686685" y="322425"/>
                </a:lnTo>
                <a:lnTo>
                  <a:pt x="1694921" y="369556"/>
                </a:lnTo>
                <a:lnTo>
                  <a:pt x="1697735" y="418337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45147" y="3273044"/>
            <a:ext cx="1902460" cy="234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Times New Roman"/>
                <a:cs typeface="Times New Roman"/>
              </a:rPr>
              <a:t>00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1500" spc="-25" dirty="0">
                <a:latin typeface="Times New Roman"/>
                <a:cs typeface="Times New Roman"/>
              </a:rPr>
              <a:t>01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1500" spc="-25" dirty="0">
                <a:latin typeface="Times New Roman"/>
                <a:cs typeface="Times New Roman"/>
              </a:rPr>
              <a:t>11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500" spc="-25" dirty="0">
                <a:latin typeface="Times New Roman"/>
                <a:cs typeface="Times New Roman"/>
              </a:rPr>
              <a:t>10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50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y</a:t>
            </a:r>
            <a:r>
              <a:rPr sz="1800" b="1" spc="-30" baseline="-20833" dirty="0">
                <a:latin typeface="Tahoma"/>
                <a:cs typeface="Tahoma"/>
              </a:rPr>
              <a:t>0</a:t>
            </a:r>
            <a:r>
              <a:rPr sz="1800" b="1" spc="-37" baseline="-20833" dirty="0">
                <a:latin typeface="Tahoma"/>
                <a:cs typeface="Tahoma"/>
              </a:rPr>
              <a:t> 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b="1" baseline="-20833" dirty="0">
                <a:latin typeface="Tahoma"/>
                <a:cs typeface="Tahoma"/>
              </a:rPr>
              <a:t>3</a:t>
            </a:r>
            <a:r>
              <a:rPr sz="1800" b="1" spc="60" baseline="-20833" dirty="0">
                <a:latin typeface="Tahoma"/>
                <a:cs typeface="Tahoma"/>
              </a:rPr>
              <a:t> </a:t>
            </a:r>
            <a:r>
              <a:rPr sz="1800" spc="-400" dirty="0">
                <a:latin typeface="Verdana"/>
                <a:cs typeface="Verdana"/>
              </a:rPr>
              <a:t>+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b="1" baseline="-20833" dirty="0">
                <a:latin typeface="Tahoma"/>
                <a:cs typeface="Tahoma"/>
              </a:rPr>
              <a:t>1</a:t>
            </a:r>
            <a:r>
              <a:rPr sz="1800" b="1" spc="-60" baseline="-20833" dirty="0">
                <a:latin typeface="Tahoma"/>
                <a:cs typeface="Tahoma"/>
              </a:rPr>
              <a:t> </a:t>
            </a:r>
            <a:r>
              <a:rPr sz="1800" spc="-25" dirty="0">
                <a:latin typeface="Verdana"/>
                <a:cs typeface="Verdana"/>
              </a:rPr>
              <a:t>w</a:t>
            </a:r>
            <a:r>
              <a:rPr sz="1800" b="1" spc="-37" baseline="-20833" dirty="0">
                <a:latin typeface="Tahoma"/>
                <a:cs typeface="Tahoma"/>
              </a:rPr>
              <a:t>2</a:t>
            </a:r>
            <a:endParaRPr sz="1800" baseline="-20833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43493" y="537590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24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259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886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8988" rIns="0" bIns="0" rtlCol="0">
            <a:spAutoFit/>
          </a:bodyPr>
          <a:lstStyle/>
          <a:p>
            <a:pPr marL="3811904">
              <a:lnSpc>
                <a:spcPct val="100000"/>
              </a:lnSpc>
              <a:spcBef>
                <a:spcPts val="1385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Number</a:t>
            </a:r>
            <a:r>
              <a:rPr sz="20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2598420">
              <a:lnSpc>
                <a:spcPct val="100000"/>
              </a:lnSpc>
              <a:spcBef>
                <a:spcPts val="1015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  <a:r>
              <a:rPr sz="16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symbols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refer</a:t>
            </a:r>
            <a:r>
              <a:rPr sz="1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items</a:t>
            </a:r>
            <a:endParaRPr sz="16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  <a:spcBef>
                <a:spcPts val="990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Decimal</a:t>
            </a:r>
            <a:r>
              <a:rPr sz="20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Number</a:t>
            </a:r>
            <a:r>
              <a:rPr sz="20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582295">
              <a:lnSpc>
                <a:spcPct val="100000"/>
              </a:lnSpc>
              <a:spcBef>
                <a:spcPts val="1015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ten</a:t>
            </a:r>
            <a:r>
              <a:rPr sz="1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symbols</a:t>
            </a:r>
            <a:r>
              <a:rPr sz="16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(base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system)</a:t>
            </a:r>
            <a:endParaRPr sz="16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  <a:spcBef>
                <a:spcPts val="980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Binary</a:t>
            </a:r>
            <a:r>
              <a:rPr sz="20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582295">
              <a:lnSpc>
                <a:spcPct val="100000"/>
              </a:lnSpc>
              <a:spcBef>
                <a:spcPts val="1010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symbols</a:t>
            </a:r>
            <a:r>
              <a:rPr sz="16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(base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system)</a:t>
            </a:r>
            <a:endParaRPr sz="16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Octal</a:t>
            </a:r>
            <a:r>
              <a:rPr sz="20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Number</a:t>
            </a:r>
            <a:r>
              <a:rPr sz="20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582295">
              <a:lnSpc>
                <a:spcPct val="100000"/>
              </a:lnSpc>
              <a:spcBef>
                <a:spcPts val="1010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eight</a:t>
            </a:r>
            <a:r>
              <a:rPr sz="1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symbols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(base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system)</a:t>
            </a:r>
            <a:endParaRPr sz="16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Hexadecimal</a:t>
            </a:r>
            <a:r>
              <a:rPr sz="20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Number</a:t>
            </a:r>
            <a:r>
              <a:rPr sz="20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582295">
              <a:lnSpc>
                <a:spcPct val="100000"/>
              </a:lnSpc>
              <a:spcBef>
                <a:spcPts val="1015"/>
              </a:spcBef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  <a:r>
              <a:rPr sz="1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sixteen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symbols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(base</a:t>
            </a:r>
            <a:r>
              <a:rPr sz="16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  <a:r>
              <a:rPr sz="1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system)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9776" y="3549396"/>
            <a:ext cx="4677156" cy="28727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</a:t>
            </a:fld>
            <a:endParaRPr lang="en-IN"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3992" y="2342388"/>
            <a:ext cx="5193791" cy="32567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04757" y="3630548"/>
            <a:ext cx="168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y</a:t>
            </a:r>
            <a:r>
              <a:rPr sz="1800" b="1" spc="-30" baseline="-20833" dirty="0">
                <a:latin typeface="Tahoma"/>
                <a:cs typeface="Tahoma"/>
              </a:rPr>
              <a:t>0</a:t>
            </a:r>
            <a:r>
              <a:rPr sz="1800" b="1" spc="-37" baseline="-20833" dirty="0">
                <a:latin typeface="Tahoma"/>
                <a:cs typeface="Tahoma"/>
              </a:rPr>
              <a:t> 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b="1" baseline="-20833" dirty="0">
                <a:latin typeface="Tahoma"/>
                <a:cs typeface="Tahoma"/>
              </a:rPr>
              <a:t>3</a:t>
            </a:r>
            <a:r>
              <a:rPr sz="1800" b="1" spc="60" baseline="-20833" dirty="0">
                <a:latin typeface="Tahoma"/>
                <a:cs typeface="Tahoma"/>
              </a:rPr>
              <a:t> </a:t>
            </a:r>
            <a:r>
              <a:rPr sz="1800" spc="-400" dirty="0">
                <a:latin typeface="Verdana"/>
                <a:cs typeface="Verdana"/>
              </a:rPr>
              <a:t>+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b="1" baseline="-20833" dirty="0">
                <a:latin typeface="Tahoma"/>
                <a:cs typeface="Tahoma"/>
              </a:rPr>
              <a:t>1</a:t>
            </a:r>
            <a:r>
              <a:rPr sz="1800" b="1" spc="-60" baseline="-20833" dirty="0">
                <a:latin typeface="Tahoma"/>
                <a:cs typeface="Tahoma"/>
              </a:rPr>
              <a:t> </a:t>
            </a:r>
            <a:r>
              <a:rPr sz="1800" spc="-25" dirty="0">
                <a:latin typeface="Verdana"/>
                <a:cs typeface="Verdana"/>
              </a:rPr>
              <a:t>w</a:t>
            </a:r>
            <a:r>
              <a:rPr sz="1800" b="1" spc="-37" baseline="-20833" dirty="0">
                <a:latin typeface="Tahoma"/>
                <a:cs typeface="Tahoma"/>
              </a:rPr>
              <a:t>2</a:t>
            </a:r>
            <a:endParaRPr sz="1800" baseline="-20833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4569" y="366750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24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80957" y="4708601"/>
            <a:ext cx="1362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y</a:t>
            </a:r>
            <a:r>
              <a:rPr sz="1800" b="1" spc="-37" baseline="-20833" dirty="0">
                <a:latin typeface="Tahoma"/>
                <a:cs typeface="Tahoma"/>
              </a:rPr>
              <a:t>1 </a:t>
            </a:r>
            <a:r>
              <a:rPr sz="1800" spc="-385" dirty="0">
                <a:latin typeface="Verdana"/>
                <a:cs typeface="Verdana"/>
              </a:rPr>
              <a:t>=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</a:t>
            </a:r>
            <a:r>
              <a:rPr sz="1800" b="1" baseline="-20833" dirty="0">
                <a:latin typeface="Tahoma"/>
                <a:cs typeface="Tahoma"/>
              </a:rPr>
              <a:t>3</a:t>
            </a:r>
            <a:r>
              <a:rPr sz="1800" b="1" spc="135" baseline="-20833" dirty="0">
                <a:latin typeface="Tahoma"/>
                <a:cs typeface="Tahoma"/>
              </a:rPr>
              <a:t> </a:t>
            </a:r>
            <a:r>
              <a:rPr sz="1800" spc="-385" dirty="0">
                <a:latin typeface="Verdana"/>
                <a:cs typeface="Verdana"/>
              </a:rPr>
              <a:t>+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w</a:t>
            </a:r>
            <a:r>
              <a:rPr sz="1800" b="1" spc="-37" baseline="-20833" dirty="0">
                <a:latin typeface="Tahoma"/>
                <a:cs typeface="Tahoma"/>
              </a:rPr>
              <a:t>2</a:t>
            </a:r>
            <a:endParaRPr sz="1800" baseline="-20833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17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Circuit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4-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encoder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260</a:t>
            </a:fld>
            <a:endParaRPr lang="en-IN"/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4361" y="2657094"/>
            <a:ext cx="3602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 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Priority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Encoder,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18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expression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382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800" spc="36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18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18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 Q</a:t>
            </a:r>
            <a:r>
              <a:rPr sz="1800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800" spc="22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4900" y="2467355"/>
            <a:ext cx="10066020" cy="4089400"/>
            <a:chOff x="1104900" y="2467355"/>
            <a:chExt cx="10066020" cy="4089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900" y="2467355"/>
              <a:ext cx="5804915" cy="4088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7871" y="4114800"/>
              <a:ext cx="3813048" cy="15529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85" dirty="0"/>
              <a:t>8-</a:t>
            </a:r>
            <a:r>
              <a:rPr spc="-175" dirty="0"/>
              <a:t>to-</a:t>
            </a:r>
            <a:r>
              <a:rPr spc="-300" dirty="0"/>
              <a:t>3</a:t>
            </a:r>
            <a:r>
              <a:rPr spc="-195" dirty="0"/>
              <a:t> </a:t>
            </a:r>
            <a:r>
              <a:rPr spc="-240" dirty="0"/>
              <a:t>Priority</a:t>
            </a:r>
            <a:r>
              <a:rPr spc="-204" dirty="0"/>
              <a:t> </a:t>
            </a:r>
            <a:r>
              <a:rPr spc="-10" dirty="0"/>
              <a:t>Encoder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261</a:t>
            </a:fld>
            <a:endParaRPr lang="en-IN"/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9796" y="2931414"/>
            <a:ext cx="3707765" cy="2488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Keyboard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Interrupt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Requests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Octal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BCD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Encoder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262</a:t>
            </a:fld>
            <a:endParaRPr lang="en-IN"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27393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9661" y="3300476"/>
            <a:ext cx="33553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(Latch/Flip</a:t>
            </a:r>
            <a:r>
              <a:rPr sz="32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Flop)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263</a:t>
            </a:fld>
            <a:endParaRPr lang="en-IN"/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187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4145" y="2528896"/>
            <a:ext cx="5457190" cy="31254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Latch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Triggering</a:t>
            </a:r>
            <a:r>
              <a:rPr sz="19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SR,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D,</a:t>
            </a:r>
            <a:r>
              <a:rPr sz="19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JK,</a:t>
            </a:r>
            <a:r>
              <a:rPr sz="19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9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Master</a:t>
            </a:r>
            <a:r>
              <a:rPr sz="19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Slave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Characteristic</a:t>
            </a:r>
            <a:r>
              <a:rPr sz="1900" b="1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Characteristic</a:t>
            </a:r>
            <a:r>
              <a:rPr sz="19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Equation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Excitation</a:t>
            </a:r>
            <a:r>
              <a:rPr sz="19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264</a:t>
            </a:fld>
            <a:endParaRPr lang="en-IN"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1631" y="2570988"/>
              <a:ext cx="4098035" cy="1734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6223" y="4568952"/>
              <a:ext cx="3608831" cy="17038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Sequential</a:t>
            </a:r>
            <a:r>
              <a:rPr spc="-155" dirty="0"/>
              <a:t> </a:t>
            </a:r>
            <a:r>
              <a:rPr dirty="0"/>
              <a:t>Logic</a:t>
            </a:r>
            <a:r>
              <a:rPr spc="-155" dirty="0"/>
              <a:t> </a:t>
            </a:r>
            <a:r>
              <a:rPr spc="-90" dirty="0"/>
              <a:t>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1855" y="2629027"/>
            <a:ext cx="5965190" cy="361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“sequential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circuit”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following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states,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“present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input”,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“past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input” </a:t>
            </a:r>
            <a:r>
              <a:rPr sz="1800" dirty="0">
                <a:latin typeface="Times New Roman"/>
                <a:cs typeface="Times New Roman"/>
              </a:rPr>
              <a:t>and/or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“past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output”.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Sequential</a:t>
            </a:r>
            <a:r>
              <a:rPr sz="1800" i="1" spc="3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Logic</a:t>
            </a:r>
            <a:r>
              <a:rPr sz="1800" i="1" spc="3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circuits</a:t>
            </a:r>
            <a:r>
              <a:rPr sz="1800" i="1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remember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stay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fixed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next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clock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changes.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304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Sequential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circuits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generally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termed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two</a:t>
            </a:r>
            <a:r>
              <a:rPr sz="1800" i="1" spc="30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state</a:t>
            </a:r>
            <a:r>
              <a:rPr sz="1800" i="1" spc="3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800" dirty="0">
                <a:latin typeface="Times New Roman"/>
                <a:cs typeface="Times New Roman"/>
              </a:rPr>
              <a:t>Bistable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devices.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Outputs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set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states,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logic </a:t>
            </a:r>
            <a:r>
              <a:rPr sz="1800" dirty="0">
                <a:latin typeface="Times New Roman"/>
                <a:cs typeface="Times New Roman"/>
              </a:rPr>
              <a:t>level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“1”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logic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“0”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remain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“latched”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(hence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name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latch)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indefinitely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condition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some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input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trigger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pulse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applied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bistable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state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again.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265</a:t>
            </a:fld>
            <a:endParaRPr lang="en-IN"/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Sequential</a:t>
            </a:r>
            <a:r>
              <a:rPr spc="-240" dirty="0"/>
              <a:t> </a:t>
            </a:r>
            <a:r>
              <a:rPr spc="-75" dirty="0"/>
              <a:t>Logic:</a:t>
            </a:r>
            <a:r>
              <a:rPr spc="-245" dirty="0"/>
              <a:t> </a:t>
            </a:r>
            <a:r>
              <a:rPr spc="155"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19350"/>
            <a:ext cx="8971915" cy="43300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remember</a:t>
            </a:r>
            <a:r>
              <a:rPr sz="19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past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past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“fed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back”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elements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capable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storing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information: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elements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divided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categories: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Level-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sensitive</a:t>
            </a:r>
            <a:r>
              <a:rPr sz="19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(Latches)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4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High-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sensitive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</a:pPr>
            <a:r>
              <a:rPr sz="150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45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Low-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19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sensitive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Edge-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triggered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(Flip-flops)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39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Rising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(positive)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triggered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38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Falling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(negative)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triggered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50"/>
              </a:spcBef>
            </a:pPr>
            <a:r>
              <a:rPr sz="150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459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Dual-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edge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triggered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266</a:t>
            </a:fld>
            <a:endParaRPr lang="en-IN"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219960"/>
            <a:ext cx="9221470" cy="17786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Synchronous.</a:t>
            </a:r>
            <a:endParaRPr sz="1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Asynchronous</a:t>
            </a:r>
            <a:r>
              <a:rPr sz="1800" i="1" spc="1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states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whenever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occurs.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(clock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less).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Synchronous</a:t>
            </a:r>
            <a:r>
              <a:rPr sz="18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fixed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points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achieves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synchronization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539" y="4123944"/>
            <a:ext cx="8019288" cy="2311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48354" y="6312509"/>
            <a:ext cx="491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Clock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generator: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Periodic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train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of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clock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pulses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267</a:t>
            </a:fld>
            <a:endParaRPr lang="en-IN"/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2340356"/>
            <a:ext cx="9568180" cy="39846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6350" indent="-342900" algn="just">
              <a:lnSpc>
                <a:spcPts val="2160"/>
              </a:lnSpc>
              <a:spcBef>
                <a:spcPts val="375"/>
              </a:spcBef>
            </a:pPr>
            <a:r>
              <a:rPr sz="2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Latches:</a:t>
            </a:r>
            <a:r>
              <a:rPr sz="2000" b="1" i="1" spc="4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latch</a:t>
            </a:r>
            <a:r>
              <a:rPr sz="2000" i="1" spc="4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element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whose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excitation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000" spc="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latch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stages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000" i="1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reset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000" i="1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sets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Reset</a:t>
            </a:r>
            <a:r>
              <a:rPr sz="2000" i="1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set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0.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ts val="2280"/>
              </a:lnSpc>
              <a:spcBef>
                <a:spcPts val="725"/>
              </a:spcBef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Latches</a:t>
            </a:r>
            <a:r>
              <a:rPr sz="20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level</a:t>
            </a:r>
            <a:r>
              <a:rPr sz="20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triggered</a:t>
            </a:r>
            <a:r>
              <a:rPr sz="20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flops,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long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2000">
              <a:latin typeface="Times New Roman"/>
              <a:cs typeface="Times New Roman"/>
            </a:endParaRPr>
          </a:p>
          <a:p>
            <a:pPr marL="469265" indent="-456565" algn="just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469265" algn="l"/>
              </a:tabLst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This</a:t>
            </a:r>
            <a:r>
              <a:rPr sz="2000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causes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synchronization</a:t>
            </a:r>
            <a:r>
              <a:rPr sz="20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problems.</a:t>
            </a:r>
            <a:endParaRPr sz="2000">
              <a:latin typeface="Times New Roman"/>
              <a:cs typeface="Times New Roman"/>
            </a:endParaRPr>
          </a:p>
          <a:p>
            <a:pPr marL="355600" marR="6985" algn="just">
              <a:lnSpc>
                <a:spcPts val="2160"/>
              </a:lnSpc>
              <a:spcBef>
                <a:spcPts val="103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Solution: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latches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create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respond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(update)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specific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(instead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time).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160"/>
              </a:lnSpc>
              <a:spcBef>
                <a:spcPts val="1000"/>
              </a:spcBef>
            </a:pPr>
            <a:r>
              <a:rPr sz="2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Flip-</a:t>
            </a:r>
            <a:r>
              <a:rPr sz="2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flops:</a:t>
            </a:r>
            <a:r>
              <a:rPr sz="2000" b="1" i="1" spc="3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flip-</a:t>
            </a:r>
            <a:r>
              <a:rPr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flop</a:t>
            </a:r>
            <a:r>
              <a:rPr sz="2000" i="1" spc="3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20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0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device.</a:t>
            </a:r>
            <a:endParaRPr sz="2000">
              <a:latin typeface="Times New Roman"/>
              <a:cs typeface="Times New Roman"/>
            </a:endParaRPr>
          </a:p>
          <a:p>
            <a:pPr marL="355600" marR="6350" algn="just">
              <a:lnSpc>
                <a:spcPts val="2160"/>
              </a:lnSpc>
              <a:spcBef>
                <a:spcPts val="10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2000" b="1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triggered</a:t>
            </a:r>
            <a:r>
              <a:rPr sz="20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transition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 signal.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883665"/>
            <a:ext cx="3731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Memory</a:t>
            </a:r>
            <a:r>
              <a:rPr spc="-26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268</a:t>
            </a:fld>
            <a:endParaRPr lang="en-IN"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008" y="2191511"/>
            <a:ext cx="9255252" cy="46664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Latch</a:t>
            </a:r>
            <a:r>
              <a:rPr spc="-220" dirty="0"/>
              <a:t> </a:t>
            </a:r>
            <a:r>
              <a:rPr spc="-254" dirty="0"/>
              <a:t>Vs.</a:t>
            </a:r>
            <a:r>
              <a:rPr spc="-220" dirty="0"/>
              <a:t> </a:t>
            </a:r>
            <a:r>
              <a:rPr spc="-185" dirty="0"/>
              <a:t>Flip</a:t>
            </a:r>
            <a:r>
              <a:rPr spc="-210" dirty="0"/>
              <a:t> </a:t>
            </a:r>
            <a:r>
              <a:rPr spc="-20" dirty="0"/>
              <a:t>Flop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269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4639" y="4274565"/>
            <a:ext cx="764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0000CC"/>
                </a:solidFill>
                <a:latin typeface="Verdana"/>
                <a:cs typeface="Verdana"/>
              </a:rPr>
              <a:t>Binary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0878" y="3329685"/>
            <a:ext cx="266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90" dirty="0">
                <a:solidFill>
                  <a:srgbClr val="CC0000"/>
                </a:solidFill>
                <a:latin typeface="Verdana"/>
                <a:cs typeface="Verdana"/>
              </a:rPr>
              <a:t>2s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2430" y="3359911"/>
            <a:ext cx="266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90" dirty="0">
                <a:solidFill>
                  <a:srgbClr val="CC0000"/>
                </a:solidFill>
                <a:latin typeface="Verdana"/>
                <a:cs typeface="Verdana"/>
              </a:rPr>
              <a:t>1s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862" y="2442717"/>
            <a:ext cx="5240020" cy="124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00CC"/>
              </a:buClr>
              <a:buFont typeface="Times New Roman"/>
              <a:buChar char="•"/>
              <a:tabLst>
                <a:tab pos="354965" algn="l"/>
              </a:tabLst>
            </a:pP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Numeric</a:t>
            </a:r>
            <a:r>
              <a:rPr sz="1800" b="1" spc="-3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value</a:t>
            </a:r>
            <a:r>
              <a:rPr sz="1800" b="1" spc="-2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symbols</a:t>
            </a:r>
            <a:r>
              <a:rPr sz="1800" b="1" spc="-4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in</a:t>
            </a:r>
            <a:r>
              <a:rPr sz="1800" b="1" spc="-3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different</a:t>
            </a:r>
            <a:r>
              <a:rPr sz="1800" b="1" spc="-3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positions.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425"/>
              </a:spcBef>
              <a:buClr>
                <a:srgbClr val="0000CC"/>
              </a:buClr>
              <a:buFont typeface="Times New Roman"/>
              <a:buChar char="•"/>
              <a:tabLst>
                <a:tab pos="354965" algn="l"/>
              </a:tabLst>
            </a:pPr>
            <a:r>
              <a:rPr sz="1800" b="1" i="1" dirty="0">
                <a:solidFill>
                  <a:srgbClr val="CC0000"/>
                </a:solidFill>
                <a:latin typeface="Times New Roman"/>
                <a:cs typeface="Times New Roman"/>
              </a:rPr>
              <a:t>Example</a:t>
            </a:r>
            <a:r>
              <a:rPr sz="1800" b="1" i="1" spc="-2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CC0000"/>
                </a:solidFill>
                <a:latin typeface="Times New Roman"/>
                <a:cs typeface="Times New Roman"/>
              </a:rPr>
              <a:t>-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Place</a:t>
            </a:r>
            <a:r>
              <a:rPr sz="1800" b="1" spc="-1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value</a:t>
            </a:r>
            <a:r>
              <a:rPr sz="1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in</a:t>
            </a:r>
            <a:r>
              <a:rPr sz="1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binary</a:t>
            </a:r>
            <a:r>
              <a:rPr sz="18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system:</a:t>
            </a:r>
            <a:endParaRPr sz="1800">
              <a:latin typeface="Times New Roman"/>
              <a:cs typeface="Times New Roman"/>
            </a:endParaRPr>
          </a:p>
          <a:p>
            <a:pPr marL="975994">
              <a:lnSpc>
                <a:spcPct val="100000"/>
              </a:lnSpc>
              <a:spcBef>
                <a:spcPts val="1480"/>
              </a:spcBef>
              <a:tabLst>
                <a:tab pos="3689985" algn="l"/>
                <a:tab pos="4985385" algn="l"/>
              </a:tabLst>
            </a:pPr>
            <a:r>
              <a:rPr sz="2000" spc="65" dirty="0">
                <a:solidFill>
                  <a:srgbClr val="0000CC"/>
                </a:solidFill>
                <a:latin typeface="Verdana"/>
                <a:cs typeface="Verdana"/>
              </a:rPr>
              <a:t>Place</a:t>
            </a:r>
            <a:r>
              <a:rPr sz="2000" spc="-16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Verdana"/>
                <a:cs typeface="Verdana"/>
              </a:rPr>
              <a:t>Value</a:t>
            </a:r>
            <a:r>
              <a:rPr sz="20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000" spc="-25" dirty="0">
                <a:solidFill>
                  <a:srgbClr val="CC0000"/>
                </a:solidFill>
                <a:latin typeface="Verdana"/>
                <a:cs typeface="Verdana"/>
              </a:rPr>
              <a:t>8s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2000" spc="-185" dirty="0">
                <a:solidFill>
                  <a:srgbClr val="CC0000"/>
                </a:solidFill>
                <a:latin typeface="Verdana"/>
                <a:cs typeface="Verdana"/>
              </a:rPr>
              <a:t>4s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1172" y="4274565"/>
            <a:ext cx="4419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CC0000"/>
                </a:solidFill>
                <a:latin typeface="Verdana"/>
                <a:cs typeface="Verdana"/>
              </a:rPr>
              <a:t>Yes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2772" y="4274565"/>
            <a:ext cx="4419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CC0000"/>
                </a:solidFill>
                <a:latin typeface="Verdana"/>
                <a:cs typeface="Verdana"/>
              </a:rPr>
              <a:t>Yes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0403" y="4274565"/>
            <a:ext cx="382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CC0000"/>
                </a:solidFill>
                <a:latin typeface="Verdana"/>
                <a:cs typeface="Verdana"/>
              </a:rPr>
              <a:t>No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9603" y="4274565"/>
            <a:ext cx="382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CC0000"/>
                </a:solidFill>
                <a:latin typeface="Verdana"/>
                <a:cs typeface="Verdana"/>
              </a:rPr>
              <a:t>No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7205" y="518896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CC0000"/>
                </a:solidFill>
                <a:latin typeface="Verdana"/>
                <a:cs typeface="Verdana"/>
              </a:rPr>
              <a:t>0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4639" y="5188966"/>
            <a:ext cx="6422390" cy="96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0030" algn="l"/>
                <a:tab pos="4126229" algn="l"/>
                <a:tab pos="5345430" algn="l"/>
              </a:tabLst>
            </a:pPr>
            <a:r>
              <a:rPr sz="2000" spc="-10" dirty="0">
                <a:solidFill>
                  <a:srgbClr val="0000CC"/>
                </a:solidFill>
                <a:latin typeface="Verdana"/>
                <a:cs typeface="Verdana"/>
              </a:rPr>
              <a:t>Number</a:t>
            </a:r>
            <a:r>
              <a:rPr sz="20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000" spc="-50" dirty="0">
                <a:solidFill>
                  <a:srgbClr val="CC0000"/>
                </a:solidFill>
                <a:latin typeface="Verdana"/>
                <a:cs typeface="Verdana"/>
              </a:rPr>
              <a:t>1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2000" spc="-50" dirty="0">
                <a:solidFill>
                  <a:srgbClr val="CC0000"/>
                </a:solidFill>
                <a:latin typeface="Verdana"/>
                <a:cs typeface="Verdana"/>
              </a:rPr>
              <a:t>1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2000" spc="-50" dirty="0">
                <a:solidFill>
                  <a:srgbClr val="CC0000"/>
                </a:solidFill>
                <a:latin typeface="Verdana"/>
                <a:cs typeface="Verdana"/>
              </a:rPr>
              <a:t>0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000">
              <a:latin typeface="Verdana"/>
              <a:cs typeface="Verdana"/>
            </a:endParaRPr>
          </a:p>
          <a:p>
            <a:pPr marL="810260">
              <a:lnSpc>
                <a:spcPct val="100000"/>
              </a:lnSpc>
            </a:pPr>
            <a:r>
              <a:rPr sz="1800" dirty="0">
                <a:solidFill>
                  <a:srgbClr val="CC0000"/>
                </a:solidFill>
                <a:latin typeface="Times New Roman"/>
                <a:cs typeface="Times New Roman"/>
              </a:rPr>
              <a:t>RESULT:</a:t>
            </a:r>
            <a:r>
              <a:rPr sz="1800" spc="38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Binary</a:t>
            </a:r>
            <a:r>
              <a:rPr sz="1800" spc="-5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1100</a:t>
            </a:r>
            <a:r>
              <a:rPr sz="1800" spc="-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decimal</a:t>
            </a:r>
            <a:r>
              <a:rPr sz="1800" spc="-4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8</a:t>
            </a:r>
            <a:r>
              <a:rPr sz="1800" spc="-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4</a:t>
            </a:r>
            <a:r>
              <a:rPr sz="1800" spc="-4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0</a:t>
            </a:r>
            <a:r>
              <a:rPr sz="1800" spc="-3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0</a:t>
            </a:r>
            <a:r>
              <a:rPr sz="1800" spc="-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8000"/>
                </a:solidFill>
                <a:latin typeface="Times New Roman"/>
                <a:cs typeface="Times New Roman"/>
              </a:rPr>
              <a:t>decimal</a:t>
            </a:r>
            <a:r>
              <a:rPr sz="1800" spc="-4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8000"/>
                </a:solidFill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49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Binary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</a:t>
            </a:fld>
            <a:endParaRPr lang="en-IN"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694436"/>
            <a:ext cx="79305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60" dirty="0"/>
              <a:t>Synchronous</a:t>
            </a:r>
            <a:r>
              <a:rPr sz="4000" spc="-215" dirty="0"/>
              <a:t> </a:t>
            </a:r>
            <a:r>
              <a:rPr sz="4000" spc="-100" dirty="0"/>
              <a:t>Sequential</a:t>
            </a:r>
            <a:r>
              <a:rPr sz="4000" spc="-215" dirty="0"/>
              <a:t> </a:t>
            </a:r>
            <a:r>
              <a:rPr sz="4000" spc="-170" dirty="0"/>
              <a:t>Circuits: </a:t>
            </a:r>
            <a:r>
              <a:rPr sz="4000" spc="-204" dirty="0"/>
              <a:t>Flip</a:t>
            </a:r>
            <a:r>
              <a:rPr sz="4000" spc="-280" dirty="0"/>
              <a:t> </a:t>
            </a:r>
            <a:r>
              <a:rPr sz="4000" spc="-125" dirty="0"/>
              <a:t>flops</a:t>
            </a:r>
            <a:r>
              <a:rPr sz="4000" spc="-290" dirty="0"/>
              <a:t> </a:t>
            </a:r>
            <a:r>
              <a:rPr sz="4000" spc="-120" dirty="0"/>
              <a:t>as</a:t>
            </a:r>
            <a:r>
              <a:rPr sz="4000" spc="-275" dirty="0"/>
              <a:t> </a:t>
            </a:r>
            <a:r>
              <a:rPr sz="4000" spc="-110" dirty="0"/>
              <a:t>state</a:t>
            </a:r>
            <a:r>
              <a:rPr sz="4000" spc="-265" dirty="0"/>
              <a:t> </a:t>
            </a:r>
            <a:r>
              <a:rPr sz="4000" spc="-10" dirty="0"/>
              <a:t>memory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447800" y="2336292"/>
            <a:ext cx="8449310" cy="3796029"/>
            <a:chOff x="1447800" y="2336292"/>
            <a:chExt cx="8449310" cy="37960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855" y="2336292"/>
              <a:ext cx="7620000" cy="3166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5649468"/>
              <a:ext cx="462546" cy="48234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70482" y="5659628"/>
            <a:ext cx="9697085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247650">
              <a:lnSpc>
                <a:spcPct val="104000"/>
              </a:lnSpc>
              <a:spcBef>
                <a:spcPts val="5"/>
              </a:spcBef>
              <a:buClr>
                <a:srgbClr val="B03E9A"/>
              </a:buClr>
              <a:buSzPct val="90000"/>
              <a:buFont typeface="Wingdings"/>
              <a:buChar char=""/>
              <a:tabLst>
                <a:tab pos="26035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flip-</a:t>
            </a:r>
            <a:r>
              <a:rPr sz="2000" dirty="0">
                <a:latin typeface="Times New Roman"/>
                <a:cs typeface="Times New Roman"/>
              </a:rPr>
              <a:t>flops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receive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inputs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combinational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circuit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clock </a:t>
            </a:r>
            <a:r>
              <a:rPr sz="2000" dirty="0">
                <a:latin typeface="Times New Roman"/>
                <a:cs typeface="Times New Roman"/>
              </a:rPr>
              <a:t>signal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pulses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occur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fixed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intervals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time, 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shown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timing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diagram.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270</a:t>
            </a:fld>
            <a:endParaRPr lang="en-IN"/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4018" y="6419494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75" dirty="0">
                <a:solidFill>
                  <a:srgbClr val="B83C68"/>
                </a:solidFill>
                <a:latin typeface="Tahoma"/>
                <a:cs typeface="Tahoma"/>
              </a:rPr>
              <a:t>271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27657" y="3003340"/>
            <a:ext cx="1045844" cy="582295"/>
            <a:chOff x="5627657" y="3003340"/>
            <a:chExt cx="1045844" cy="582295"/>
          </a:xfrm>
        </p:grpSpPr>
        <p:sp>
          <p:nvSpPr>
            <p:cNvPr id="4" name="object 4"/>
            <p:cNvSpPr/>
            <p:nvPr/>
          </p:nvSpPr>
          <p:spPr>
            <a:xfrm>
              <a:off x="5873297" y="3535045"/>
              <a:ext cx="106045" cy="50800"/>
            </a:xfrm>
            <a:custGeom>
              <a:avLst/>
              <a:gdLst/>
              <a:ahLst/>
              <a:cxnLst/>
              <a:rect l="l" t="t" r="r" b="b"/>
              <a:pathLst>
                <a:path w="106045" h="50800">
                  <a:moveTo>
                    <a:pt x="4227" y="0"/>
                  </a:moveTo>
                  <a:lnTo>
                    <a:pt x="0" y="50214"/>
                  </a:lnTo>
                  <a:lnTo>
                    <a:pt x="105781" y="29291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2102" y="3007785"/>
              <a:ext cx="1036955" cy="552450"/>
            </a:xfrm>
            <a:custGeom>
              <a:avLst/>
              <a:gdLst/>
              <a:ahLst/>
              <a:cxnLst/>
              <a:rect l="l" t="t" r="r" b="b"/>
              <a:pathLst>
                <a:path w="1036954" h="552450">
                  <a:moveTo>
                    <a:pt x="313129" y="552366"/>
                  </a:moveTo>
                  <a:lnTo>
                    <a:pt x="132101" y="550796"/>
                  </a:lnTo>
                  <a:lnTo>
                    <a:pt x="39141" y="539812"/>
                  </a:lnTo>
                  <a:lnTo>
                    <a:pt x="4892" y="509997"/>
                  </a:lnTo>
                  <a:lnTo>
                    <a:pt x="0" y="451936"/>
                  </a:lnTo>
                  <a:lnTo>
                    <a:pt x="8463" y="424083"/>
                  </a:lnTo>
                  <a:lnTo>
                    <a:pt x="35968" y="401722"/>
                  </a:lnTo>
                  <a:lnTo>
                    <a:pt x="104731" y="373083"/>
                  </a:lnTo>
                  <a:lnTo>
                    <a:pt x="236967" y="326395"/>
                  </a:lnTo>
                  <a:lnTo>
                    <a:pt x="699324" y="137698"/>
                  </a:lnTo>
                  <a:lnTo>
                    <a:pt x="936751" y="40799"/>
                  </a:lnTo>
                  <a:lnTo>
                    <a:pt x="1024224" y="5099"/>
                  </a:lnTo>
                  <a:lnTo>
                    <a:pt x="1036720" y="0"/>
                  </a:lnTo>
                </a:path>
              </a:pathLst>
            </a:custGeom>
            <a:ln w="838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92114" y="34409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6257" y="3003340"/>
            <a:ext cx="2874645" cy="660400"/>
            <a:chOff x="2046257" y="3003340"/>
            <a:chExt cx="2874645" cy="660400"/>
          </a:xfrm>
        </p:grpSpPr>
        <p:sp>
          <p:nvSpPr>
            <p:cNvPr id="8" name="object 8"/>
            <p:cNvSpPr/>
            <p:nvPr/>
          </p:nvSpPr>
          <p:spPr>
            <a:xfrm>
              <a:off x="4120697" y="3535045"/>
              <a:ext cx="106045" cy="50800"/>
            </a:xfrm>
            <a:custGeom>
              <a:avLst/>
              <a:gdLst/>
              <a:ahLst/>
              <a:cxnLst/>
              <a:rect l="l" t="t" r="r" b="b"/>
              <a:pathLst>
                <a:path w="106045" h="50800">
                  <a:moveTo>
                    <a:pt x="4227" y="0"/>
                  </a:moveTo>
                  <a:lnTo>
                    <a:pt x="0" y="50214"/>
                  </a:lnTo>
                  <a:lnTo>
                    <a:pt x="105781" y="29291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9502" y="3007785"/>
              <a:ext cx="1036955" cy="552450"/>
            </a:xfrm>
            <a:custGeom>
              <a:avLst/>
              <a:gdLst/>
              <a:ahLst/>
              <a:cxnLst/>
              <a:rect l="l" t="t" r="r" b="b"/>
              <a:pathLst>
                <a:path w="1036954" h="552450">
                  <a:moveTo>
                    <a:pt x="313129" y="552366"/>
                  </a:moveTo>
                  <a:lnTo>
                    <a:pt x="132101" y="550796"/>
                  </a:lnTo>
                  <a:lnTo>
                    <a:pt x="39141" y="539812"/>
                  </a:lnTo>
                  <a:lnTo>
                    <a:pt x="4892" y="509997"/>
                  </a:lnTo>
                  <a:lnTo>
                    <a:pt x="0" y="451936"/>
                  </a:lnTo>
                  <a:lnTo>
                    <a:pt x="8463" y="424083"/>
                  </a:lnTo>
                  <a:lnTo>
                    <a:pt x="35968" y="401722"/>
                  </a:lnTo>
                  <a:lnTo>
                    <a:pt x="104731" y="373083"/>
                  </a:lnTo>
                  <a:lnTo>
                    <a:pt x="236967" y="326395"/>
                  </a:lnTo>
                  <a:lnTo>
                    <a:pt x="699324" y="137698"/>
                  </a:lnTo>
                  <a:lnTo>
                    <a:pt x="936751" y="40799"/>
                  </a:lnTo>
                  <a:lnTo>
                    <a:pt x="1024224" y="5099"/>
                  </a:lnTo>
                  <a:lnTo>
                    <a:pt x="1036720" y="0"/>
                  </a:lnTo>
                </a:path>
              </a:pathLst>
            </a:custGeom>
            <a:ln w="838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0696" y="3080028"/>
              <a:ext cx="106045" cy="50800"/>
            </a:xfrm>
            <a:custGeom>
              <a:avLst/>
              <a:gdLst/>
              <a:ahLst/>
              <a:cxnLst/>
              <a:rect l="l" t="t" r="r" b="b"/>
              <a:pathLst>
                <a:path w="106045" h="50800">
                  <a:moveTo>
                    <a:pt x="0" y="0"/>
                  </a:moveTo>
                  <a:lnTo>
                    <a:pt x="4227" y="50337"/>
                  </a:lnTo>
                  <a:lnTo>
                    <a:pt x="105781" y="16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9502" y="3100998"/>
              <a:ext cx="1036955" cy="558165"/>
            </a:xfrm>
            <a:custGeom>
              <a:avLst/>
              <a:gdLst/>
              <a:ahLst/>
              <a:cxnLst/>
              <a:rect l="l" t="t" r="r" b="b"/>
              <a:pathLst>
                <a:path w="1036954" h="558164">
                  <a:moveTo>
                    <a:pt x="313129" y="0"/>
                  </a:moveTo>
                  <a:lnTo>
                    <a:pt x="132101" y="1638"/>
                  </a:lnTo>
                  <a:lnTo>
                    <a:pt x="39141" y="13111"/>
                  </a:lnTo>
                  <a:lnTo>
                    <a:pt x="4892" y="44251"/>
                  </a:lnTo>
                  <a:lnTo>
                    <a:pt x="0" y="104893"/>
                  </a:lnTo>
                  <a:lnTo>
                    <a:pt x="8463" y="130459"/>
                  </a:lnTo>
                  <a:lnTo>
                    <a:pt x="35968" y="152092"/>
                  </a:lnTo>
                  <a:lnTo>
                    <a:pt x="104731" y="181592"/>
                  </a:lnTo>
                  <a:lnTo>
                    <a:pt x="236967" y="230757"/>
                  </a:lnTo>
                  <a:lnTo>
                    <a:pt x="699324" y="419941"/>
                  </a:lnTo>
                  <a:lnTo>
                    <a:pt x="936751" y="517089"/>
                  </a:lnTo>
                  <a:lnTo>
                    <a:pt x="1024224" y="552881"/>
                  </a:lnTo>
                  <a:lnTo>
                    <a:pt x="1036720" y="557994"/>
                  </a:lnTo>
                </a:path>
              </a:pathLst>
            </a:custGeom>
            <a:ln w="840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91897" y="3020598"/>
              <a:ext cx="106045" cy="50800"/>
            </a:xfrm>
            <a:custGeom>
              <a:avLst/>
              <a:gdLst/>
              <a:ahLst/>
              <a:cxnLst/>
              <a:rect l="l" t="t" r="r" b="b"/>
              <a:pathLst>
                <a:path w="106044" h="50800">
                  <a:moveTo>
                    <a:pt x="0" y="0"/>
                  </a:moveTo>
                  <a:lnTo>
                    <a:pt x="4227" y="50466"/>
                  </a:lnTo>
                  <a:lnTo>
                    <a:pt x="105781" y="16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0702" y="3041622"/>
              <a:ext cx="1036955" cy="559435"/>
            </a:xfrm>
            <a:custGeom>
              <a:avLst/>
              <a:gdLst/>
              <a:ahLst/>
              <a:cxnLst/>
              <a:rect l="l" t="t" r="r" b="b"/>
              <a:pathLst>
                <a:path w="1036955" h="559435">
                  <a:moveTo>
                    <a:pt x="313129" y="0"/>
                  </a:moveTo>
                  <a:lnTo>
                    <a:pt x="132101" y="1643"/>
                  </a:lnTo>
                  <a:lnTo>
                    <a:pt x="39141" y="13145"/>
                  </a:lnTo>
                  <a:lnTo>
                    <a:pt x="4892" y="44365"/>
                  </a:lnTo>
                  <a:lnTo>
                    <a:pt x="0" y="105162"/>
                  </a:lnTo>
                  <a:lnTo>
                    <a:pt x="8463" y="130794"/>
                  </a:lnTo>
                  <a:lnTo>
                    <a:pt x="35968" y="152483"/>
                  </a:lnTo>
                  <a:lnTo>
                    <a:pt x="104731" y="182058"/>
                  </a:lnTo>
                  <a:lnTo>
                    <a:pt x="236967" y="231350"/>
                  </a:lnTo>
                  <a:lnTo>
                    <a:pt x="699324" y="421019"/>
                  </a:lnTo>
                  <a:lnTo>
                    <a:pt x="936751" y="518417"/>
                  </a:lnTo>
                  <a:lnTo>
                    <a:pt x="1024224" y="554300"/>
                  </a:lnTo>
                  <a:lnTo>
                    <a:pt x="1036720" y="559426"/>
                  </a:lnTo>
                </a:path>
              </a:pathLst>
            </a:custGeom>
            <a:ln w="842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21382" y="295998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0205" y="34409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46257" y="3003340"/>
            <a:ext cx="1045844" cy="582295"/>
            <a:chOff x="2046257" y="3003340"/>
            <a:chExt cx="1045844" cy="582295"/>
          </a:xfrm>
        </p:grpSpPr>
        <p:sp>
          <p:nvSpPr>
            <p:cNvPr id="17" name="object 17"/>
            <p:cNvSpPr/>
            <p:nvPr/>
          </p:nvSpPr>
          <p:spPr>
            <a:xfrm>
              <a:off x="2291897" y="3535045"/>
              <a:ext cx="106045" cy="50800"/>
            </a:xfrm>
            <a:custGeom>
              <a:avLst/>
              <a:gdLst/>
              <a:ahLst/>
              <a:cxnLst/>
              <a:rect l="l" t="t" r="r" b="b"/>
              <a:pathLst>
                <a:path w="106044" h="50800">
                  <a:moveTo>
                    <a:pt x="4227" y="0"/>
                  </a:moveTo>
                  <a:lnTo>
                    <a:pt x="0" y="50214"/>
                  </a:lnTo>
                  <a:lnTo>
                    <a:pt x="105781" y="29291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0702" y="3007785"/>
              <a:ext cx="1036955" cy="552450"/>
            </a:xfrm>
            <a:custGeom>
              <a:avLst/>
              <a:gdLst/>
              <a:ahLst/>
              <a:cxnLst/>
              <a:rect l="l" t="t" r="r" b="b"/>
              <a:pathLst>
                <a:path w="1036955" h="552450">
                  <a:moveTo>
                    <a:pt x="313129" y="552366"/>
                  </a:moveTo>
                  <a:lnTo>
                    <a:pt x="132101" y="550796"/>
                  </a:lnTo>
                  <a:lnTo>
                    <a:pt x="39141" y="539812"/>
                  </a:lnTo>
                  <a:lnTo>
                    <a:pt x="4892" y="509997"/>
                  </a:lnTo>
                  <a:lnTo>
                    <a:pt x="0" y="451936"/>
                  </a:lnTo>
                  <a:lnTo>
                    <a:pt x="8463" y="424083"/>
                  </a:lnTo>
                  <a:lnTo>
                    <a:pt x="35968" y="401722"/>
                  </a:lnTo>
                  <a:lnTo>
                    <a:pt x="104731" y="373083"/>
                  </a:lnTo>
                  <a:lnTo>
                    <a:pt x="236967" y="326395"/>
                  </a:lnTo>
                  <a:lnTo>
                    <a:pt x="699324" y="137698"/>
                  </a:lnTo>
                  <a:lnTo>
                    <a:pt x="936751" y="40799"/>
                  </a:lnTo>
                  <a:lnTo>
                    <a:pt x="1024224" y="5099"/>
                  </a:lnTo>
                  <a:lnTo>
                    <a:pt x="1036720" y="0"/>
                  </a:lnTo>
                </a:path>
              </a:pathLst>
            </a:custGeom>
            <a:ln w="838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81605" y="3882390"/>
            <a:ext cx="2463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R=1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1605" y="2562860"/>
            <a:ext cx="2324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S=0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94051" y="2619501"/>
            <a:ext cx="1202055" cy="1389380"/>
            <a:chOff x="2194051" y="2619501"/>
            <a:chExt cx="1202055" cy="1389380"/>
          </a:xfrm>
        </p:grpSpPr>
        <p:sp>
          <p:nvSpPr>
            <p:cNvPr id="22" name="object 22"/>
            <p:cNvSpPr/>
            <p:nvPr/>
          </p:nvSpPr>
          <p:spPr>
            <a:xfrm>
              <a:off x="2202941" y="2739389"/>
              <a:ext cx="1184275" cy="120650"/>
            </a:xfrm>
            <a:custGeom>
              <a:avLst/>
              <a:gdLst/>
              <a:ahLst/>
              <a:cxnLst/>
              <a:rect l="l" t="t" r="r" b="b"/>
              <a:pathLst>
                <a:path w="1184275" h="120650">
                  <a:moveTo>
                    <a:pt x="0" y="0"/>
                  </a:moveTo>
                  <a:lnTo>
                    <a:pt x="371856" y="1524"/>
                  </a:lnTo>
                </a:path>
                <a:path w="1184275" h="120650">
                  <a:moveTo>
                    <a:pt x="854963" y="118872"/>
                  </a:moveTo>
                  <a:lnTo>
                    <a:pt x="1184147" y="120396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2912" y="2822288"/>
              <a:ext cx="78042" cy="749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2912" y="3732116"/>
              <a:ext cx="78042" cy="734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11551" y="2625851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69" h="466725">
                  <a:moveTo>
                    <a:pt x="0" y="0"/>
                  </a:moveTo>
                  <a:lnTo>
                    <a:pt x="10894" y="7288"/>
                  </a:lnTo>
                  <a:lnTo>
                    <a:pt x="34861" y="38687"/>
                  </a:lnTo>
                  <a:lnTo>
                    <a:pt x="58828" y="108495"/>
                  </a:lnTo>
                  <a:lnTo>
                    <a:pt x="69723" y="231012"/>
                  </a:lnTo>
                  <a:lnTo>
                    <a:pt x="69723" y="235331"/>
                  </a:lnTo>
                  <a:lnTo>
                    <a:pt x="68633" y="354169"/>
                  </a:lnTo>
                  <a:lnTo>
                    <a:pt x="61007" y="417845"/>
                  </a:lnTo>
                  <a:lnTo>
                    <a:pt x="40308" y="448018"/>
                  </a:lnTo>
                  <a:lnTo>
                    <a:pt x="0" y="466344"/>
                  </a:lnTo>
                  <a:lnTo>
                    <a:pt x="210954" y="462666"/>
                  </a:lnTo>
                  <a:lnTo>
                    <a:pt x="330326" y="436927"/>
                  </a:lnTo>
                  <a:lnTo>
                    <a:pt x="402264" y="367063"/>
                  </a:lnTo>
                  <a:lnTo>
                    <a:pt x="470916" y="231012"/>
                  </a:lnTo>
                  <a:lnTo>
                    <a:pt x="448234" y="194917"/>
                  </a:lnTo>
                  <a:lnTo>
                    <a:pt x="371189" y="115506"/>
                  </a:lnTo>
                  <a:lnTo>
                    <a:pt x="226278" y="3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11551" y="2625851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69" h="466725">
                  <a:moveTo>
                    <a:pt x="470916" y="231012"/>
                  </a:moveTo>
                  <a:lnTo>
                    <a:pt x="402264" y="367063"/>
                  </a:lnTo>
                  <a:lnTo>
                    <a:pt x="330326" y="436927"/>
                  </a:lnTo>
                  <a:lnTo>
                    <a:pt x="210954" y="462666"/>
                  </a:lnTo>
                  <a:lnTo>
                    <a:pt x="0" y="466344"/>
                  </a:lnTo>
                  <a:lnTo>
                    <a:pt x="40308" y="448018"/>
                  </a:lnTo>
                  <a:lnTo>
                    <a:pt x="61007" y="417845"/>
                  </a:lnTo>
                  <a:lnTo>
                    <a:pt x="68633" y="354169"/>
                  </a:lnTo>
                  <a:lnTo>
                    <a:pt x="69723" y="235331"/>
                  </a:lnTo>
                  <a:lnTo>
                    <a:pt x="69723" y="231012"/>
                  </a:lnTo>
                  <a:lnTo>
                    <a:pt x="58828" y="108495"/>
                  </a:lnTo>
                  <a:lnTo>
                    <a:pt x="34861" y="38687"/>
                  </a:lnTo>
                  <a:lnTo>
                    <a:pt x="10894" y="7288"/>
                  </a:lnTo>
                  <a:lnTo>
                    <a:pt x="0" y="0"/>
                  </a:lnTo>
                  <a:lnTo>
                    <a:pt x="226278" y="36095"/>
                  </a:lnTo>
                  <a:lnTo>
                    <a:pt x="371189" y="115506"/>
                  </a:lnTo>
                  <a:lnTo>
                    <a:pt x="448234" y="194917"/>
                  </a:lnTo>
                  <a:lnTo>
                    <a:pt x="470916" y="231012"/>
                  </a:lnTo>
                  <a:close/>
                </a:path>
              </a:pathLst>
            </a:custGeom>
            <a:ln w="12699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02941" y="3771137"/>
              <a:ext cx="1184275" cy="119380"/>
            </a:xfrm>
            <a:custGeom>
              <a:avLst/>
              <a:gdLst/>
              <a:ahLst/>
              <a:cxnLst/>
              <a:rect l="l" t="t" r="r" b="b"/>
              <a:pathLst>
                <a:path w="1184275" h="119379">
                  <a:moveTo>
                    <a:pt x="0" y="117348"/>
                  </a:moveTo>
                  <a:lnTo>
                    <a:pt x="371856" y="118872"/>
                  </a:lnTo>
                </a:path>
                <a:path w="1184275" h="119379">
                  <a:moveTo>
                    <a:pt x="854963" y="0"/>
                  </a:moveTo>
                  <a:lnTo>
                    <a:pt x="1184147" y="1524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11551" y="3534155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69" h="467995">
                  <a:moveTo>
                    <a:pt x="0" y="0"/>
                  </a:move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3" y="231775"/>
                  </a:lnTo>
                  <a:lnTo>
                    <a:pt x="69723" y="236093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8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6" y="236093"/>
                  </a:ln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11551" y="3534155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69" h="467995">
                  <a:moveTo>
                    <a:pt x="470916" y="236093"/>
                  </a:move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3" y="231775"/>
                  </a:lnTo>
                  <a:lnTo>
                    <a:pt x="69723" y="236093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8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6" y="236093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02941" y="2861309"/>
              <a:ext cx="1079500" cy="901065"/>
            </a:xfrm>
            <a:custGeom>
              <a:avLst/>
              <a:gdLst/>
              <a:ahLst/>
              <a:cxnLst/>
              <a:rect l="l" t="t" r="r" b="b"/>
              <a:pathLst>
                <a:path w="1079500" h="901064">
                  <a:moveTo>
                    <a:pt x="1078992" y="0"/>
                  </a:moveTo>
                  <a:lnTo>
                    <a:pt x="1078992" y="301751"/>
                  </a:lnTo>
                  <a:lnTo>
                    <a:pt x="0" y="603503"/>
                  </a:lnTo>
                  <a:lnTo>
                    <a:pt x="0" y="792479"/>
                  </a:lnTo>
                  <a:lnTo>
                    <a:pt x="371347" y="792479"/>
                  </a:lnTo>
                </a:path>
                <a:path w="1079500" h="901064">
                  <a:moveTo>
                    <a:pt x="371347" y="114300"/>
                  </a:moveTo>
                  <a:lnTo>
                    <a:pt x="0" y="114300"/>
                  </a:lnTo>
                  <a:lnTo>
                    <a:pt x="0" y="301751"/>
                  </a:lnTo>
                  <a:lnTo>
                    <a:pt x="1078992" y="598804"/>
                  </a:lnTo>
                  <a:lnTo>
                    <a:pt x="1078992" y="900683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248660" y="2650363"/>
            <a:ext cx="72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05683" y="3591814"/>
            <a:ext cx="1200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83832" y="2822288"/>
            <a:ext cx="1936114" cy="3231515"/>
            <a:chOff x="2983832" y="2822288"/>
            <a:chExt cx="1936114" cy="3231515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832" y="2822288"/>
              <a:ext cx="78042" cy="7499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3832" y="3732116"/>
              <a:ext cx="78042" cy="7347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399788" y="5053583"/>
              <a:ext cx="508000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7491" y="0"/>
                  </a:lnTo>
                </a:path>
              </a:pathLst>
            </a:custGeom>
            <a:ln w="23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5754" y="5012182"/>
              <a:ext cx="101092" cy="8432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564636" y="5049011"/>
              <a:ext cx="1126490" cy="966469"/>
            </a:xfrm>
            <a:custGeom>
              <a:avLst/>
              <a:gdLst/>
              <a:ahLst/>
              <a:cxnLst/>
              <a:rect l="l" t="t" r="r" b="b"/>
              <a:pathLst>
                <a:path w="1126489" h="966470">
                  <a:moveTo>
                    <a:pt x="284734" y="121919"/>
                  </a:moveTo>
                  <a:lnTo>
                    <a:pt x="0" y="121919"/>
                  </a:lnTo>
                  <a:lnTo>
                    <a:pt x="0" y="249554"/>
                  </a:lnTo>
                  <a:lnTo>
                    <a:pt x="1126236" y="712088"/>
                  </a:lnTo>
                  <a:lnTo>
                    <a:pt x="1126236" y="966216"/>
                  </a:lnTo>
                </a:path>
                <a:path w="1126489" h="966470">
                  <a:moveTo>
                    <a:pt x="284734" y="844296"/>
                  </a:moveTo>
                  <a:lnTo>
                    <a:pt x="0" y="844296"/>
                  </a:lnTo>
                  <a:lnTo>
                    <a:pt x="0" y="713016"/>
                  </a:lnTo>
                  <a:lnTo>
                    <a:pt x="1126236" y="250571"/>
                  </a:lnTo>
                  <a:lnTo>
                    <a:pt x="1126236" y="0"/>
                  </a:lnTo>
                </a:path>
              </a:pathLst>
            </a:custGeom>
            <a:ln w="23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5754" y="5972301"/>
              <a:ext cx="101092" cy="8127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908550" y="5730341"/>
            <a:ext cx="1365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Calibri"/>
                <a:cs typeface="Calibri"/>
              </a:rPr>
              <a:t>Q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5629" y="5012182"/>
            <a:ext cx="102616" cy="81280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2750311" y="4700397"/>
            <a:ext cx="4400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(set)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01744" y="4626990"/>
            <a:ext cx="5530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SR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latch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50311" y="6149746"/>
            <a:ext cx="5911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R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(reset)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461069" y="3656169"/>
            <a:ext cx="2874645" cy="2747010"/>
            <a:chOff x="2461069" y="3656169"/>
            <a:chExt cx="2874645" cy="2747010"/>
          </a:xfrm>
        </p:grpSpPr>
        <p:sp>
          <p:nvSpPr>
            <p:cNvPr id="46" name="object 46"/>
            <p:cNvSpPr/>
            <p:nvPr/>
          </p:nvSpPr>
          <p:spPr>
            <a:xfrm>
              <a:off x="2676906" y="4673346"/>
              <a:ext cx="2536190" cy="1720850"/>
            </a:xfrm>
            <a:custGeom>
              <a:avLst/>
              <a:gdLst/>
              <a:ahLst/>
              <a:cxnLst/>
              <a:rect l="l" t="t" r="r" b="b"/>
              <a:pathLst>
                <a:path w="2536190" h="1720850">
                  <a:moveTo>
                    <a:pt x="0" y="1720595"/>
                  </a:moveTo>
                  <a:lnTo>
                    <a:pt x="2535936" y="1720595"/>
                  </a:lnTo>
                  <a:lnTo>
                    <a:pt x="2535936" y="0"/>
                  </a:lnTo>
                  <a:lnTo>
                    <a:pt x="0" y="0"/>
                  </a:lnTo>
                  <a:lnTo>
                    <a:pt x="0" y="1720595"/>
                  </a:lnTo>
                  <a:close/>
                </a:path>
              </a:pathLst>
            </a:custGeom>
            <a:ln w="17462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90800" y="4931664"/>
              <a:ext cx="2733040" cy="1210310"/>
            </a:xfrm>
            <a:custGeom>
              <a:avLst/>
              <a:gdLst/>
              <a:ahLst/>
              <a:cxnLst/>
              <a:rect l="l" t="t" r="r" b="b"/>
              <a:pathLst>
                <a:path w="2733040" h="1210310">
                  <a:moveTo>
                    <a:pt x="0" y="0"/>
                  </a:moveTo>
                  <a:lnTo>
                    <a:pt x="1260348" y="0"/>
                  </a:lnTo>
                </a:path>
                <a:path w="2733040" h="1210310">
                  <a:moveTo>
                    <a:pt x="0" y="1205484"/>
                  </a:moveTo>
                  <a:lnTo>
                    <a:pt x="1260348" y="1210056"/>
                  </a:lnTo>
                </a:path>
                <a:path w="2733040" h="1210310">
                  <a:moveTo>
                    <a:pt x="1808988" y="1083564"/>
                  </a:moveTo>
                  <a:lnTo>
                    <a:pt x="2732532" y="1085088"/>
                  </a:lnTo>
                </a:path>
              </a:pathLst>
            </a:custGeom>
            <a:ln w="23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66566" y="4808982"/>
              <a:ext cx="640080" cy="1447800"/>
            </a:xfrm>
            <a:custGeom>
              <a:avLst/>
              <a:gdLst/>
              <a:ahLst/>
              <a:cxnLst/>
              <a:rect l="l" t="t" r="r" b="b"/>
              <a:pathLst>
                <a:path w="640079" h="1447800">
                  <a:moveTo>
                    <a:pt x="640080" y="245364"/>
                  </a:moveTo>
                  <a:lnTo>
                    <a:pt x="543425" y="384571"/>
                  </a:lnTo>
                  <a:lnTo>
                    <a:pt x="444531" y="456057"/>
                  </a:lnTo>
                  <a:lnTo>
                    <a:pt x="283392" y="482393"/>
                  </a:lnTo>
                  <a:lnTo>
                    <a:pt x="0" y="486156"/>
                  </a:lnTo>
                  <a:lnTo>
                    <a:pt x="54846" y="467034"/>
                  </a:lnTo>
                  <a:lnTo>
                    <a:pt x="83010" y="435578"/>
                  </a:lnTo>
                  <a:lnTo>
                    <a:pt x="93386" y="369212"/>
                  </a:lnTo>
                  <a:lnTo>
                    <a:pt x="94869" y="245364"/>
                  </a:lnTo>
                  <a:lnTo>
                    <a:pt x="94869" y="240792"/>
                  </a:lnTo>
                  <a:lnTo>
                    <a:pt x="80045" y="113103"/>
                  </a:lnTo>
                  <a:lnTo>
                    <a:pt x="47434" y="40338"/>
                  </a:lnTo>
                  <a:lnTo>
                    <a:pt x="14823" y="7602"/>
                  </a:lnTo>
                  <a:lnTo>
                    <a:pt x="0" y="0"/>
                  </a:lnTo>
                  <a:lnTo>
                    <a:pt x="305055" y="38338"/>
                  </a:lnTo>
                  <a:lnTo>
                    <a:pt x="502300" y="122682"/>
                  </a:lnTo>
                  <a:lnTo>
                    <a:pt x="608415" y="207025"/>
                  </a:lnTo>
                  <a:lnTo>
                    <a:pt x="640080" y="245364"/>
                  </a:lnTo>
                  <a:close/>
                </a:path>
                <a:path w="640079" h="1447800">
                  <a:moveTo>
                    <a:pt x="640080" y="1207744"/>
                  </a:moveTo>
                  <a:lnTo>
                    <a:pt x="543425" y="1066348"/>
                  </a:lnTo>
                  <a:lnTo>
                    <a:pt x="444531" y="993740"/>
                  </a:lnTo>
                  <a:lnTo>
                    <a:pt x="283392" y="966989"/>
                  </a:lnTo>
                  <a:lnTo>
                    <a:pt x="0" y="963168"/>
                  </a:lnTo>
                  <a:lnTo>
                    <a:pt x="54846" y="982206"/>
                  </a:lnTo>
                  <a:lnTo>
                    <a:pt x="83010" y="1013558"/>
                  </a:lnTo>
                  <a:lnTo>
                    <a:pt x="93386" y="1079728"/>
                  </a:lnTo>
                  <a:lnTo>
                    <a:pt x="94869" y="1203223"/>
                  </a:lnTo>
                  <a:lnTo>
                    <a:pt x="94869" y="1207744"/>
                  </a:lnTo>
                  <a:lnTo>
                    <a:pt x="80045" y="1335060"/>
                  </a:lnTo>
                  <a:lnTo>
                    <a:pt x="47434" y="1407601"/>
                  </a:lnTo>
                  <a:lnTo>
                    <a:pt x="14823" y="1440227"/>
                  </a:lnTo>
                  <a:lnTo>
                    <a:pt x="0" y="1447800"/>
                  </a:lnTo>
                  <a:lnTo>
                    <a:pt x="305055" y="1410291"/>
                  </a:lnTo>
                  <a:lnTo>
                    <a:pt x="502300" y="1327772"/>
                  </a:lnTo>
                  <a:lnTo>
                    <a:pt x="608415" y="1245253"/>
                  </a:lnTo>
                  <a:lnTo>
                    <a:pt x="640080" y="1207744"/>
                  </a:lnTo>
                  <a:close/>
                </a:path>
              </a:pathLst>
            </a:custGeom>
            <a:ln w="17462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5630" y="5972302"/>
              <a:ext cx="102616" cy="8737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465832" y="3688508"/>
              <a:ext cx="554990" cy="280035"/>
            </a:xfrm>
            <a:custGeom>
              <a:avLst/>
              <a:gdLst/>
              <a:ahLst/>
              <a:cxnLst/>
              <a:rect l="l" t="t" r="r" b="b"/>
              <a:pathLst>
                <a:path w="554989" h="280035">
                  <a:moveTo>
                    <a:pt x="0" y="279697"/>
                  </a:moveTo>
                  <a:lnTo>
                    <a:pt x="554489" y="0"/>
                  </a:lnTo>
                </a:path>
              </a:pathLst>
            </a:custGeom>
            <a:ln w="906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90917" y="3656169"/>
              <a:ext cx="105410" cy="69850"/>
            </a:xfrm>
            <a:custGeom>
              <a:avLst/>
              <a:gdLst/>
              <a:ahLst/>
              <a:cxnLst/>
              <a:rect l="l" t="t" r="r" b="b"/>
              <a:pathLst>
                <a:path w="105410" h="69850">
                  <a:moveTo>
                    <a:pt x="105011" y="0"/>
                  </a:moveTo>
                  <a:lnTo>
                    <a:pt x="0" y="18477"/>
                  </a:lnTo>
                  <a:lnTo>
                    <a:pt x="21010" y="69293"/>
                  </a:lnTo>
                  <a:lnTo>
                    <a:pt x="1050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140455" y="288378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40455" y="3541014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23535" y="3547364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23535" y="2891789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37735" y="2967989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37735" y="34409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009135" y="2611882"/>
            <a:ext cx="1203960" cy="1389380"/>
            <a:chOff x="4009135" y="2611882"/>
            <a:chExt cx="1203960" cy="1389380"/>
          </a:xfrm>
        </p:grpSpPr>
        <p:sp>
          <p:nvSpPr>
            <p:cNvPr id="59" name="object 59"/>
            <p:cNvSpPr/>
            <p:nvPr/>
          </p:nvSpPr>
          <p:spPr>
            <a:xfrm>
              <a:off x="4018025" y="2731770"/>
              <a:ext cx="1186180" cy="120650"/>
            </a:xfrm>
            <a:custGeom>
              <a:avLst/>
              <a:gdLst/>
              <a:ahLst/>
              <a:cxnLst/>
              <a:rect l="l" t="t" r="r" b="b"/>
              <a:pathLst>
                <a:path w="1186179" h="120650">
                  <a:moveTo>
                    <a:pt x="0" y="0"/>
                  </a:moveTo>
                  <a:lnTo>
                    <a:pt x="371856" y="1524"/>
                  </a:lnTo>
                </a:path>
                <a:path w="1186179" h="120650">
                  <a:moveTo>
                    <a:pt x="856488" y="118871"/>
                  </a:moveTo>
                  <a:lnTo>
                    <a:pt x="1185672" y="120395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9520" y="2814669"/>
              <a:ext cx="78042" cy="7499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59520" y="3724497"/>
              <a:ext cx="78042" cy="7194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328159" y="2618232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0" y="0"/>
                  </a:moveTo>
                  <a:lnTo>
                    <a:pt x="10894" y="7288"/>
                  </a:lnTo>
                  <a:lnTo>
                    <a:pt x="34861" y="38687"/>
                  </a:lnTo>
                  <a:lnTo>
                    <a:pt x="58828" y="108495"/>
                  </a:lnTo>
                  <a:lnTo>
                    <a:pt x="69723" y="231012"/>
                  </a:lnTo>
                  <a:lnTo>
                    <a:pt x="69723" y="235330"/>
                  </a:lnTo>
                  <a:lnTo>
                    <a:pt x="68633" y="354169"/>
                  </a:lnTo>
                  <a:lnTo>
                    <a:pt x="61007" y="417845"/>
                  </a:lnTo>
                  <a:lnTo>
                    <a:pt x="40308" y="448018"/>
                  </a:lnTo>
                  <a:lnTo>
                    <a:pt x="0" y="466343"/>
                  </a:lnTo>
                  <a:lnTo>
                    <a:pt x="210954" y="462666"/>
                  </a:lnTo>
                  <a:lnTo>
                    <a:pt x="330326" y="436927"/>
                  </a:lnTo>
                  <a:lnTo>
                    <a:pt x="402264" y="367063"/>
                  </a:lnTo>
                  <a:lnTo>
                    <a:pt x="470915" y="231012"/>
                  </a:lnTo>
                  <a:lnTo>
                    <a:pt x="448234" y="194917"/>
                  </a:lnTo>
                  <a:lnTo>
                    <a:pt x="371189" y="115506"/>
                  </a:lnTo>
                  <a:lnTo>
                    <a:pt x="226278" y="3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28159" y="2618232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470915" y="231012"/>
                  </a:moveTo>
                  <a:lnTo>
                    <a:pt x="402264" y="367063"/>
                  </a:lnTo>
                  <a:lnTo>
                    <a:pt x="330326" y="436927"/>
                  </a:lnTo>
                  <a:lnTo>
                    <a:pt x="210954" y="462666"/>
                  </a:lnTo>
                  <a:lnTo>
                    <a:pt x="0" y="466343"/>
                  </a:lnTo>
                  <a:lnTo>
                    <a:pt x="40308" y="448018"/>
                  </a:lnTo>
                  <a:lnTo>
                    <a:pt x="61007" y="417845"/>
                  </a:lnTo>
                  <a:lnTo>
                    <a:pt x="68633" y="354169"/>
                  </a:lnTo>
                  <a:lnTo>
                    <a:pt x="69723" y="235330"/>
                  </a:lnTo>
                  <a:lnTo>
                    <a:pt x="69723" y="231012"/>
                  </a:lnTo>
                  <a:lnTo>
                    <a:pt x="58828" y="108495"/>
                  </a:lnTo>
                  <a:lnTo>
                    <a:pt x="34861" y="38687"/>
                  </a:lnTo>
                  <a:lnTo>
                    <a:pt x="10894" y="7288"/>
                  </a:lnTo>
                  <a:lnTo>
                    <a:pt x="0" y="0"/>
                  </a:lnTo>
                  <a:lnTo>
                    <a:pt x="226278" y="36095"/>
                  </a:lnTo>
                  <a:lnTo>
                    <a:pt x="371189" y="115506"/>
                  </a:lnTo>
                  <a:lnTo>
                    <a:pt x="448234" y="194917"/>
                  </a:lnTo>
                  <a:lnTo>
                    <a:pt x="470915" y="231012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18025" y="3763518"/>
              <a:ext cx="1186180" cy="119380"/>
            </a:xfrm>
            <a:custGeom>
              <a:avLst/>
              <a:gdLst/>
              <a:ahLst/>
              <a:cxnLst/>
              <a:rect l="l" t="t" r="r" b="b"/>
              <a:pathLst>
                <a:path w="1186179" h="119379">
                  <a:moveTo>
                    <a:pt x="0" y="117347"/>
                  </a:moveTo>
                  <a:lnTo>
                    <a:pt x="371856" y="118871"/>
                  </a:lnTo>
                </a:path>
                <a:path w="1186179" h="119379">
                  <a:moveTo>
                    <a:pt x="856488" y="0"/>
                  </a:moveTo>
                  <a:lnTo>
                    <a:pt x="1185672" y="1523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28159" y="3525012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0" y="0"/>
                  </a:moveTo>
                  <a:lnTo>
                    <a:pt x="40308" y="18420"/>
                  </a:lnTo>
                  <a:lnTo>
                    <a:pt x="61007" y="48783"/>
                  </a:lnTo>
                  <a:lnTo>
                    <a:pt x="68633" y="112889"/>
                  </a:lnTo>
                  <a:lnTo>
                    <a:pt x="69723" y="232537"/>
                  </a:lnTo>
                  <a:lnTo>
                    <a:pt x="69723" y="236855"/>
                  </a:lnTo>
                  <a:lnTo>
                    <a:pt x="58828" y="360199"/>
                  </a:lnTo>
                  <a:lnTo>
                    <a:pt x="34861" y="430466"/>
                  </a:lnTo>
                  <a:lnTo>
                    <a:pt x="10894" y="462061"/>
                  </a:lnTo>
                  <a:lnTo>
                    <a:pt x="0" y="469392"/>
                  </a:lnTo>
                  <a:lnTo>
                    <a:pt x="226278" y="433058"/>
                  </a:lnTo>
                  <a:lnTo>
                    <a:pt x="371189" y="353123"/>
                  </a:lnTo>
                  <a:lnTo>
                    <a:pt x="448234" y="273188"/>
                  </a:lnTo>
                  <a:lnTo>
                    <a:pt x="470915" y="236855"/>
                  </a:lnTo>
                  <a:lnTo>
                    <a:pt x="402264" y="99923"/>
                  </a:lnTo>
                  <a:lnTo>
                    <a:pt x="330326" y="29606"/>
                  </a:lnTo>
                  <a:lnTo>
                    <a:pt x="210954" y="3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328159" y="3525012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470915" y="236855"/>
                  </a:moveTo>
                  <a:lnTo>
                    <a:pt x="402264" y="99923"/>
                  </a:lnTo>
                  <a:lnTo>
                    <a:pt x="330326" y="29606"/>
                  </a:lnTo>
                  <a:lnTo>
                    <a:pt x="210954" y="3700"/>
                  </a:lnTo>
                  <a:lnTo>
                    <a:pt x="0" y="0"/>
                  </a:lnTo>
                  <a:lnTo>
                    <a:pt x="40308" y="18420"/>
                  </a:lnTo>
                  <a:lnTo>
                    <a:pt x="61007" y="48783"/>
                  </a:lnTo>
                  <a:lnTo>
                    <a:pt x="68633" y="112889"/>
                  </a:lnTo>
                  <a:lnTo>
                    <a:pt x="69723" y="232537"/>
                  </a:lnTo>
                  <a:lnTo>
                    <a:pt x="69723" y="236855"/>
                  </a:lnTo>
                  <a:lnTo>
                    <a:pt x="58828" y="360199"/>
                  </a:lnTo>
                  <a:lnTo>
                    <a:pt x="34861" y="430466"/>
                  </a:lnTo>
                  <a:lnTo>
                    <a:pt x="10894" y="462061"/>
                  </a:lnTo>
                  <a:lnTo>
                    <a:pt x="0" y="469392"/>
                  </a:lnTo>
                  <a:lnTo>
                    <a:pt x="226278" y="433058"/>
                  </a:lnTo>
                  <a:lnTo>
                    <a:pt x="371189" y="353123"/>
                  </a:lnTo>
                  <a:lnTo>
                    <a:pt x="448234" y="273188"/>
                  </a:lnTo>
                  <a:lnTo>
                    <a:pt x="470915" y="236855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18025" y="2853690"/>
              <a:ext cx="1080770" cy="899160"/>
            </a:xfrm>
            <a:custGeom>
              <a:avLst/>
              <a:gdLst/>
              <a:ahLst/>
              <a:cxnLst/>
              <a:rect l="l" t="t" r="r" b="b"/>
              <a:pathLst>
                <a:path w="1080770" h="899160">
                  <a:moveTo>
                    <a:pt x="1080515" y="0"/>
                  </a:moveTo>
                  <a:lnTo>
                    <a:pt x="1080515" y="301751"/>
                  </a:lnTo>
                  <a:lnTo>
                    <a:pt x="0" y="603504"/>
                  </a:lnTo>
                  <a:lnTo>
                    <a:pt x="0" y="792480"/>
                  </a:lnTo>
                  <a:lnTo>
                    <a:pt x="371856" y="792480"/>
                  </a:lnTo>
                </a:path>
                <a:path w="1080770" h="899160">
                  <a:moveTo>
                    <a:pt x="371856" y="114300"/>
                  </a:moveTo>
                  <a:lnTo>
                    <a:pt x="0" y="114300"/>
                  </a:lnTo>
                  <a:lnTo>
                    <a:pt x="0" y="301371"/>
                  </a:lnTo>
                  <a:lnTo>
                    <a:pt x="1080515" y="597915"/>
                  </a:lnTo>
                  <a:lnTo>
                    <a:pt x="1080515" y="899160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065014" y="2642362"/>
            <a:ext cx="72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21909" y="3583940"/>
            <a:ext cx="1200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800441" y="2616454"/>
            <a:ext cx="2245995" cy="1389380"/>
            <a:chOff x="4800441" y="2616454"/>
            <a:chExt cx="2245995" cy="1389380"/>
          </a:xfrm>
        </p:grpSpPr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00441" y="2814669"/>
              <a:ext cx="78042" cy="7499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0441" y="3724497"/>
              <a:ext cx="78042" cy="7194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852922" y="2736342"/>
              <a:ext cx="1184275" cy="120650"/>
            </a:xfrm>
            <a:custGeom>
              <a:avLst/>
              <a:gdLst/>
              <a:ahLst/>
              <a:cxnLst/>
              <a:rect l="l" t="t" r="r" b="b"/>
              <a:pathLst>
                <a:path w="1184275" h="120650">
                  <a:moveTo>
                    <a:pt x="0" y="0"/>
                  </a:moveTo>
                  <a:lnTo>
                    <a:pt x="370331" y="1524"/>
                  </a:lnTo>
                </a:path>
                <a:path w="1184275" h="120650">
                  <a:moveTo>
                    <a:pt x="854963" y="118872"/>
                  </a:moveTo>
                  <a:lnTo>
                    <a:pt x="1184148" y="120396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2893" y="2819241"/>
              <a:ext cx="78042" cy="7499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2893" y="3729069"/>
              <a:ext cx="78042" cy="7347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161532" y="2622804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0" y="0"/>
                  </a:moveTo>
                  <a:lnTo>
                    <a:pt x="10894" y="7288"/>
                  </a:lnTo>
                  <a:lnTo>
                    <a:pt x="34861" y="38687"/>
                  </a:lnTo>
                  <a:lnTo>
                    <a:pt x="58828" y="108495"/>
                  </a:lnTo>
                  <a:lnTo>
                    <a:pt x="69722" y="231012"/>
                  </a:lnTo>
                  <a:lnTo>
                    <a:pt x="69722" y="235331"/>
                  </a:lnTo>
                  <a:lnTo>
                    <a:pt x="68633" y="354169"/>
                  </a:lnTo>
                  <a:lnTo>
                    <a:pt x="61007" y="417845"/>
                  </a:lnTo>
                  <a:lnTo>
                    <a:pt x="40308" y="448018"/>
                  </a:lnTo>
                  <a:lnTo>
                    <a:pt x="0" y="466344"/>
                  </a:lnTo>
                  <a:lnTo>
                    <a:pt x="210954" y="462666"/>
                  </a:lnTo>
                  <a:lnTo>
                    <a:pt x="330326" y="436927"/>
                  </a:lnTo>
                  <a:lnTo>
                    <a:pt x="402264" y="367063"/>
                  </a:lnTo>
                  <a:lnTo>
                    <a:pt x="470915" y="231012"/>
                  </a:lnTo>
                  <a:lnTo>
                    <a:pt x="448234" y="194917"/>
                  </a:lnTo>
                  <a:lnTo>
                    <a:pt x="371189" y="115506"/>
                  </a:lnTo>
                  <a:lnTo>
                    <a:pt x="226278" y="3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61532" y="2622804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470915" y="231012"/>
                  </a:moveTo>
                  <a:lnTo>
                    <a:pt x="402264" y="367063"/>
                  </a:lnTo>
                  <a:lnTo>
                    <a:pt x="330326" y="436927"/>
                  </a:lnTo>
                  <a:lnTo>
                    <a:pt x="210954" y="462666"/>
                  </a:lnTo>
                  <a:lnTo>
                    <a:pt x="0" y="466344"/>
                  </a:lnTo>
                  <a:lnTo>
                    <a:pt x="40308" y="448018"/>
                  </a:lnTo>
                  <a:lnTo>
                    <a:pt x="61007" y="417845"/>
                  </a:lnTo>
                  <a:lnTo>
                    <a:pt x="68633" y="354169"/>
                  </a:lnTo>
                  <a:lnTo>
                    <a:pt x="69722" y="235331"/>
                  </a:lnTo>
                  <a:lnTo>
                    <a:pt x="69722" y="231012"/>
                  </a:lnTo>
                  <a:lnTo>
                    <a:pt x="58828" y="108495"/>
                  </a:lnTo>
                  <a:lnTo>
                    <a:pt x="34861" y="38687"/>
                  </a:lnTo>
                  <a:lnTo>
                    <a:pt x="10894" y="7288"/>
                  </a:lnTo>
                  <a:lnTo>
                    <a:pt x="0" y="0"/>
                  </a:lnTo>
                  <a:lnTo>
                    <a:pt x="226278" y="36095"/>
                  </a:lnTo>
                  <a:lnTo>
                    <a:pt x="371189" y="115506"/>
                  </a:lnTo>
                  <a:lnTo>
                    <a:pt x="448234" y="194917"/>
                  </a:lnTo>
                  <a:lnTo>
                    <a:pt x="470915" y="231012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52922" y="3768090"/>
              <a:ext cx="1184275" cy="119380"/>
            </a:xfrm>
            <a:custGeom>
              <a:avLst/>
              <a:gdLst/>
              <a:ahLst/>
              <a:cxnLst/>
              <a:rect l="l" t="t" r="r" b="b"/>
              <a:pathLst>
                <a:path w="1184275" h="119379">
                  <a:moveTo>
                    <a:pt x="0" y="117348"/>
                  </a:moveTo>
                  <a:lnTo>
                    <a:pt x="370331" y="118872"/>
                  </a:lnTo>
                </a:path>
                <a:path w="1184275" h="119379">
                  <a:moveTo>
                    <a:pt x="854963" y="0"/>
                  </a:moveTo>
                  <a:lnTo>
                    <a:pt x="1184148" y="1524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61532" y="3531108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70" h="467995">
                  <a:moveTo>
                    <a:pt x="0" y="0"/>
                  </a:move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2" y="231774"/>
                  </a:lnTo>
                  <a:lnTo>
                    <a:pt x="69722" y="236092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7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5" y="236092"/>
                  </a:ln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61532" y="3531108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70" h="467995">
                  <a:moveTo>
                    <a:pt x="470915" y="236092"/>
                  </a:move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2" y="231774"/>
                  </a:lnTo>
                  <a:lnTo>
                    <a:pt x="69722" y="236092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7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5" y="236092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52922" y="2858262"/>
              <a:ext cx="1079500" cy="901065"/>
            </a:xfrm>
            <a:custGeom>
              <a:avLst/>
              <a:gdLst/>
              <a:ahLst/>
              <a:cxnLst/>
              <a:rect l="l" t="t" r="r" b="b"/>
              <a:pathLst>
                <a:path w="1079500" h="901064">
                  <a:moveTo>
                    <a:pt x="1078992" y="0"/>
                  </a:moveTo>
                  <a:lnTo>
                    <a:pt x="1078992" y="301751"/>
                  </a:lnTo>
                  <a:lnTo>
                    <a:pt x="0" y="603503"/>
                  </a:lnTo>
                  <a:lnTo>
                    <a:pt x="0" y="792480"/>
                  </a:lnTo>
                  <a:lnTo>
                    <a:pt x="371348" y="792480"/>
                  </a:lnTo>
                </a:path>
                <a:path w="1079500" h="901064">
                  <a:moveTo>
                    <a:pt x="371348" y="114300"/>
                  </a:moveTo>
                  <a:lnTo>
                    <a:pt x="0" y="114300"/>
                  </a:lnTo>
                  <a:lnTo>
                    <a:pt x="0" y="301751"/>
                  </a:lnTo>
                  <a:lnTo>
                    <a:pt x="1078992" y="598804"/>
                  </a:lnTo>
                  <a:lnTo>
                    <a:pt x="1078992" y="900683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010659" y="2526538"/>
            <a:ext cx="2324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S=0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98640" y="2646933"/>
            <a:ext cx="72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55917" y="3588765"/>
            <a:ext cx="1200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633812" y="2819240"/>
            <a:ext cx="78105" cy="983615"/>
            <a:chOff x="6633812" y="2819240"/>
            <a:chExt cx="78105" cy="983615"/>
          </a:xfrm>
        </p:grpSpPr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33812" y="2819240"/>
              <a:ext cx="78042" cy="7499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3812" y="3729068"/>
              <a:ext cx="78042" cy="73470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5839714" y="2526538"/>
            <a:ext cx="2324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S=1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39714" y="3898138"/>
            <a:ext cx="2463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R=0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754114" y="29075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627657" y="2640459"/>
            <a:ext cx="2950845" cy="965200"/>
            <a:chOff x="5627657" y="2640459"/>
            <a:chExt cx="2950845" cy="965200"/>
          </a:xfrm>
        </p:grpSpPr>
        <p:sp>
          <p:nvSpPr>
            <p:cNvPr id="92" name="object 92"/>
            <p:cNvSpPr/>
            <p:nvPr/>
          </p:nvSpPr>
          <p:spPr>
            <a:xfrm>
              <a:off x="6123432" y="2645856"/>
              <a:ext cx="554990" cy="321310"/>
            </a:xfrm>
            <a:custGeom>
              <a:avLst/>
              <a:gdLst/>
              <a:ahLst/>
              <a:cxnLst/>
              <a:rect l="l" t="t" r="r" b="b"/>
              <a:pathLst>
                <a:path w="554990" h="321310">
                  <a:moveTo>
                    <a:pt x="0" y="0"/>
                  </a:moveTo>
                  <a:lnTo>
                    <a:pt x="554488" y="320759"/>
                  </a:lnTo>
                </a:path>
              </a:pathLst>
            </a:custGeom>
            <a:ln w="1004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48513" y="2924238"/>
              <a:ext cx="1235710" cy="661035"/>
            </a:xfrm>
            <a:custGeom>
              <a:avLst/>
              <a:gdLst/>
              <a:ahLst/>
              <a:cxnLst/>
              <a:rect l="l" t="t" r="r" b="b"/>
              <a:pathLst>
                <a:path w="1235709" h="661035">
                  <a:moveTo>
                    <a:pt x="105003" y="79476"/>
                  </a:moveTo>
                  <a:lnTo>
                    <a:pt x="21005" y="0"/>
                  </a:lnTo>
                  <a:lnTo>
                    <a:pt x="0" y="58280"/>
                  </a:lnTo>
                  <a:lnTo>
                    <a:pt x="105003" y="79476"/>
                  </a:lnTo>
                  <a:close/>
                </a:path>
                <a:path w="1235709" h="661035">
                  <a:moveTo>
                    <a:pt x="1235557" y="640105"/>
                  </a:moveTo>
                  <a:lnTo>
                    <a:pt x="1134008" y="610819"/>
                  </a:lnTo>
                  <a:lnTo>
                    <a:pt x="1129779" y="661022"/>
                  </a:lnTo>
                  <a:lnTo>
                    <a:pt x="1235557" y="640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37102" y="3007785"/>
              <a:ext cx="1036955" cy="552450"/>
            </a:xfrm>
            <a:custGeom>
              <a:avLst/>
              <a:gdLst/>
              <a:ahLst/>
              <a:cxnLst/>
              <a:rect l="l" t="t" r="r" b="b"/>
              <a:pathLst>
                <a:path w="1036954" h="552450">
                  <a:moveTo>
                    <a:pt x="313129" y="552366"/>
                  </a:moveTo>
                  <a:lnTo>
                    <a:pt x="132101" y="550796"/>
                  </a:lnTo>
                  <a:lnTo>
                    <a:pt x="39141" y="539812"/>
                  </a:lnTo>
                  <a:lnTo>
                    <a:pt x="4892" y="509997"/>
                  </a:lnTo>
                  <a:lnTo>
                    <a:pt x="0" y="451936"/>
                  </a:lnTo>
                  <a:lnTo>
                    <a:pt x="8463" y="424083"/>
                  </a:lnTo>
                  <a:lnTo>
                    <a:pt x="35968" y="401722"/>
                  </a:lnTo>
                  <a:lnTo>
                    <a:pt x="104731" y="373083"/>
                  </a:lnTo>
                  <a:lnTo>
                    <a:pt x="236967" y="326395"/>
                  </a:lnTo>
                  <a:lnTo>
                    <a:pt x="699324" y="137698"/>
                  </a:lnTo>
                  <a:lnTo>
                    <a:pt x="936750" y="40799"/>
                  </a:lnTo>
                  <a:lnTo>
                    <a:pt x="1024223" y="5099"/>
                  </a:lnTo>
                  <a:lnTo>
                    <a:pt x="1036719" y="0"/>
                  </a:lnTo>
                </a:path>
              </a:pathLst>
            </a:custGeom>
            <a:ln w="838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78296" y="3003828"/>
              <a:ext cx="106045" cy="50800"/>
            </a:xfrm>
            <a:custGeom>
              <a:avLst/>
              <a:gdLst/>
              <a:ahLst/>
              <a:cxnLst/>
              <a:rect l="l" t="t" r="r" b="b"/>
              <a:pathLst>
                <a:path w="106045" h="50800">
                  <a:moveTo>
                    <a:pt x="0" y="0"/>
                  </a:moveTo>
                  <a:lnTo>
                    <a:pt x="4227" y="50337"/>
                  </a:lnTo>
                  <a:lnTo>
                    <a:pt x="105781" y="16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37101" y="3024798"/>
              <a:ext cx="1036955" cy="558165"/>
            </a:xfrm>
            <a:custGeom>
              <a:avLst/>
              <a:gdLst/>
              <a:ahLst/>
              <a:cxnLst/>
              <a:rect l="l" t="t" r="r" b="b"/>
              <a:pathLst>
                <a:path w="1036954" h="558164">
                  <a:moveTo>
                    <a:pt x="313129" y="0"/>
                  </a:moveTo>
                  <a:lnTo>
                    <a:pt x="132101" y="1638"/>
                  </a:lnTo>
                  <a:lnTo>
                    <a:pt x="39141" y="13111"/>
                  </a:lnTo>
                  <a:lnTo>
                    <a:pt x="4892" y="44251"/>
                  </a:lnTo>
                  <a:lnTo>
                    <a:pt x="0" y="104893"/>
                  </a:lnTo>
                  <a:lnTo>
                    <a:pt x="8463" y="130459"/>
                  </a:lnTo>
                  <a:lnTo>
                    <a:pt x="35968" y="152092"/>
                  </a:lnTo>
                  <a:lnTo>
                    <a:pt x="104731" y="181592"/>
                  </a:lnTo>
                  <a:lnTo>
                    <a:pt x="236967" y="230757"/>
                  </a:lnTo>
                  <a:lnTo>
                    <a:pt x="699325" y="419941"/>
                  </a:lnTo>
                  <a:lnTo>
                    <a:pt x="936751" y="517089"/>
                  </a:lnTo>
                  <a:lnTo>
                    <a:pt x="1024224" y="552881"/>
                  </a:lnTo>
                  <a:lnTo>
                    <a:pt x="1036721" y="557994"/>
                  </a:lnTo>
                </a:path>
              </a:pathLst>
            </a:custGeom>
            <a:ln w="840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73296" y="3020598"/>
              <a:ext cx="106045" cy="50800"/>
            </a:xfrm>
            <a:custGeom>
              <a:avLst/>
              <a:gdLst/>
              <a:ahLst/>
              <a:cxnLst/>
              <a:rect l="l" t="t" r="r" b="b"/>
              <a:pathLst>
                <a:path w="106045" h="50800">
                  <a:moveTo>
                    <a:pt x="0" y="0"/>
                  </a:moveTo>
                  <a:lnTo>
                    <a:pt x="4227" y="50466"/>
                  </a:lnTo>
                  <a:lnTo>
                    <a:pt x="105781" y="16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32102" y="3041622"/>
              <a:ext cx="1036955" cy="559435"/>
            </a:xfrm>
            <a:custGeom>
              <a:avLst/>
              <a:gdLst/>
              <a:ahLst/>
              <a:cxnLst/>
              <a:rect l="l" t="t" r="r" b="b"/>
              <a:pathLst>
                <a:path w="1036954" h="559435">
                  <a:moveTo>
                    <a:pt x="313129" y="0"/>
                  </a:moveTo>
                  <a:lnTo>
                    <a:pt x="132101" y="1643"/>
                  </a:lnTo>
                  <a:lnTo>
                    <a:pt x="39141" y="13145"/>
                  </a:lnTo>
                  <a:lnTo>
                    <a:pt x="4892" y="44365"/>
                  </a:lnTo>
                  <a:lnTo>
                    <a:pt x="0" y="105162"/>
                  </a:lnTo>
                  <a:lnTo>
                    <a:pt x="8463" y="130794"/>
                  </a:lnTo>
                  <a:lnTo>
                    <a:pt x="35968" y="152483"/>
                  </a:lnTo>
                  <a:lnTo>
                    <a:pt x="104731" y="182058"/>
                  </a:lnTo>
                  <a:lnTo>
                    <a:pt x="236967" y="231350"/>
                  </a:lnTo>
                  <a:lnTo>
                    <a:pt x="699324" y="421019"/>
                  </a:lnTo>
                  <a:lnTo>
                    <a:pt x="936751" y="518417"/>
                  </a:lnTo>
                  <a:lnTo>
                    <a:pt x="1024224" y="554300"/>
                  </a:lnTo>
                  <a:lnTo>
                    <a:pt x="1036720" y="559426"/>
                  </a:lnTo>
                </a:path>
              </a:pathLst>
            </a:custGeom>
            <a:ln w="842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752590" y="35171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992114" y="2967989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B83C68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672831" y="2616454"/>
            <a:ext cx="1202055" cy="1389380"/>
            <a:chOff x="7672831" y="2616454"/>
            <a:chExt cx="1202055" cy="1389380"/>
          </a:xfrm>
        </p:grpSpPr>
        <p:sp>
          <p:nvSpPr>
            <p:cNvPr id="102" name="object 102"/>
            <p:cNvSpPr/>
            <p:nvPr/>
          </p:nvSpPr>
          <p:spPr>
            <a:xfrm>
              <a:off x="7681721" y="2736342"/>
              <a:ext cx="1184275" cy="120650"/>
            </a:xfrm>
            <a:custGeom>
              <a:avLst/>
              <a:gdLst/>
              <a:ahLst/>
              <a:cxnLst/>
              <a:rect l="l" t="t" r="r" b="b"/>
              <a:pathLst>
                <a:path w="1184275" h="120650">
                  <a:moveTo>
                    <a:pt x="0" y="0"/>
                  </a:moveTo>
                  <a:lnTo>
                    <a:pt x="370331" y="1524"/>
                  </a:lnTo>
                </a:path>
                <a:path w="1184275" h="120650">
                  <a:moveTo>
                    <a:pt x="854963" y="118872"/>
                  </a:moveTo>
                  <a:lnTo>
                    <a:pt x="1184148" y="120396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692" y="2819241"/>
              <a:ext cx="78042" cy="7499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21692" y="3729069"/>
              <a:ext cx="78042" cy="7347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990331" y="2622804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0" y="0"/>
                  </a:moveTo>
                  <a:lnTo>
                    <a:pt x="10894" y="7288"/>
                  </a:lnTo>
                  <a:lnTo>
                    <a:pt x="34861" y="38687"/>
                  </a:lnTo>
                  <a:lnTo>
                    <a:pt x="58828" y="108495"/>
                  </a:lnTo>
                  <a:lnTo>
                    <a:pt x="69723" y="231012"/>
                  </a:lnTo>
                  <a:lnTo>
                    <a:pt x="69723" y="235331"/>
                  </a:lnTo>
                  <a:lnTo>
                    <a:pt x="68633" y="354169"/>
                  </a:lnTo>
                  <a:lnTo>
                    <a:pt x="61007" y="417845"/>
                  </a:lnTo>
                  <a:lnTo>
                    <a:pt x="40308" y="448018"/>
                  </a:lnTo>
                  <a:lnTo>
                    <a:pt x="0" y="466344"/>
                  </a:lnTo>
                  <a:lnTo>
                    <a:pt x="210954" y="462666"/>
                  </a:lnTo>
                  <a:lnTo>
                    <a:pt x="330326" y="436927"/>
                  </a:lnTo>
                  <a:lnTo>
                    <a:pt x="402264" y="367063"/>
                  </a:lnTo>
                  <a:lnTo>
                    <a:pt x="470916" y="231012"/>
                  </a:lnTo>
                  <a:lnTo>
                    <a:pt x="448234" y="194917"/>
                  </a:lnTo>
                  <a:lnTo>
                    <a:pt x="371189" y="115506"/>
                  </a:lnTo>
                  <a:lnTo>
                    <a:pt x="226278" y="3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90331" y="2622804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470916" y="231012"/>
                  </a:moveTo>
                  <a:lnTo>
                    <a:pt x="402264" y="367063"/>
                  </a:lnTo>
                  <a:lnTo>
                    <a:pt x="330326" y="436927"/>
                  </a:lnTo>
                  <a:lnTo>
                    <a:pt x="210954" y="462666"/>
                  </a:lnTo>
                  <a:lnTo>
                    <a:pt x="0" y="466344"/>
                  </a:lnTo>
                  <a:lnTo>
                    <a:pt x="40308" y="448018"/>
                  </a:lnTo>
                  <a:lnTo>
                    <a:pt x="61007" y="417845"/>
                  </a:lnTo>
                  <a:lnTo>
                    <a:pt x="68633" y="354169"/>
                  </a:lnTo>
                  <a:lnTo>
                    <a:pt x="69723" y="235331"/>
                  </a:lnTo>
                  <a:lnTo>
                    <a:pt x="69723" y="231012"/>
                  </a:lnTo>
                  <a:lnTo>
                    <a:pt x="58828" y="108495"/>
                  </a:lnTo>
                  <a:lnTo>
                    <a:pt x="34861" y="38687"/>
                  </a:lnTo>
                  <a:lnTo>
                    <a:pt x="10894" y="7288"/>
                  </a:lnTo>
                  <a:lnTo>
                    <a:pt x="0" y="0"/>
                  </a:lnTo>
                  <a:lnTo>
                    <a:pt x="226278" y="36095"/>
                  </a:lnTo>
                  <a:lnTo>
                    <a:pt x="371189" y="115506"/>
                  </a:lnTo>
                  <a:lnTo>
                    <a:pt x="448234" y="194917"/>
                  </a:lnTo>
                  <a:lnTo>
                    <a:pt x="470916" y="231012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81721" y="3768090"/>
              <a:ext cx="1184275" cy="119380"/>
            </a:xfrm>
            <a:custGeom>
              <a:avLst/>
              <a:gdLst/>
              <a:ahLst/>
              <a:cxnLst/>
              <a:rect l="l" t="t" r="r" b="b"/>
              <a:pathLst>
                <a:path w="1184275" h="119379">
                  <a:moveTo>
                    <a:pt x="0" y="117348"/>
                  </a:moveTo>
                  <a:lnTo>
                    <a:pt x="370331" y="118872"/>
                  </a:lnTo>
                </a:path>
                <a:path w="1184275" h="119379">
                  <a:moveTo>
                    <a:pt x="854963" y="0"/>
                  </a:moveTo>
                  <a:lnTo>
                    <a:pt x="1184148" y="1524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990331" y="3531108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70" h="467995">
                  <a:moveTo>
                    <a:pt x="0" y="0"/>
                  </a:move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3" y="231774"/>
                  </a:lnTo>
                  <a:lnTo>
                    <a:pt x="69723" y="236092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7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6" y="236092"/>
                  </a:ln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90331" y="3531108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70" h="467995">
                  <a:moveTo>
                    <a:pt x="470916" y="236092"/>
                  </a:move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3" y="231774"/>
                  </a:lnTo>
                  <a:lnTo>
                    <a:pt x="69723" y="236092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7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6" y="236092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681721" y="2858262"/>
              <a:ext cx="1079500" cy="901065"/>
            </a:xfrm>
            <a:custGeom>
              <a:avLst/>
              <a:gdLst/>
              <a:ahLst/>
              <a:cxnLst/>
              <a:rect l="l" t="t" r="r" b="b"/>
              <a:pathLst>
                <a:path w="1079500" h="901064">
                  <a:moveTo>
                    <a:pt x="1078992" y="0"/>
                  </a:moveTo>
                  <a:lnTo>
                    <a:pt x="1078992" y="301751"/>
                  </a:lnTo>
                  <a:lnTo>
                    <a:pt x="0" y="603503"/>
                  </a:lnTo>
                  <a:lnTo>
                    <a:pt x="0" y="792480"/>
                  </a:lnTo>
                  <a:lnTo>
                    <a:pt x="371348" y="792480"/>
                  </a:lnTo>
                </a:path>
                <a:path w="1079500" h="901064">
                  <a:moveTo>
                    <a:pt x="371348" y="114300"/>
                  </a:moveTo>
                  <a:lnTo>
                    <a:pt x="0" y="114300"/>
                  </a:lnTo>
                  <a:lnTo>
                    <a:pt x="0" y="301751"/>
                  </a:lnTo>
                  <a:lnTo>
                    <a:pt x="1078992" y="598804"/>
                  </a:lnTo>
                  <a:lnTo>
                    <a:pt x="1078992" y="900683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8727693" y="2646933"/>
            <a:ext cx="72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784717" y="3588765"/>
            <a:ext cx="1200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991679" y="2819240"/>
            <a:ext cx="7549515" cy="2643505"/>
            <a:chOff x="991679" y="2819240"/>
            <a:chExt cx="7549515" cy="2643505"/>
          </a:xfrm>
        </p:grpSpPr>
        <p:pic>
          <p:nvPicPr>
            <p:cNvPr id="114" name="object 1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62612" y="2819240"/>
              <a:ext cx="78042" cy="7499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2612" y="3729068"/>
              <a:ext cx="78042" cy="7347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998981" y="5058917"/>
              <a:ext cx="1047115" cy="268605"/>
            </a:xfrm>
            <a:custGeom>
              <a:avLst/>
              <a:gdLst/>
              <a:ahLst/>
              <a:cxnLst/>
              <a:rect l="l" t="t" r="r" b="b"/>
              <a:pathLst>
                <a:path w="1047114" h="268604">
                  <a:moveTo>
                    <a:pt x="0" y="0"/>
                  </a:moveTo>
                  <a:lnTo>
                    <a:pt x="216408" y="1523"/>
                  </a:lnTo>
                </a:path>
                <a:path w="1047114" h="268604">
                  <a:moveTo>
                    <a:pt x="216408" y="265175"/>
                  </a:moveTo>
                  <a:lnTo>
                    <a:pt x="0" y="268223"/>
                  </a:lnTo>
                </a:path>
                <a:path w="1047114" h="268604">
                  <a:moveTo>
                    <a:pt x="1046988" y="134111"/>
                  </a:moveTo>
                  <a:lnTo>
                    <a:pt x="830580" y="135635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36903" y="4928615"/>
              <a:ext cx="600710" cy="528955"/>
            </a:xfrm>
            <a:custGeom>
              <a:avLst/>
              <a:gdLst/>
              <a:ahLst/>
              <a:cxnLst/>
              <a:rect l="l" t="t" r="r" b="b"/>
              <a:pathLst>
                <a:path w="600710" h="528954">
                  <a:moveTo>
                    <a:pt x="600456" y="262000"/>
                  </a:moveTo>
                  <a:lnTo>
                    <a:pt x="509778" y="416260"/>
                  </a:lnTo>
                  <a:lnTo>
                    <a:pt x="417004" y="495474"/>
                  </a:lnTo>
                  <a:lnTo>
                    <a:pt x="265842" y="524658"/>
                  </a:lnTo>
                  <a:lnTo>
                    <a:pt x="0" y="528827"/>
                  </a:lnTo>
                  <a:lnTo>
                    <a:pt x="51424" y="508089"/>
                  </a:lnTo>
                  <a:lnTo>
                    <a:pt x="77831" y="473884"/>
                  </a:lnTo>
                  <a:lnTo>
                    <a:pt x="87560" y="401651"/>
                  </a:lnTo>
                  <a:lnTo>
                    <a:pt x="88950" y="266826"/>
                  </a:lnTo>
                  <a:lnTo>
                    <a:pt x="88950" y="262000"/>
                  </a:lnTo>
                  <a:lnTo>
                    <a:pt x="75052" y="123015"/>
                  </a:lnTo>
                  <a:lnTo>
                    <a:pt x="44475" y="43846"/>
                  </a:lnTo>
                  <a:lnTo>
                    <a:pt x="13898" y="8254"/>
                  </a:lnTo>
                  <a:lnTo>
                    <a:pt x="0" y="0"/>
                  </a:lnTo>
                  <a:lnTo>
                    <a:pt x="286166" y="40937"/>
                  </a:lnTo>
                  <a:lnTo>
                    <a:pt x="471201" y="131000"/>
                  </a:lnTo>
                  <a:lnTo>
                    <a:pt x="570749" y="221063"/>
                  </a:lnTo>
                  <a:lnTo>
                    <a:pt x="600456" y="262000"/>
                  </a:lnTo>
                  <a:close/>
                </a:path>
              </a:pathLst>
            </a:custGeom>
            <a:ln w="9525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668514" y="2526538"/>
            <a:ext cx="2324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S=0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583294" y="35171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583294" y="29075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895590" y="2967989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895590" y="3440938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49579" y="4952822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49579" y="521639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067560" y="508266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991679" y="5147945"/>
            <a:ext cx="1061720" cy="948690"/>
            <a:chOff x="991679" y="5147945"/>
            <a:chExt cx="1061720" cy="948690"/>
          </a:xfrm>
        </p:grpSpPr>
        <p:pic>
          <p:nvPicPr>
            <p:cNvPr id="127" name="object 1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1804" y="5147945"/>
              <a:ext cx="90169" cy="85598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998981" y="5689854"/>
              <a:ext cx="1047115" cy="269875"/>
            </a:xfrm>
            <a:custGeom>
              <a:avLst/>
              <a:gdLst/>
              <a:ahLst/>
              <a:cxnLst/>
              <a:rect l="l" t="t" r="r" b="b"/>
              <a:pathLst>
                <a:path w="1047114" h="269875">
                  <a:moveTo>
                    <a:pt x="0" y="0"/>
                  </a:moveTo>
                  <a:lnTo>
                    <a:pt x="216408" y="3048"/>
                  </a:lnTo>
                </a:path>
                <a:path w="1047114" h="269875">
                  <a:moveTo>
                    <a:pt x="216408" y="268224"/>
                  </a:moveTo>
                  <a:lnTo>
                    <a:pt x="0" y="269748"/>
                  </a:lnTo>
                </a:path>
                <a:path w="1047114" h="269875">
                  <a:moveTo>
                    <a:pt x="1046988" y="134112"/>
                  </a:moveTo>
                  <a:lnTo>
                    <a:pt x="830580" y="135636"/>
                  </a:lnTo>
                </a:path>
              </a:pathLst>
            </a:custGeom>
            <a:ln w="14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36903" y="5562600"/>
              <a:ext cx="600710" cy="528955"/>
            </a:xfrm>
            <a:custGeom>
              <a:avLst/>
              <a:gdLst/>
              <a:ahLst/>
              <a:cxnLst/>
              <a:rect l="l" t="t" r="r" b="b"/>
              <a:pathLst>
                <a:path w="600710" h="528954">
                  <a:moveTo>
                    <a:pt x="600456" y="261937"/>
                  </a:moveTo>
                  <a:lnTo>
                    <a:pt x="509778" y="416233"/>
                  </a:lnTo>
                  <a:lnTo>
                    <a:pt x="417004" y="495466"/>
                  </a:lnTo>
                  <a:lnTo>
                    <a:pt x="265842" y="524657"/>
                  </a:lnTo>
                  <a:lnTo>
                    <a:pt x="0" y="528828"/>
                  </a:lnTo>
                  <a:lnTo>
                    <a:pt x="51424" y="508054"/>
                  </a:lnTo>
                  <a:lnTo>
                    <a:pt x="77831" y="473844"/>
                  </a:lnTo>
                  <a:lnTo>
                    <a:pt x="87560" y="401642"/>
                  </a:lnTo>
                  <a:lnTo>
                    <a:pt x="88950" y="266890"/>
                  </a:lnTo>
                  <a:lnTo>
                    <a:pt x="88950" y="261937"/>
                  </a:lnTo>
                  <a:lnTo>
                    <a:pt x="75052" y="123015"/>
                  </a:lnTo>
                  <a:lnTo>
                    <a:pt x="44475" y="43862"/>
                  </a:lnTo>
                  <a:lnTo>
                    <a:pt x="13898" y="8262"/>
                  </a:lnTo>
                  <a:lnTo>
                    <a:pt x="0" y="0"/>
                  </a:lnTo>
                  <a:lnTo>
                    <a:pt x="286166" y="40927"/>
                  </a:lnTo>
                  <a:lnTo>
                    <a:pt x="471201" y="130968"/>
                  </a:lnTo>
                  <a:lnTo>
                    <a:pt x="570749" y="221009"/>
                  </a:lnTo>
                  <a:lnTo>
                    <a:pt x="600456" y="261937"/>
                  </a:lnTo>
                  <a:close/>
                </a:path>
              </a:pathLst>
            </a:custGeom>
            <a:ln w="9525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849579" y="558921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44702" y="5850128"/>
            <a:ext cx="85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Calibri"/>
                <a:cs typeface="Calibri"/>
              </a:rPr>
              <a:t>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067560" y="571418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1741804" y="2587498"/>
            <a:ext cx="8959215" cy="3278504"/>
            <a:chOff x="1741804" y="2587498"/>
            <a:chExt cx="8959215" cy="3278504"/>
          </a:xfrm>
        </p:grpSpPr>
        <p:pic>
          <p:nvPicPr>
            <p:cNvPr id="134" name="object 1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41804" y="5781929"/>
              <a:ext cx="90169" cy="84074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9507473" y="2707386"/>
              <a:ext cx="1184275" cy="120650"/>
            </a:xfrm>
            <a:custGeom>
              <a:avLst/>
              <a:gdLst/>
              <a:ahLst/>
              <a:cxnLst/>
              <a:rect l="l" t="t" r="r" b="b"/>
              <a:pathLst>
                <a:path w="1184275" h="120650">
                  <a:moveTo>
                    <a:pt x="0" y="0"/>
                  </a:moveTo>
                  <a:lnTo>
                    <a:pt x="370331" y="1524"/>
                  </a:lnTo>
                </a:path>
                <a:path w="1184275" h="120650">
                  <a:moveTo>
                    <a:pt x="854964" y="118872"/>
                  </a:moveTo>
                  <a:lnTo>
                    <a:pt x="1184148" y="120396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47444" y="2790285"/>
              <a:ext cx="78042" cy="7499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7444" y="3700113"/>
              <a:ext cx="78042" cy="73470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9816084" y="2593848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0" y="0"/>
                  </a:moveTo>
                  <a:lnTo>
                    <a:pt x="10894" y="7288"/>
                  </a:lnTo>
                  <a:lnTo>
                    <a:pt x="34861" y="38687"/>
                  </a:lnTo>
                  <a:lnTo>
                    <a:pt x="58828" y="108495"/>
                  </a:lnTo>
                  <a:lnTo>
                    <a:pt x="69723" y="231012"/>
                  </a:lnTo>
                  <a:lnTo>
                    <a:pt x="69723" y="235330"/>
                  </a:lnTo>
                  <a:lnTo>
                    <a:pt x="68633" y="354169"/>
                  </a:lnTo>
                  <a:lnTo>
                    <a:pt x="61007" y="417845"/>
                  </a:lnTo>
                  <a:lnTo>
                    <a:pt x="40308" y="448018"/>
                  </a:lnTo>
                  <a:lnTo>
                    <a:pt x="0" y="466343"/>
                  </a:lnTo>
                  <a:lnTo>
                    <a:pt x="210954" y="462666"/>
                  </a:lnTo>
                  <a:lnTo>
                    <a:pt x="330326" y="436927"/>
                  </a:lnTo>
                  <a:lnTo>
                    <a:pt x="402264" y="367063"/>
                  </a:lnTo>
                  <a:lnTo>
                    <a:pt x="470916" y="231012"/>
                  </a:lnTo>
                  <a:lnTo>
                    <a:pt x="448234" y="194917"/>
                  </a:lnTo>
                  <a:lnTo>
                    <a:pt x="371189" y="115506"/>
                  </a:lnTo>
                  <a:lnTo>
                    <a:pt x="226278" y="3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816084" y="2593848"/>
              <a:ext cx="471170" cy="466725"/>
            </a:xfrm>
            <a:custGeom>
              <a:avLst/>
              <a:gdLst/>
              <a:ahLst/>
              <a:cxnLst/>
              <a:rect l="l" t="t" r="r" b="b"/>
              <a:pathLst>
                <a:path w="471170" h="466725">
                  <a:moveTo>
                    <a:pt x="470916" y="231012"/>
                  </a:moveTo>
                  <a:lnTo>
                    <a:pt x="402264" y="367063"/>
                  </a:lnTo>
                  <a:lnTo>
                    <a:pt x="330326" y="436927"/>
                  </a:lnTo>
                  <a:lnTo>
                    <a:pt x="210954" y="462666"/>
                  </a:lnTo>
                  <a:lnTo>
                    <a:pt x="0" y="466343"/>
                  </a:lnTo>
                  <a:lnTo>
                    <a:pt x="40308" y="448018"/>
                  </a:lnTo>
                  <a:lnTo>
                    <a:pt x="61007" y="417845"/>
                  </a:lnTo>
                  <a:lnTo>
                    <a:pt x="68633" y="354169"/>
                  </a:lnTo>
                  <a:lnTo>
                    <a:pt x="69723" y="235330"/>
                  </a:lnTo>
                  <a:lnTo>
                    <a:pt x="69723" y="231012"/>
                  </a:lnTo>
                  <a:lnTo>
                    <a:pt x="58828" y="108495"/>
                  </a:lnTo>
                  <a:lnTo>
                    <a:pt x="34861" y="38687"/>
                  </a:lnTo>
                  <a:lnTo>
                    <a:pt x="10894" y="7288"/>
                  </a:lnTo>
                  <a:lnTo>
                    <a:pt x="0" y="0"/>
                  </a:lnTo>
                  <a:lnTo>
                    <a:pt x="226278" y="36095"/>
                  </a:lnTo>
                  <a:lnTo>
                    <a:pt x="371189" y="115506"/>
                  </a:lnTo>
                  <a:lnTo>
                    <a:pt x="448234" y="194917"/>
                  </a:lnTo>
                  <a:lnTo>
                    <a:pt x="470916" y="231012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507473" y="3739134"/>
              <a:ext cx="1184275" cy="119380"/>
            </a:xfrm>
            <a:custGeom>
              <a:avLst/>
              <a:gdLst/>
              <a:ahLst/>
              <a:cxnLst/>
              <a:rect l="l" t="t" r="r" b="b"/>
              <a:pathLst>
                <a:path w="1184275" h="119379">
                  <a:moveTo>
                    <a:pt x="0" y="117348"/>
                  </a:moveTo>
                  <a:lnTo>
                    <a:pt x="370331" y="118872"/>
                  </a:lnTo>
                </a:path>
                <a:path w="1184275" h="119379">
                  <a:moveTo>
                    <a:pt x="854964" y="0"/>
                  </a:moveTo>
                  <a:lnTo>
                    <a:pt x="1184148" y="1524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816084" y="3502152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70" h="467995">
                  <a:moveTo>
                    <a:pt x="0" y="0"/>
                  </a:move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3" y="231775"/>
                  </a:lnTo>
                  <a:lnTo>
                    <a:pt x="69723" y="236093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8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6" y="236093"/>
                  </a:ln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816084" y="3502152"/>
              <a:ext cx="471170" cy="467995"/>
            </a:xfrm>
            <a:custGeom>
              <a:avLst/>
              <a:gdLst/>
              <a:ahLst/>
              <a:cxnLst/>
              <a:rect l="l" t="t" r="r" b="b"/>
              <a:pathLst>
                <a:path w="471170" h="467995">
                  <a:moveTo>
                    <a:pt x="470916" y="236093"/>
                  </a:moveTo>
                  <a:lnTo>
                    <a:pt x="402264" y="99601"/>
                  </a:lnTo>
                  <a:lnTo>
                    <a:pt x="330326" y="29511"/>
                  </a:lnTo>
                  <a:lnTo>
                    <a:pt x="210954" y="3688"/>
                  </a:lnTo>
                  <a:lnTo>
                    <a:pt x="0" y="0"/>
                  </a:lnTo>
                  <a:lnTo>
                    <a:pt x="40308" y="18409"/>
                  </a:lnTo>
                  <a:lnTo>
                    <a:pt x="61007" y="48688"/>
                  </a:lnTo>
                  <a:lnTo>
                    <a:pt x="68633" y="112567"/>
                  </a:lnTo>
                  <a:lnTo>
                    <a:pt x="69723" y="231775"/>
                  </a:lnTo>
                  <a:lnTo>
                    <a:pt x="69723" y="236093"/>
                  </a:lnTo>
                  <a:lnTo>
                    <a:pt x="58828" y="358997"/>
                  </a:lnTo>
                  <a:lnTo>
                    <a:pt x="34861" y="429037"/>
                  </a:lnTo>
                  <a:lnTo>
                    <a:pt x="10894" y="460549"/>
                  </a:lnTo>
                  <a:lnTo>
                    <a:pt x="0" y="467868"/>
                  </a:lnTo>
                  <a:lnTo>
                    <a:pt x="226278" y="431653"/>
                  </a:lnTo>
                  <a:lnTo>
                    <a:pt x="371189" y="351980"/>
                  </a:lnTo>
                  <a:lnTo>
                    <a:pt x="448234" y="272307"/>
                  </a:lnTo>
                  <a:lnTo>
                    <a:pt x="470916" y="236093"/>
                  </a:lnTo>
                  <a:close/>
                </a:path>
              </a:pathLst>
            </a:custGeom>
            <a:ln w="12700">
              <a:solidFill>
                <a:srgbClr val="0078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507473" y="2829306"/>
              <a:ext cx="1079500" cy="901065"/>
            </a:xfrm>
            <a:custGeom>
              <a:avLst/>
              <a:gdLst/>
              <a:ahLst/>
              <a:cxnLst/>
              <a:rect l="l" t="t" r="r" b="b"/>
              <a:pathLst>
                <a:path w="1079500" h="901064">
                  <a:moveTo>
                    <a:pt x="1078992" y="0"/>
                  </a:moveTo>
                  <a:lnTo>
                    <a:pt x="1078992" y="301752"/>
                  </a:lnTo>
                  <a:lnTo>
                    <a:pt x="0" y="603504"/>
                  </a:lnTo>
                  <a:lnTo>
                    <a:pt x="0" y="792480"/>
                  </a:lnTo>
                  <a:lnTo>
                    <a:pt x="371348" y="792480"/>
                  </a:lnTo>
                </a:path>
                <a:path w="1079500" h="901064">
                  <a:moveTo>
                    <a:pt x="371348" y="114300"/>
                  </a:moveTo>
                  <a:lnTo>
                    <a:pt x="0" y="114300"/>
                  </a:lnTo>
                  <a:lnTo>
                    <a:pt x="0" y="301752"/>
                  </a:lnTo>
                  <a:lnTo>
                    <a:pt x="1078992" y="598805"/>
                  </a:lnTo>
                  <a:lnTo>
                    <a:pt x="1078992" y="900684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882192" y="4500498"/>
            <a:ext cx="601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Arial"/>
                <a:cs typeface="Arial"/>
              </a:rPr>
              <a:t>Recall…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553827" y="2618358"/>
            <a:ext cx="72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611104" y="3559809"/>
            <a:ext cx="1200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Q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0288365" y="2790284"/>
            <a:ext cx="78105" cy="983615"/>
            <a:chOff x="10288365" y="2790284"/>
            <a:chExt cx="78105" cy="983615"/>
          </a:xfrm>
        </p:grpSpPr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88365" y="2790284"/>
              <a:ext cx="78042" cy="7499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88365" y="3700112"/>
              <a:ext cx="78042" cy="73470"/>
            </a:xfrm>
            <a:prstGeom prst="rect">
              <a:avLst/>
            </a:prstGeom>
          </p:spPr>
        </p:pic>
      </p:grpSp>
      <p:sp>
        <p:nvSpPr>
          <p:cNvPr id="150" name="object 150"/>
          <p:cNvSpPr txBox="1"/>
          <p:nvPr/>
        </p:nvSpPr>
        <p:spPr>
          <a:xfrm>
            <a:off x="9494901" y="3869563"/>
            <a:ext cx="2463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R=1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494901" y="2497582"/>
            <a:ext cx="2324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S=1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0797667" y="3646677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0751566" y="2715006"/>
            <a:ext cx="96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520442" y="4116704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Reset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227190" y="4105147"/>
            <a:ext cx="285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imes New Roman"/>
                <a:cs typeface="Times New Roman"/>
              </a:rPr>
              <a:t>Set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801859" y="4113352"/>
            <a:ext cx="8616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Forbidden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010659" y="3840643"/>
            <a:ext cx="916305" cy="5391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R=0</a:t>
            </a:r>
            <a:endParaRPr sz="1100">
              <a:latin typeface="Calibri"/>
              <a:cs typeface="Calibri"/>
            </a:endParaRPr>
          </a:p>
          <a:p>
            <a:pPr marL="95250">
              <a:lnSpc>
                <a:spcPct val="100000"/>
              </a:lnSpc>
              <a:spcBef>
                <a:spcPts val="475"/>
              </a:spcBef>
            </a:pP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State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668514" y="3875367"/>
            <a:ext cx="990600" cy="49275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b="1" spc="-25" dirty="0">
                <a:solidFill>
                  <a:srgbClr val="B83C68"/>
                </a:solidFill>
                <a:latin typeface="Calibri"/>
                <a:cs typeface="Calibri"/>
              </a:rPr>
              <a:t>R=0</a:t>
            </a:r>
            <a:endParaRPr sz="1100">
              <a:latin typeface="Calibri"/>
              <a:cs typeface="Calibri"/>
            </a:endParaRPr>
          </a:p>
          <a:p>
            <a:pPr marL="170180">
              <a:lnSpc>
                <a:spcPct val="100000"/>
              </a:lnSpc>
              <a:spcBef>
                <a:spcPts val="259"/>
              </a:spcBef>
            </a:pP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State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95"/>
              </a:spcBef>
            </a:pPr>
            <a:r>
              <a:rPr sz="4000" spc="-630" dirty="0"/>
              <a:t>S-</a:t>
            </a:r>
            <a:r>
              <a:rPr sz="4000" spc="-365" dirty="0"/>
              <a:t>R</a:t>
            </a:r>
            <a:r>
              <a:rPr sz="4000" spc="-300" dirty="0"/>
              <a:t> </a:t>
            </a:r>
            <a:r>
              <a:rPr sz="4000" spc="-35" dirty="0"/>
              <a:t>Latch(NOR</a:t>
            </a:r>
            <a:r>
              <a:rPr sz="4000" spc="-280" dirty="0"/>
              <a:t> </a:t>
            </a:r>
            <a:r>
              <a:rPr sz="4000" spc="-185" dirty="0"/>
              <a:t>version)</a:t>
            </a:r>
            <a:endParaRPr sz="4000"/>
          </a:p>
        </p:txBody>
      </p:sp>
      <p:sp>
        <p:nvSpPr>
          <p:cNvPr id="160" name="object 160"/>
          <p:cNvSpPr txBox="1"/>
          <p:nvPr/>
        </p:nvSpPr>
        <p:spPr>
          <a:xfrm>
            <a:off x="6188265" y="4591939"/>
            <a:ext cx="5485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95"/>
              </a:spcBef>
              <a:tabLst>
                <a:tab pos="842010" algn="l"/>
                <a:tab pos="1381760" algn="l"/>
                <a:tab pos="1880870" algn="l"/>
                <a:tab pos="2312670" algn="l"/>
              </a:tabLst>
            </a:pPr>
            <a:r>
              <a:rPr sz="2200" b="1" spc="-390" dirty="0">
                <a:latin typeface="Tahoma"/>
                <a:cs typeface="Tahoma"/>
              </a:rPr>
              <a:t>R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S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85" dirty="0">
                <a:latin typeface="Tahoma"/>
                <a:cs typeface="Tahoma"/>
              </a:rPr>
              <a:t>Q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85" dirty="0">
                <a:latin typeface="Tahoma"/>
                <a:cs typeface="Tahoma"/>
              </a:rPr>
              <a:t>Q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10" dirty="0">
                <a:latin typeface="Tahoma"/>
                <a:cs typeface="Tahoma"/>
              </a:rPr>
              <a:t>Comment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6168961" y="4585525"/>
            <a:ext cx="5521960" cy="282575"/>
            <a:chOff x="6168961" y="4585525"/>
            <a:chExt cx="5521960" cy="282575"/>
          </a:xfrm>
        </p:grpSpPr>
        <p:sp>
          <p:nvSpPr>
            <p:cNvPr id="162" name="object 162"/>
            <p:cNvSpPr/>
            <p:nvPr/>
          </p:nvSpPr>
          <p:spPr>
            <a:xfrm>
              <a:off x="6169151" y="4585716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18287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8287" y="13716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169913" y="4586478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7" y="1524"/>
                  </a:lnTo>
                </a:path>
                <a:path w="18414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169151" y="4585716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18287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8287" y="13716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169913" y="4586478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70">
                  <a:moveTo>
                    <a:pt x="0" y="0"/>
                  </a:moveTo>
                  <a:lnTo>
                    <a:pt x="18287" y="1524"/>
                  </a:lnTo>
                </a:path>
                <a:path w="18414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187439" y="4585716"/>
              <a:ext cx="617220" cy="13970"/>
            </a:xfrm>
            <a:custGeom>
              <a:avLst/>
              <a:gdLst/>
              <a:ahLst/>
              <a:cxnLst/>
              <a:rect l="l" t="t" r="r" b="b"/>
              <a:pathLst>
                <a:path w="617220" h="13970">
                  <a:moveTo>
                    <a:pt x="617219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617219" y="13716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88201" y="4586478"/>
              <a:ext cx="617220" cy="1905"/>
            </a:xfrm>
            <a:custGeom>
              <a:avLst/>
              <a:gdLst/>
              <a:ahLst/>
              <a:cxnLst/>
              <a:rect l="l" t="t" r="r" b="b"/>
              <a:pathLst>
                <a:path w="617220" h="1904">
                  <a:moveTo>
                    <a:pt x="0" y="0"/>
                  </a:moveTo>
                  <a:lnTo>
                    <a:pt x="617220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804659" y="4585716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167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6764" y="1371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805421" y="4586478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0" y="0"/>
                  </a:moveTo>
                  <a:lnTo>
                    <a:pt x="16763" y="1524"/>
                  </a:lnTo>
                </a:path>
                <a:path w="17145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21423" y="4585716"/>
              <a:ext cx="591820" cy="13970"/>
            </a:xfrm>
            <a:custGeom>
              <a:avLst/>
              <a:gdLst/>
              <a:ahLst/>
              <a:cxnLst/>
              <a:rect l="l" t="t" r="r" b="b"/>
              <a:pathLst>
                <a:path w="591820" h="13970">
                  <a:moveTo>
                    <a:pt x="59131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591312" y="13716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822185" y="4586478"/>
              <a:ext cx="591820" cy="1905"/>
            </a:xfrm>
            <a:custGeom>
              <a:avLst/>
              <a:gdLst/>
              <a:ahLst/>
              <a:cxnLst/>
              <a:rect l="l" t="t" r="r" b="b"/>
              <a:pathLst>
                <a:path w="591820" h="1904">
                  <a:moveTo>
                    <a:pt x="0" y="0"/>
                  </a:moveTo>
                  <a:lnTo>
                    <a:pt x="591312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12735" y="4585716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167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6764" y="1371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413497" y="4586478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0" y="0"/>
                  </a:moveTo>
                  <a:lnTo>
                    <a:pt x="16763" y="1524"/>
                  </a:lnTo>
                </a:path>
                <a:path w="17145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29499" y="4585716"/>
              <a:ext cx="523240" cy="13970"/>
            </a:xfrm>
            <a:custGeom>
              <a:avLst/>
              <a:gdLst/>
              <a:ahLst/>
              <a:cxnLst/>
              <a:rect l="l" t="t" r="r" b="b"/>
              <a:pathLst>
                <a:path w="523240" h="13970">
                  <a:moveTo>
                    <a:pt x="522731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522731" y="13716"/>
                  </a:lnTo>
                  <a:lnTo>
                    <a:pt x="5227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430261" y="4586478"/>
              <a:ext cx="523240" cy="1905"/>
            </a:xfrm>
            <a:custGeom>
              <a:avLst/>
              <a:gdLst/>
              <a:ahLst/>
              <a:cxnLst/>
              <a:rect l="l" t="t" r="r" b="b"/>
              <a:pathLst>
                <a:path w="523240" h="1904">
                  <a:moveTo>
                    <a:pt x="0" y="0"/>
                  </a:moveTo>
                  <a:lnTo>
                    <a:pt x="522732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952231" y="4585716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8288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8288" y="1371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952994" y="4586478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0" y="0"/>
                  </a:moveTo>
                  <a:lnTo>
                    <a:pt x="18287" y="1524"/>
                  </a:lnTo>
                </a:path>
                <a:path w="18415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970519" y="4585716"/>
              <a:ext cx="521334" cy="13970"/>
            </a:xfrm>
            <a:custGeom>
              <a:avLst/>
              <a:gdLst/>
              <a:ahLst/>
              <a:cxnLst/>
              <a:rect l="l" t="t" r="r" b="b"/>
              <a:pathLst>
                <a:path w="521334" h="13970">
                  <a:moveTo>
                    <a:pt x="521207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521207" y="13716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971281" y="4586478"/>
              <a:ext cx="521334" cy="1905"/>
            </a:xfrm>
            <a:custGeom>
              <a:avLst/>
              <a:gdLst/>
              <a:ahLst/>
              <a:cxnLst/>
              <a:rect l="l" t="t" r="r" b="b"/>
              <a:pathLst>
                <a:path w="521334" h="1904">
                  <a:moveTo>
                    <a:pt x="0" y="0"/>
                  </a:moveTo>
                  <a:lnTo>
                    <a:pt x="521208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91727" y="4585716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8288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8288" y="1371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92489" y="4586478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0" y="0"/>
                  </a:moveTo>
                  <a:lnTo>
                    <a:pt x="18287" y="1524"/>
                  </a:lnTo>
                </a:path>
                <a:path w="18415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510016" y="4585716"/>
              <a:ext cx="3162300" cy="13970"/>
            </a:xfrm>
            <a:custGeom>
              <a:avLst/>
              <a:gdLst/>
              <a:ahLst/>
              <a:cxnLst/>
              <a:rect l="l" t="t" r="r" b="b"/>
              <a:pathLst>
                <a:path w="3162300" h="13970">
                  <a:moveTo>
                    <a:pt x="316230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3162300" y="13716"/>
                  </a:lnTo>
                  <a:lnTo>
                    <a:pt x="3162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510777" y="4586478"/>
              <a:ext cx="3162300" cy="1905"/>
            </a:xfrm>
            <a:custGeom>
              <a:avLst/>
              <a:gdLst/>
              <a:ahLst/>
              <a:cxnLst/>
              <a:rect l="l" t="t" r="r" b="b"/>
              <a:pathLst>
                <a:path w="3162300" h="1904">
                  <a:moveTo>
                    <a:pt x="0" y="0"/>
                  </a:moveTo>
                  <a:lnTo>
                    <a:pt x="3162300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672315" y="4585716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167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6764" y="1371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1673077" y="4586478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0" y="0"/>
                  </a:moveTo>
                  <a:lnTo>
                    <a:pt x="16764" y="1524"/>
                  </a:lnTo>
                </a:path>
                <a:path w="17145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1672315" y="4585716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167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6764" y="1371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1673077" y="4586478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0" y="0"/>
                  </a:moveTo>
                  <a:lnTo>
                    <a:pt x="16764" y="1524"/>
                  </a:lnTo>
                </a:path>
                <a:path w="17145" h="13970">
                  <a:moveTo>
                    <a:pt x="0" y="0"/>
                  </a:moveTo>
                  <a:lnTo>
                    <a:pt x="1524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169151" y="4599432"/>
              <a:ext cx="18415" cy="266700"/>
            </a:xfrm>
            <a:custGeom>
              <a:avLst/>
              <a:gdLst/>
              <a:ahLst/>
              <a:cxnLst/>
              <a:rect l="l" t="t" r="r" b="b"/>
              <a:pathLst>
                <a:path w="18414" h="266700">
                  <a:moveTo>
                    <a:pt x="18287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8287" y="266700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169913" y="4600194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804659" y="4599432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7619" y="26670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05421" y="4600194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412735" y="4599432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7619" y="26670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413497" y="4600194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952231" y="4599432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7619" y="26670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952994" y="4600194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91727" y="4599432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7619" y="26670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92489" y="4600194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1672315" y="4599432"/>
              <a:ext cx="17145" cy="266700"/>
            </a:xfrm>
            <a:custGeom>
              <a:avLst/>
              <a:gdLst/>
              <a:ahLst/>
              <a:cxnLst/>
              <a:rect l="l" t="t" r="r" b="b"/>
              <a:pathLst>
                <a:path w="17145" h="266700">
                  <a:moveTo>
                    <a:pt x="16764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6764" y="266700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1673077" y="4600194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6188265" y="4865878"/>
            <a:ext cx="616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6808406" y="4869116"/>
            <a:ext cx="60833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8255" algn="ctr">
              <a:lnSpc>
                <a:spcPts val="2085"/>
              </a:lnSpc>
              <a:spcBef>
                <a:spcPts val="70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7416482" y="4869116"/>
            <a:ext cx="53975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7620" algn="ctr">
              <a:lnSpc>
                <a:spcPts val="2085"/>
              </a:lnSpc>
              <a:spcBef>
                <a:spcPts val="70"/>
              </a:spcBef>
            </a:pPr>
            <a:r>
              <a:rPr sz="2200" b="1" spc="-50" dirty="0">
                <a:latin typeface="Tahoma"/>
                <a:cs typeface="Tahoma"/>
              </a:rPr>
              <a:t>?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7955978" y="4869116"/>
            <a:ext cx="53975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8255" algn="ctr">
              <a:lnSpc>
                <a:spcPts val="2085"/>
              </a:lnSpc>
              <a:spcBef>
                <a:spcPts val="70"/>
              </a:spcBef>
            </a:pPr>
            <a:r>
              <a:rPr sz="2200" b="1" spc="-50" dirty="0">
                <a:latin typeface="Tahoma"/>
                <a:cs typeface="Tahoma"/>
              </a:rPr>
              <a:t>?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8473947" y="4865878"/>
            <a:ext cx="3224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95"/>
              </a:spcBef>
            </a:pPr>
            <a:r>
              <a:rPr sz="2200" b="1" spc="-75" dirty="0">
                <a:latin typeface="Tahoma"/>
                <a:cs typeface="Tahoma"/>
              </a:rPr>
              <a:t>Stored</a:t>
            </a:r>
            <a:r>
              <a:rPr sz="1200" i="1" spc="-112" baseline="55555" dirty="0">
                <a:solidFill>
                  <a:srgbClr val="AC66BA"/>
                </a:solidFill>
                <a:latin typeface="Verdana"/>
                <a:cs typeface="Verdana"/>
              </a:rPr>
              <a:t>a</a:t>
            </a:r>
            <a:r>
              <a:rPr sz="2200" b="1" spc="-75" dirty="0">
                <a:latin typeface="Tahoma"/>
                <a:cs typeface="Tahoma"/>
              </a:rPr>
              <a:t>state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unknown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6168961" y="4865941"/>
            <a:ext cx="5521960" cy="274955"/>
            <a:chOff x="6168961" y="4865941"/>
            <a:chExt cx="5521960" cy="274955"/>
          </a:xfrm>
        </p:grpSpPr>
        <p:sp>
          <p:nvSpPr>
            <p:cNvPr id="206" name="object 206"/>
            <p:cNvSpPr/>
            <p:nvPr/>
          </p:nvSpPr>
          <p:spPr>
            <a:xfrm>
              <a:off x="6169151" y="486613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82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8287" y="6096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169913" y="4866893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4">
                  <a:moveTo>
                    <a:pt x="0" y="0"/>
                  </a:moveTo>
                  <a:lnTo>
                    <a:pt x="18287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187439" y="4866131"/>
              <a:ext cx="617220" cy="6350"/>
            </a:xfrm>
            <a:custGeom>
              <a:avLst/>
              <a:gdLst/>
              <a:ahLst/>
              <a:cxnLst/>
              <a:rect l="l" t="t" r="r" b="b"/>
              <a:pathLst>
                <a:path w="617220" h="6350">
                  <a:moveTo>
                    <a:pt x="61721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7219" y="6096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188201" y="4866893"/>
              <a:ext cx="1772920" cy="6350"/>
            </a:xfrm>
            <a:custGeom>
              <a:avLst/>
              <a:gdLst/>
              <a:ahLst/>
              <a:cxnLst/>
              <a:rect l="l" t="t" r="r" b="b"/>
              <a:pathLst>
                <a:path w="1772920" h="6350">
                  <a:moveTo>
                    <a:pt x="0" y="0"/>
                  </a:moveTo>
                  <a:lnTo>
                    <a:pt x="617220" y="1523"/>
                  </a:lnTo>
                </a:path>
                <a:path w="1772920" h="6350">
                  <a:moveTo>
                    <a:pt x="617220" y="0"/>
                  </a:moveTo>
                  <a:lnTo>
                    <a:pt x="624840" y="1523"/>
                  </a:lnTo>
                </a:path>
                <a:path w="1772920" h="6350">
                  <a:moveTo>
                    <a:pt x="617220" y="0"/>
                  </a:moveTo>
                  <a:lnTo>
                    <a:pt x="618744" y="6095"/>
                  </a:lnTo>
                </a:path>
                <a:path w="1772920" h="6350">
                  <a:moveTo>
                    <a:pt x="1225296" y="0"/>
                  </a:moveTo>
                  <a:lnTo>
                    <a:pt x="1232916" y="1523"/>
                  </a:lnTo>
                </a:path>
                <a:path w="1772920" h="6350">
                  <a:moveTo>
                    <a:pt x="1225296" y="0"/>
                  </a:moveTo>
                  <a:lnTo>
                    <a:pt x="1226820" y="6095"/>
                  </a:lnTo>
                </a:path>
                <a:path w="1772920" h="6350">
                  <a:moveTo>
                    <a:pt x="1764792" y="0"/>
                  </a:moveTo>
                  <a:lnTo>
                    <a:pt x="1772412" y="1523"/>
                  </a:lnTo>
                </a:path>
                <a:path w="1772920" h="6350">
                  <a:moveTo>
                    <a:pt x="1764792" y="0"/>
                  </a:moveTo>
                  <a:lnTo>
                    <a:pt x="1766316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91727" y="486613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61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7619" y="609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92489" y="486689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0" y="0"/>
                  </a:moveTo>
                  <a:lnTo>
                    <a:pt x="7619" y="1523"/>
                  </a:lnTo>
                </a:path>
                <a:path w="7620" h="6350">
                  <a:moveTo>
                    <a:pt x="0" y="0"/>
                  </a:moveTo>
                  <a:lnTo>
                    <a:pt x="152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99347" y="4866131"/>
              <a:ext cx="3173095" cy="6350"/>
            </a:xfrm>
            <a:custGeom>
              <a:avLst/>
              <a:gdLst/>
              <a:ahLst/>
              <a:cxnLst/>
              <a:rect l="l" t="t" r="r" b="b"/>
              <a:pathLst>
                <a:path w="3173095" h="6350">
                  <a:moveTo>
                    <a:pt x="317296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72968" y="6096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500109" y="4866893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672315" y="4866131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676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6764" y="609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1673077" y="4866893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4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169151" y="4872227"/>
              <a:ext cx="18415" cy="266700"/>
            </a:xfrm>
            <a:custGeom>
              <a:avLst/>
              <a:gdLst/>
              <a:ahLst/>
              <a:cxnLst/>
              <a:rect l="l" t="t" r="r" b="b"/>
              <a:pathLst>
                <a:path w="18414" h="266700">
                  <a:moveTo>
                    <a:pt x="18287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8287" y="266700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169913" y="4872989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491727" y="4872227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7619" y="26670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492489" y="4872989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1672315" y="4872227"/>
              <a:ext cx="17145" cy="266700"/>
            </a:xfrm>
            <a:custGeom>
              <a:avLst/>
              <a:gdLst/>
              <a:ahLst/>
              <a:cxnLst/>
              <a:rect l="l" t="t" r="r" b="b"/>
              <a:pathLst>
                <a:path w="17145" h="266700">
                  <a:moveTo>
                    <a:pt x="16764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6764" y="266700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1673077" y="4872989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6188265" y="5139690"/>
            <a:ext cx="616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6808406" y="5142674"/>
            <a:ext cx="60833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8255" algn="ctr">
              <a:lnSpc>
                <a:spcPts val="2080"/>
              </a:lnSpc>
              <a:spcBef>
                <a:spcPts val="70"/>
              </a:spcBef>
            </a:pPr>
            <a:r>
              <a:rPr sz="2200" b="1" spc="-5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416482" y="5142674"/>
            <a:ext cx="53975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7620" algn="ctr">
              <a:lnSpc>
                <a:spcPts val="2080"/>
              </a:lnSpc>
              <a:spcBef>
                <a:spcPts val="70"/>
              </a:spcBef>
            </a:pPr>
            <a:r>
              <a:rPr sz="2200" b="1" spc="-5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955978" y="5142674"/>
            <a:ext cx="53975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8255" algn="ctr">
              <a:lnSpc>
                <a:spcPts val="2080"/>
              </a:lnSpc>
              <a:spcBef>
                <a:spcPts val="70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8499347" y="5139690"/>
            <a:ext cx="3173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95"/>
              </a:spcBef>
            </a:pPr>
            <a:r>
              <a:rPr sz="2200" b="1" spc="-85" dirty="0">
                <a:latin typeface="Tahoma"/>
                <a:cs typeface="Tahoma"/>
              </a:rPr>
              <a:t>“Set”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spc="135" dirty="0">
                <a:latin typeface="Tahoma"/>
                <a:cs typeface="Tahoma"/>
              </a:rPr>
              <a:t>Q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spc="-100" dirty="0">
                <a:latin typeface="Tahoma"/>
                <a:cs typeface="Tahoma"/>
              </a:rPr>
              <a:t>to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spc="-6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6168961" y="5138737"/>
            <a:ext cx="5521960" cy="276225"/>
            <a:chOff x="6168961" y="5138737"/>
            <a:chExt cx="5521960" cy="276225"/>
          </a:xfrm>
        </p:grpSpPr>
        <p:sp>
          <p:nvSpPr>
            <p:cNvPr id="228" name="object 228"/>
            <p:cNvSpPr/>
            <p:nvPr/>
          </p:nvSpPr>
          <p:spPr>
            <a:xfrm>
              <a:off x="6169151" y="5138927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>
                  <a:moveTo>
                    <a:pt x="1828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8287" y="7620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169913" y="5139690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4">
                  <a:moveTo>
                    <a:pt x="0" y="0"/>
                  </a:moveTo>
                  <a:lnTo>
                    <a:pt x="18287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187439" y="5138927"/>
              <a:ext cx="617220" cy="7620"/>
            </a:xfrm>
            <a:custGeom>
              <a:avLst/>
              <a:gdLst/>
              <a:ahLst/>
              <a:cxnLst/>
              <a:rect l="l" t="t" r="r" b="b"/>
              <a:pathLst>
                <a:path w="617220" h="7620">
                  <a:moveTo>
                    <a:pt x="6172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17219" y="7620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188201" y="5139690"/>
              <a:ext cx="1772920" cy="7620"/>
            </a:xfrm>
            <a:custGeom>
              <a:avLst/>
              <a:gdLst/>
              <a:ahLst/>
              <a:cxnLst/>
              <a:rect l="l" t="t" r="r" b="b"/>
              <a:pathLst>
                <a:path w="1772920" h="7620">
                  <a:moveTo>
                    <a:pt x="0" y="0"/>
                  </a:moveTo>
                  <a:lnTo>
                    <a:pt x="617220" y="1524"/>
                  </a:lnTo>
                </a:path>
                <a:path w="1772920" h="7620">
                  <a:moveTo>
                    <a:pt x="617220" y="0"/>
                  </a:moveTo>
                  <a:lnTo>
                    <a:pt x="624840" y="1524"/>
                  </a:lnTo>
                </a:path>
                <a:path w="1772920" h="7620">
                  <a:moveTo>
                    <a:pt x="617220" y="0"/>
                  </a:moveTo>
                  <a:lnTo>
                    <a:pt x="618744" y="7620"/>
                  </a:lnTo>
                </a:path>
                <a:path w="1772920" h="7620">
                  <a:moveTo>
                    <a:pt x="1225296" y="0"/>
                  </a:moveTo>
                  <a:lnTo>
                    <a:pt x="1232916" y="1524"/>
                  </a:lnTo>
                </a:path>
                <a:path w="1772920" h="7620">
                  <a:moveTo>
                    <a:pt x="1225296" y="0"/>
                  </a:moveTo>
                  <a:lnTo>
                    <a:pt x="1226820" y="7620"/>
                  </a:lnTo>
                </a:path>
                <a:path w="1772920" h="7620">
                  <a:moveTo>
                    <a:pt x="1764792" y="0"/>
                  </a:moveTo>
                  <a:lnTo>
                    <a:pt x="1772412" y="1524"/>
                  </a:lnTo>
                </a:path>
                <a:path w="1772920" h="7620">
                  <a:moveTo>
                    <a:pt x="1764792" y="0"/>
                  </a:moveTo>
                  <a:lnTo>
                    <a:pt x="1766316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91727" y="513892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19" y="762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92489" y="5139690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0"/>
                  </a:moveTo>
                  <a:lnTo>
                    <a:pt x="7619" y="1524"/>
                  </a:lnTo>
                </a:path>
                <a:path w="7620" h="7620">
                  <a:moveTo>
                    <a:pt x="0" y="0"/>
                  </a:moveTo>
                  <a:lnTo>
                    <a:pt x="1524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99347" y="5138927"/>
              <a:ext cx="3173095" cy="7620"/>
            </a:xfrm>
            <a:custGeom>
              <a:avLst/>
              <a:gdLst/>
              <a:ahLst/>
              <a:cxnLst/>
              <a:rect l="l" t="t" r="r" b="b"/>
              <a:pathLst>
                <a:path w="3173095" h="7620">
                  <a:moveTo>
                    <a:pt x="317296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72968" y="7620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00109" y="5139690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1672315" y="5138927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5" h="7620">
                  <a:moveTo>
                    <a:pt x="167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6764" y="7620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1673077" y="5139690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4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169151" y="5146548"/>
              <a:ext cx="18415" cy="266700"/>
            </a:xfrm>
            <a:custGeom>
              <a:avLst/>
              <a:gdLst/>
              <a:ahLst/>
              <a:cxnLst/>
              <a:rect l="l" t="t" r="r" b="b"/>
              <a:pathLst>
                <a:path w="18414" h="266700">
                  <a:moveTo>
                    <a:pt x="18287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18287" y="26669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169913" y="5147310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91727" y="5146548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7619" y="2666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92489" y="5147310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1672315" y="5146548"/>
              <a:ext cx="17145" cy="266700"/>
            </a:xfrm>
            <a:custGeom>
              <a:avLst/>
              <a:gdLst/>
              <a:ahLst/>
              <a:cxnLst/>
              <a:rect l="l" t="t" r="r" b="b"/>
              <a:pathLst>
                <a:path w="17145" h="266700">
                  <a:moveTo>
                    <a:pt x="16764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16764" y="266699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1673077" y="5147310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6188265" y="5411825"/>
            <a:ext cx="616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808406" y="5416232"/>
            <a:ext cx="60833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8890" algn="ctr">
              <a:lnSpc>
                <a:spcPts val="2090"/>
              </a:lnSpc>
              <a:spcBef>
                <a:spcPts val="60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416482" y="5416232"/>
            <a:ext cx="53975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7620" algn="ctr">
              <a:lnSpc>
                <a:spcPts val="2090"/>
              </a:lnSpc>
              <a:spcBef>
                <a:spcPts val="60"/>
              </a:spcBef>
            </a:pPr>
            <a:r>
              <a:rPr sz="2200" b="1" spc="-5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955978" y="5416232"/>
            <a:ext cx="539750" cy="27368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8255" algn="ctr">
              <a:lnSpc>
                <a:spcPts val="2090"/>
              </a:lnSpc>
              <a:spcBef>
                <a:spcPts val="60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499347" y="5411825"/>
            <a:ext cx="3173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95"/>
              </a:spcBef>
            </a:pPr>
            <a:r>
              <a:rPr sz="2200" b="1" spc="-60" dirty="0">
                <a:latin typeface="Tahoma"/>
                <a:cs typeface="Tahoma"/>
              </a:rPr>
              <a:t>Now</a:t>
            </a:r>
            <a:r>
              <a:rPr sz="2200" b="1" spc="-70" dirty="0">
                <a:latin typeface="Tahoma"/>
                <a:cs typeface="Tahoma"/>
              </a:rPr>
              <a:t> </a:t>
            </a:r>
            <a:r>
              <a:rPr sz="2200" b="1" spc="135" dirty="0">
                <a:latin typeface="Tahoma"/>
                <a:cs typeface="Tahoma"/>
              </a:rPr>
              <a:t>Q</a:t>
            </a:r>
            <a:r>
              <a:rPr sz="2200" b="1" spc="-75" dirty="0">
                <a:latin typeface="Tahoma"/>
                <a:cs typeface="Tahoma"/>
              </a:rPr>
              <a:t> </a:t>
            </a:r>
            <a:r>
              <a:rPr sz="2200" b="1" spc="-40" dirty="0">
                <a:latin typeface="Tahoma"/>
                <a:cs typeface="Tahoma"/>
              </a:rPr>
              <a:t>“remembers”</a:t>
            </a:r>
            <a:r>
              <a:rPr sz="2200" b="1" spc="-90" dirty="0">
                <a:latin typeface="Tahoma"/>
                <a:cs typeface="Tahoma"/>
              </a:rPr>
              <a:t> </a:t>
            </a:r>
            <a:r>
              <a:rPr sz="2200" b="1" spc="-5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6168961" y="5413057"/>
            <a:ext cx="5521960" cy="274955"/>
            <a:chOff x="6168961" y="5413057"/>
            <a:chExt cx="5521960" cy="274955"/>
          </a:xfrm>
        </p:grpSpPr>
        <p:sp>
          <p:nvSpPr>
            <p:cNvPr id="250" name="object 250"/>
            <p:cNvSpPr/>
            <p:nvPr/>
          </p:nvSpPr>
          <p:spPr>
            <a:xfrm>
              <a:off x="6169151" y="5413247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82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8287" y="6096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169913" y="5414010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4">
                  <a:moveTo>
                    <a:pt x="0" y="0"/>
                  </a:moveTo>
                  <a:lnTo>
                    <a:pt x="18287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187439" y="5413247"/>
              <a:ext cx="617220" cy="6350"/>
            </a:xfrm>
            <a:custGeom>
              <a:avLst/>
              <a:gdLst/>
              <a:ahLst/>
              <a:cxnLst/>
              <a:rect l="l" t="t" r="r" b="b"/>
              <a:pathLst>
                <a:path w="617220" h="6350">
                  <a:moveTo>
                    <a:pt x="61721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7219" y="6096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188201" y="5414010"/>
              <a:ext cx="1772920" cy="6350"/>
            </a:xfrm>
            <a:custGeom>
              <a:avLst/>
              <a:gdLst/>
              <a:ahLst/>
              <a:cxnLst/>
              <a:rect l="l" t="t" r="r" b="b"/>
              <a:pathLst>
                <a:path w="1772920" h="6350">
                  <a:moveTo>
                    <a:pt x="0" y="0"/>
                  </a:moveTo>
                  <a:lnTo>
                    <a:pt x="617220" y="1523"/>
                  </a:lnTo>
                </a:path>
                <a:path w="1772920" h="6350">
                  <a:moveTo>
                    <a:pt x="617220" y="0"/>
                  </a:moveTo>
                  <a:lnTo>
                    <a:pt x="624840" y="1523"/>
                  </a:lnTo>
                </a:path>
                <a:path w="1772920" h="6350">
                  <a:moveTo>
                    <a:pt x="617220" y="0"/>
                  </a:moveTo>
                  <a:lnTo>
                    <a:pt x="618744" y="6095"/>
                  </a:lnTo>
                </a:path>
                <a:path w="1772920" h="6350">
                  <a:moveTo>
                    <a:pt x="1225296" y="0"/>
                  </a:moveTo>
                  <a:lnTo>
                    <a:pt x="1232916" y="1523"/>
                  </a:lnTo>
                </a:path>
                <a:path w="1772920" h="6350">
                  <a:moveTo>
                    <a:pt x="1225296" y="0"/>
                  </a:moveTo>
                  <a:lnTo>
                    <a:pt x="1226820" y="6095"/>
                  </a:lnTo>
                </a:path>
                <a:path w="1772920" h="6350">
                  <a:moveTo>
                    <a:pt x="1764792" y="0"/>
                  </a:moveTo>
                  <a:lnTo>
                    <a:pt x="1772412" y="1523"/>
                  </a:lnTo>
                </a:path>
                <a:path w="1772920" h="6350">
                  <a:moveTo>
                    <a:pt x="1764792" y="0"/>
                  </a:moveTo>
                  <a:lnTo>
                    <a:pt x="1766316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91727" y="541324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61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7619" y="609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92489" y="541401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0" y="0"/>
                  </a:moveTo>
                  <a:lnTo>
                    <a:pt x="7619" y="1523"/>
                  </a:lnTo>
                </a:path>
                <a:path w="7620" h="6350">
                  <a:moveTo>
                    <a:pt x="0" y="0"/>
                  </a:moveTo>
                  <a:lnTo>
                    <a:pt x="152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99347" y="5413247"/>
              <a:ext cx="3173095" cy="6350"/>
            </a:xfrm>
            <a:custGeom>
              <a:avLst/>
              <a:gdLst/>
              <a:ahLst/>
              <a:cxnLst/>
              <a:rect l="l" t="t" r="r" b="b"/>
              <a:pathLst>
                <a:path w="3173095" h="6350">
                  <a:moveTo>
                    <a:pt x="317296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72968" y="6096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00109" y="5414010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1672315" y="541324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676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6764" y="609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1673077" y="5414010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4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169151" y="5419344"/>
              <a:ext cx="18415" cy="266700"/>
            </a:xfrm>
            <a:custGeom>
              <a:avLst/>
              <a:gdLst/>
              <a:ahLst/>
              <a:cxnLst/>
              <a:rect l="l" t="t" r="r" b="b"/>
              <a:pathLst>
                <a:path w="18414" h="266700">
                  <a:moveTo>
                    <a:pt x="18287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18287" y="26669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169913" y="5420106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91727" y="5419344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7619" y="2666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2489" y="5420106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1672315" y="5419344"/>
              <a:ext cx="17145" cy="266700"/>
            </a:xfrm>
            <a:custGeom>
              <a:avLst/>
              <a:gdLst/>
              <a:ahLst/>
              <a:cxnLst/>
              <a:rect l="l" t="t" r="r" b="b"/>
              <a:pathLst>
                <a:path w="17145" h="266700">
                  <a:moveTo>
                    <a:pt x="16764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16764" y="266699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1673077" y="5420106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" name="object 266"/>
          <p:cNvSpPr txBox="1"/>
          <p:nvPr/>
        </p:nvSpPr>
        <p:spPr>
          <a:xfrm>
            <a:off x="6188265" y="5686145"/>
            <a:ext cx="5485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95"/>
              </a:spcBef>
              <a:tabLst>
                <a:tab pos="850265" algn="l"/>
                <a:tab pos="1423670" algn="l"/>
                <a:tab pos="1963420" algn="l"/>
                <a:tab pos="2312670" algn="l"/>
              </a:tabLst>
            </a:pPr>
            <a:r>
              <a:rPr sz="2200" b="1" spc="-50" dirty="0">
                <a:latin typeface="Tahoma"/>
                <a:cs typeface="Tahoma"/>
              </a:rPr>
              <a:t>1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0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0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1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95" dirty="0">
                <a:latin typeface="Tahoma"/>
                <a:cs typeface="Tahoma"/>
              </a:rPr>
              <a:t>“Reset”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spc="135" dirty="0">
                <a:latin typeface="Tahoma"/>
                <a:cs typeface="Tahoma"/>
              </a:rPr>
              <a:t>Q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-105" dirty="0">
                <a:latin typeface="Tahoma"/>
                <a:cs typeface="Tahoma"/>
              </a:rPr>
              <a:t>to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67" name="object 267"/>
          <p:cNvGrpSpPr/>
          <p:nvPr/>
        </p:nvGrpSpPr>
        <p:grpSpPr>
          <a:xfrm>
            <a:off x="6168961" y="5685853"/>
            <a:ext cx="5521960" cy="274955"/>
            <a:chOff x="6168961" y="5685853"/>
            <a:chExt cx="5521960" cy="274955"/>
          </a:xfrm>
        </p:grpSpPr>
        <p:sp>
          <p:nvSpPr>
            <p:cNvPr id="268" name="object 268"/>
            <p:cNvSpPr/>
            <p:nvPr/>
          </p:nvSpPr>
          <p:spPr>
            <a:xfrm>
              <a:off x="6169151" y="5686043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>
                  <a:moveTo>
                    <a:pt x="1828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8287" y="7620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169913" y="5686805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4">
                  <a:moveTo>
                    <a:pt x="0" y="0"/>
                  </a:moveTo>
                  <a:lnTo>
                    <a:pt x="18287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187439" y="5686043"/>
              <a:ext cx="617220" cy="7620"/>
            </a:xfrm>
            <a:custGeom>
              <a:avLst/>
              <a:gdLst/>
              <a:ahLst/>
              <a:cxnLst/>
              <a:rect l="l" t="t" r="r" b="b"/>
              <a:pathLst>
                <a:path w="617220" h="7620">
                  <a:moveTo>
                    <a:pt x="6172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17219" y="7620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188201" y="5686805"/>
              <a:ext cx="617220" cy="1905"/>
            </a:xfrm>
            <a:custGeom>
              <a:avLst/>
              <a:gdLst/>
              <a:ahLst/>
              <a:cxnLst/>
              <a:rect l="l" t="t" r="r" b="b"/>
              <a:pathLst>
                <a:path w="617220" h="1904">
                  <a:moveTo>
                    <a:pt x="0" y="0"/>
                  </a:moveTo>
                  <a:lnTo>
                    <a:pt x="617220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804659" y="568604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19" y="762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805421" y="568680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0"/>
                  </a:moveTo>
                  <a:lnTo>
                    <a:pt x="7620" y="1524"/>
                  </a:lnTo>
                </a:path>
                <a:path w="7620" h="7620">
                  <a:moveTo>
                    <a:pt x="0" y="0"/>
                  </a:moveTo>
                  <a:lnTo>
                    <a:pt x="1524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812279" y="5686043"/>
              <a:ext cx="600710" cy="7620"/>
            </a:xfrm>
            <a:custGeom>
              <a:avLst/>
              <a:gdLst/>
              <a:ahLst/>
              <a:cxnLst/>
              <a:rect l="l" t="t" r="r" b="b"/>
              <a:pathLst>
                <a:path w="600709" h="7620">
                  <a:moveTo>
                    <a:pt x="60045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0455" y="7620"/>
                  </a:lnTo>
                  <a:lnTo>
                    <a:pt x="600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813041" y="5686805"/>
              <a:ext cx="600710" cy="1905"/>
            </a:xfrm>
            <a:custGeom>
              <a:avLst/>
              <a:gdLst/>
              <a:ahLst/>
              <a:cxnLst/>
              <a:rect l="l" t="t" r="r" b="b"/>
              <a:pathLst>
                <a:path w="600709" h="1904">
                  <a:moveTo>
                    <a:pt x="0" y="0"/>
                  </a:moveTo>
                  <a:lnTo>
                    <a:pt x="600455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412735" y="568604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19" y="762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413497" y="568680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0"/>
                  </a:moveTo>
                  <a:lnTo>
                    <a:pt x="7620" y="1524"/>
                  </a:lnTo>
                </a:path>
                <a:path w="7620" h="7620">
                  <a:moveTo>
                    <a:pt x="0" y="0"/>
                  </a:moveTo>
                  <a:lnTo>
                    <a:pt x="1524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420355" y="5686043"/>
              <a:ext cx="532130" cy="7620"/>
            </a:xfrm>
            <a:custGeom>
              <a:avLst/>
              <a:gdLst/>
              <a:ahLst/>
              <a:cxnLst/>
              <a:rect l="l" t="t" r="r" b="b"/>
              <a:pathLst>
                <a:path w="532129" h="7620">
                  <a:moveTo>
                    <a:pt x="53187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1876" y="7620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21117" y="5686805"/>
              <a:ext cx="532130" cy="1905"/>
            </a:xfrm>
            <a:custGeom>
              <a:avLst/>
              <a:gdLst/>
              <a:ahLst/>
              <a:cxnLst/>
              <a:rect l="l" t="t" r="r" b="b"/>
              <a:pathLst>
                <a:path w="532129" h="1904">
                  <a:moveTo>
                    <a:pt x="0" y="0"/>
                  </a:moveTo>
                  <a:lnTo>
                    <a:pt x="531876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952231" y="568604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19" y="762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952994" y="568680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0"/>
                  </a:moveTo>
                  <a:lnTo>
                    <a:pt x="7620" y="1524"/>
                  </a:lnTo>
                </a:path>
                <a:path w="7620" h="7620">
                  <a:moveTo>
                    <a:pt x="0" y="0"/>
                  </a:moveTo>
                  <a:lnTo>
                    <a:pt x="1524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959851" y="5686043"/>
              <a:ext cx="532130" cy="7620"/>
            </a:xfrm>
            <a:custGeom>
              <a:avLst/>
              <a:gdLst/>
              <a:ahLst/>
              <a:cxnLst/>
              <a:rect l="l" t="t" r="r" b="b"/>
              <a:pathLst>
                <a:path w="532129" h="7620">
                  <a:moveTo>
                    <a:pt x="53187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31876" y="7620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960613" y="5686805"/>
              <a:ext cx="532130" cy="1905"/>
            </a:xfrm>
            <a:custGeom>
              <a:avLst/>
              <a:gdLst/>
              <a:ahLst/>
              <a:cxnLst/>
              <a:rect l="l" t="t" r="r" b="b"/>
              <a:pathLst>
                <a:path w="532129" h="1904">
                  <a:moveTo>
                    <a:pt x="0" y="0"/>
                  </a:moveTo>
                  <a:lnTo>
                    <a:pt x="531876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1727" y="568604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619" y="762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492489" y="568680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0"/>
                  </a:moveTo>
                  <a:lnTo>
                    <a:pt x="7619" y="1524"/>
                  </a:lnTo>
                </a:path>
                <a:path w="7620" h="7620">
                  <a:moveTo>
                    <a:pt x="0" y="0"/>
                  </a:moveTo>
                  <a:lnTo>
                    <a:pt x="1524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499347" y="5686043"/>
              <a:ext cx="3173095" cy="7620"/>
            </a:xfrm>
            <a:custGeom>
              <a:avLst/>
              <a:gdLst/>
              <a:ahLst/>
              <a:cxnLst/>
              <a:rect l="l" t="t" r="r" b="b"/>
              <a:pathLst>
                <a:path w="3173095" h="7620">
                  <a:moveTo>
                    <a:pt x="317296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72968" y="7620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00109" y="5686805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1672315" y="5686043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5" h="7620">
                  <a:moveTo>
                    <a:pt x="167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6764" y="7620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1673077" y="5686805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4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169151" y="5693663"/>
              <a:ext cx="18415" cy="265430"/>
            </a:xfrm>
            <a:custGeom>
              <a:avLst/>
              <a:gdLst/>
              <a:ahLst/>
              <a:cxnLst/>
              <a:rect l="l" t="t" r="r" b="b"/>
              <a:pathLst>
                <a:path w="18414" h="265429">
                  <a:moveTo>
                    <a:pt x="18287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18287" y="265176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169913" y="5694425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804659" y="5693663"/>
              <a:ext cx="7620" cy="265430"/>
            </a:xfrm>
            <a:custGeom>
              <a:avLst/>
              <a:gdLst/>
              <a:ahLst/>
              <a:cxnLst/>
              <a:rect l="l" t="t" r="r" b="b"/>
              <a:pathLst>
                <a:path w="7620" h="265429">
                  <a:moveTo>
                    <a:pt x="7619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7619" y="26517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805421" y="5694425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412735" y="5693663"/>
              <a:ext cx="7620" cy="265430"/>
            </a:xfrm>
            <a:custGeom>
              <a:avLst/>
              <a:gdLst/>
              <a:ahLst/>
              <a:cxnLst/>
              <a:rect l="l" t="t" r="r" b="b"/>
              <a:pathLst>
                <a:path w="7620" h="265429">
                  <a:moveTo>
                    <a:pt x="7619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7619" y="26517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413497" y="5694425"/>
              <a:ext cx="541020" cy="265430"/>
            </a:xfrm>
            <a:custGeom>
              <a:avLst/>
              <a:gdLst/>
              <a:ahLst/>
              <a:cxnLst/>
              <a:rect l="l" t="t" r="r" b="b"/>
              <a:pathLst>
                <a:path w="541020" h="265429">
                  <a:moveTo>
                    <a:pt x="0" y="0"/>
                  </a:moveTo>
                  <a:lnTo>
                    <a:pt x="1524" y="265176"/>
                  </a:lnTo>
                </a:path>
                <a:path w="541020" h="265429">
                  <a:moveTo>
                    <a:pt x="539496" y="0"/>
                  </a:moveTo>
                  <a:lnTo>
                    <a:pt x="541020" y="2651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491727" y="5693663"/>
              <a:ext cx="7620" cy="265430"/>
            </a:xfrm>
            <a:custGeom>
              <a:avLst/>
              <a:gdLst/>
              <a:ahLst/>
              <a:cxnLst/>
              <a:rect l="l" t="t" r="r" b="b"/>
              <a:pathLst>
                <a:path w="7620" h="265429">
                  <a:moveTo>
                    <a:pt x="7619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7619" y="26517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492489" y="5694425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1672315" y="5693663"/>
              <a:ext cx="17145" cy="265430"/>
            </a:xfrm>
            <a:custGeom>
              <a:avLst/>
              <a:gdLst/>
              <a:ahLst/>
              <a:cxnLst/>
              <a:rect l="l" t="t" r="r" b="b"/>
              <a:pathLst>
                <a:path w="17145" h="265429">
                  <a:moveTo>
                    <a:pt x="16764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16764" y="26517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1673077" y="5694425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 txBox="1"/>
          <p:nvPr/>
        </p:nvSpPr>
        <p:spPr>
          <a:xfrm>
            <a:off x="6188265" y="5958332"/>
            <a:ext cx="5485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95"/>
              </a:spcBef>
              <a:tabLst>
                <a:tab pos="850265" algn="l"/>
                <a:tab pos="1423670" algn="l"/>
                <a:tab pos="1963420" algn="l"/>
                <a:tab pos="2312670" algn="l"/>
              </a:tabLst>
            </a:pPr>
            <a:r>
              <a:rPr sz="2200" b="1" spc="-50" dirty="0">
                <a:latin typeface="Tahoma"/>
                <a:cs typeface="Tahoma"/>
              </a:rPr>
              <a:t>0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0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0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1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60" dirty="0">
                <a:latin typeface="Tahoma"/>
                <a:cs typeface="Tahoma"/>
              </a:rPr>
              <a:t>Now</a:t>
            </a:r>
            <a:r>
              <a:rPr sz="2200" b="1" spc="-70" dirty="0">
                <a:latin typeface="Tahoma"/>
                <a:cs typeface="Tahoma"/>
              </a:rPr>
              <a:t> </a:t>
            </a:r>
            <a:r>
              <a:rPr sz="2200" b="1" spc="135" dirty="0">
                <a:latin typeface="Tahoma"/>
                <a:cs typeface="Tahoma"/>
              </a:rPr>
              <a:t>Q</a:t>
            </a:r>
            <a:r>
              <a:rPr sz="2200" b="1" spc="-75" dirty="0">
                <a:latin typeface="Tahoma"/>
                <a:cs typeface="Tahoma"/>
              </a:rPr>
              <a:t> </a:t>
            </a:r>
            <a:r>
              <a:rPr sz="2200" b="1" spc="-40" dirty="0">
                <a:latin typeface="Tahoma"/>
                <a:cs typeface="Tahoma"/>
              </a:rPr>
              <a:t>“remembers”</a:t>
            </a:r>
            <a:r>
              <a:rPr sz="2200" b="1" spc="-90" dirty="0">
                <a:latin typeface="Tahoma"/>
                <a:cs typeface="Tahoma"/>
              </a:rPr>
              <a:t> </a:t>
            </a: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01" name="object 301"/>
          <p:cNvGrpSpPr/>
          <p:nvPr/>
        </p:nvGrpSpPr>
        <p:grpSpPr>
          <a:xfrm>
            <a:off x="6168961" y="5958649"/>
            <a:ext cx="5521960" cy="276225"/>
            <a:chOff x="6168961" y="5958649"/>
            <a:chExt cx="5521960" cy="276225"/>
          </a:xfrm>
        </p:grpSpPr>
        <p:sp>
          <p:nvSpPr>
            <p:cNvPr id="302" name="object 302"/>
            <p:cNvSpPr/>
            <p:nvPr/>
          </p:nvSpPr>
          <p:spPr>
            <a:xfrm>
              <a:off x="6169913" y="5959601"/>
              <a:ext cx="5520055" cy="7620"/>
            </a:xfrm>
            <a:custGeom>
              <a:avLst/>
              <a:gdLst/>
              <a:ahLst/>
              <a:cxnLst/>
              <a:rect l="l" t="t" r="r" b="b"/>
              <a:pathLst>
                <a:path w="5520055" h="7620">
                  <a:moveTo>
                    <a:pt x="0" y="0"/>
                  </a:moveTo>
                  <a:lnTo>
                    <a:pt x="18287" y="1524"/>
                  </a:lnTo>
                </a:path>
                <a:path w="5520055" h="7620">
                  <a:moveTo>
                    <a:pt x="18287" y="0"/>
                  </a:moveTo>
                  <a:lnTo>
                    <a:pt x="635508" y="1524"/>
                  </a:lnTo>
                </a:path>
                <a:path w="5520055" h="7620">
                  <a:moveTo>
                    <a:pt x="635508" y="0"/>
                  </a:moveTo>
                  <a:lnTo>
                    <a:pt x="643128" y="1524"/>
                  </a:lnTo>
                </a:path>
                <a:path w="5520055" h="7620">
                  <a:moveTo>
                    <a:pt x="635508" y="0"/>
                  </a:moveTo>
                  <a:lnTo>
                    <a:pt x="637032" y="7620"/>
                  </a:lnTo>
                </a:path>
                <a:path w="5520055" h="7620">
                  <a:moveTo>
                    <a:pt x="643128" y="0"/>
                  </a:moveTo>
                  <a:lnTo>
                    <a:pt x="1243584" y="1524"/>
                  </a:lnTo>
                </a:path>
                <a:path w="5520055" h="7620">
                  <a:moveTo>
                    <a:pt x="1243584" y="0"/>
                  </a:moveTo>
                  <a:lnTo>
                    <a:pt x="1251204" y="1524"/>
                  </a:lnTo>
                </a:path>
                <a:path w="5520055" h="7620">
                  <a:moveTo>
                    <a:pt x="1243584" y="0"/>
                  </a:moveTo>
                  <a:lnTo>
                    <a:pt x="1245108" y="7620"/>
                  </a:lnTo>
                </a:path>
                <a:path w="5520055" h="7620">
                  <a:moveTo>
                    <a:pt x="1251204" y="0"/>
                  </a:moveTo>
                  <a:lnTo>
                    <a:pt x="1783080" y="1524"/>
                  </a:lnTo>
                </a:path>
                <a:path w="5520055" h="7620">
                  <a:moveTo>
                    <a:pt x="1783080" y="0"/>
                  </a:moveTo>
                  <a:lnTo>
                    <a:pt x="1790700" y="1524"/>
                  </a:lnTo>
                </a:path>
                <a:path w="5520055" h="7620">
                  <a:moveTo>
                    <a:pt x="1783080" y="0"/>
                  </a:moveTo>
                  <a:lnTo>
                    <a:pt x="1784604" y="7620"/>
                  </a:lnTo>
                </a:path>
                <a:path w="5520055" h="7620">
                  <a:moveTo>
                    <a:pt x="1790700" y="0"/>
                  </a:moveTo>
                  <a:lnTo>
                    <a:pt x="2322576" y="1524"/>
                  </a:lnTo>
                </a:path>
                <a:path w="5520055" h="7620">
                  <a:moveTo>
                    <a:pt x="2322576" y="0"/>
                  </a:moveTo>
                  <a:lnTo>
                    <a:pt x="2330195" y="1524"/>
                  </a:lnTo>
                </a:path>
                <a:path w="5520055" h="7620">
                  <a:moveTo>
                    <a:pt x="2322576" y="0"/>
                  </a:moveTo>
                  <a:lnTo>
                    <a:pt x="2324100" y="7620"/>
                  </a:lnTo>
                </a:path>
                <a:path w="5520055" h="7620">
                  <a:moveTo>
                    <a:pt x="2330195" y="0"/>
                  </a:moveTo>
                  <a:lnTo>
                    <a:pt x="5503164" y="1524"/>
                  </a:lnTo>
                </a:path>
                <a:path w="5520055" h="7620">
                  <a:moveTo>
                    <a:pt x="5503164" y="0"/>
                  </a:moveTo>
                  <a:lnTo>
                    <a:pt x="5519928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169151" y="5966459"/>
              <a:ext cx="18415" cy="266700"/>
            </a:xfrm>
            <a:custGeom>
              <a:avLst/>
              <a:gdLst/>
              <a:ahLst/>
              <a:cxnLst/>
              <a:rect l="l" t="t" r="r" b="b"/>
              <a:pathLst>
                <a:path w="18414" h="266700">
                  <a:moveTo>
                    <a:pt x="18287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18287" y="26669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169913" y="5967221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804659" y="5966459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7619" y="2666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805421" y="5967221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412735" y="5966459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7619" y="2666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413497" y="5967221"/>
              <a:ext cx="541020" cy="266700"/>
            </a:xfrm>
            <a:custGeom>
              <a:avLst/>
              <a:gdLst/>
              <a:ahLst/>
              <a:cxnLst/>
              <a:rect l="l" t="t" r="r" b="b"/>
              <a:pathLst>
                <a:path w="541020" h="266700">
                  <a:moveTo>
                    <a:pt x="0" y="0"/>
                  </a:moveTo>
                  <a:lnTo>
                    <a:pt x="1524" y="266699"/>
                  </a:lnTo>
                </a:path>
                <a:path w="541020" h="266700">
                  <a:moveTo>
                    <a:pt x="539496" y="0"/>
                  </a:moveTo>
                  <a:lnTo>
                    <a:pt x="541020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491727" y="5966459"/>
              <a:ext cx="7620" cy="266700"/>
            </a:xfrm>
            <a:custGeom>
              <a:avLst/>
              <a:gdLst/>
              <a:ahLst/>
              <a:cxnLst/>
              <a:rect l="l" t="t" r="r" b="b"/>
              <a:pathLst>
                <a:path w="7620" h="266700">
                  <a:moveTo>
                    <a:pt x="7619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7619" y="2666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492489" y="5967221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1672315" y="5966459"/>
              <a:ext cx="17145" cy="266700"/>
            </a:xfrm>
            <a:custGeom>
              <a:avLst/>
              <a:gdLst/>
              <a:ahLst/>
              <a:cxnLst/>
              <a:rect l="l" t="t" r="r" b="b"/>
              <a:pathLst>
                <a:path w="17145" h="266700">
                  <a:moveTo>
                    <a:pt x="16764" y="0"/>
                  </a:moveTo>
                  <a:lnTo>
                    <a:pt x="0" y="0"/>
                  </a:lnTo>
                  <a:lnTo>
                    <a:pt x="0" y="266699"/>
                  </a:lnTo>
                  <a:lnTo>
                    <a:pt x="16764" y="266699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1673077" y="5967221"/>
              <a:ext cx="1905" cy="266700"/>
            </a:xfrm>
            <a:custGeom>
              <a:avLst/>
              <a:gdLst/>
              <a:ahLst/>
              <a:cxnLst/>
              <a:rect l="l" t="t" r="r" b="b"/>
              <a:pathLst>
                <a:path w="1904" h="266700">
                  <a:moveTo>
                    <a:pt x="0" y="0"/>
                  </a:moveTo>
                  <a:lnTo>
                    <a:pt x="1524" y="2666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3" name="object 313"/>
          <p:cNvSpPr txBox="1"/>
          <p:nvPr/>
        </p:nvSpPr>
        <p:spPr>
          <a:xfrm>
            <a:off x="6188265" y="6232652"/>
            <a:ext cx="616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6808406" y="6236144"/>
            <a:ext cx="608330" cy="274320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8255" algn="ctr">
              <a:lnSpc>
                <a:spcPts val="2090"/>
              </a:lnSpc>
              <a:spcBef>
                <a:spcPts val="65"/>
              </a:spcBef>
            </a:pPr>
            <a:r>
              <a:rPr sz="2200" b="1" spc="-50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7420355" y="6232652"/>
            <a:ext cx="26746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95"/>
              </a:spcBef>
              <a:tabLst>
                <a:tab pos="730885" algn="l"/>
                <a:tab pos="1080135" algn="l"/>
              </a:tabLst>
            </a:pPr>
            <a:r>
              <a:rPr sz="2200" b="1" spc="-50" dirty="0">
                <a:latin typeface="Tahoma"/>
                <a:cs typeface="Tahoma"/>
              </a:rPr>
              <a:t>0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0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155" dirty="0">
                <a:latin typeface="Tahoma"/>
                <a:cs typeface="Tahoma"/>
              </a:rPr>
              <a:t>Both</a:t>
            </a:r>
            <a:r>
              <a:rPr sz="2200" b="1" spc="4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go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65" dirty="0">
                <a:latin typeface="Tahoma"/>
                <a:cs typeface="Tahoma"/>
              </a:rPr>
              <a:t>low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16" name="object 316"/>
          <p:cNvGrpSpPr/>
          <p:nvPr/>
        </p:nvGrpSpPr>
        <p:grpSpPr>
          <a:xfrm>
            <a:off x="6168961" y="6232969"/>
            <a:ext cx="5521960" cy="276225"/>
            <a:chOff x="6168961" y="6232969"/>
            <a:chExt cx="5521960" cy="276225"/>
          </a:xfrm>
        </p:grpSpPr>
        <p:sp>
          <p:nvSpPr>
            <p:cNvPr id="317" name="object 317"/>
            <p:cNvSpPr/>
            <p:nvPr/>
          </p:nvSpPr>
          <p:spPr>
            <a:xfrm>
              <a:off x="6169151" y="623315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82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8287" y="6096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169913" y="6233922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4">
                  <a:moveTo>
                    <a:pt x="0" y="0"/>
                  </a:moveTo>
                  <a:lnTo>
                    <a:pt x="18287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187439" y="6233159"/>
              <a:ext cx="617220" cy="6350"/>
            </a:xfrm>
            <a:custGeom>
              <a:avLst/>
              <a:gdLst/>
              <a:ahLst/>
              <a:cxnLst/>
              <a:rect l="l" t="t" r="r" b="b"/>
              <a:pathLst>
                <a:path w="617220" h="6350">
                  <a:moveTo>
                    <a:pt x="61721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7219" y="6096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188201" y="6233922"/>
              <a:ext cx="624840" cy="6350"/>
            </a:xfrm>
            <a:custGeom>
              <a:avLst/>
              <a:gdLst/>
              <a:ahLst/>
              <a:cxnLst/>
              <a:rect l="l" t="t" r="r" b="b"/>
              <a:pathLst>
                <a:path w="624840" h="6350">
                  <a:moveTo>
                    <a:pt x="0" y="0"/>
                  </a:moveTo>
                  <a:lnTo>
                    <a:pt x="617220" y="1523"/>
                  </a:lnTo>
                </a:path>
                <a:path w="624840" h="6350">
                  <a:moveTo>
                    <a:pt x="617220" y="0"/>
                  </a:moveTo>
                  <a:lnTo>
                    <a:pt x="624840" y="1523"/>
                  </a:lnTo>
                </a:path>
                <a:path w="624840" h="6350">
                  <a:moveTo>
                    <a:pt x="617220" y="0"/>
                  </a:moveTo>
                  <a:lnTo>
                    <a:pt x="61874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412735" y="623315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61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7619" y="609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413497" y="623392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0" y="0"/>
                  </a:moveTo>
                  <a:lnTo>
                    <a:pt x="7620" y="1523"/>
                  </a:lnTo>
                </a:path>
                <a:path w="7620" h="6350">
                  <a:moveTo>
                    <a:pt x="0" y="0"/>
                  </a:moveTo>
                  <a:lnTo>
                    <a:pt x="152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420355" y="6233159"/>
              <a:ext cx="532130" cy="6350"/>
            </a:xfrm>
            <a:custGeom>
              <a:avLst/>
              <a:gdLst/>
              <a:ahLst/>
              <a:cxnLst/>
              <a:rect l="l" t="t" r="r" b="b"/>
              <a:pathLst>
                <a:path w="532129" h="6350">
                  <a:moveTo>
                    <a:pt x="53187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1876" y="6096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421117" y="6233922"/>
              <a:ext cx="539750" cy="6350"/>
            </a:xfrm>
            <a:custGeom>
              <a:avLst/>
              <a:gdLst/>
              <a:ahLst/>
              <a:cxnLst/>
              <a:rect l="l" t="t" r="r" b="b"/>
              <a:pathLst>
                <a:path w="539750" h="6350">
                  <a:moveTo>
                    <a:pt x="0" y="0"/>
                  </a:moveTo>
                  <a:lnTo>
                    <a:pt x="531876" y="1523"/>
                  </a:lnTo>
                </a:path>
                <a:path w="539750" h="6350">
                  <a:moveTo>
                    <a:pt x="531876" y="0"/>
                  </a:moveTo>
                  <a:lnTo>
                    <a:pt x="539496" y="1523"/>
                  </a:lnTo>
                </a:path>
                <a:path w="539750" h="6350">
                  <a:moveTo>
                    <a:pt x="531876" y="0"/>
                  </a:moveTo>
                  <a:lnTo>
                    <a:pt x="533400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959851" y="6233159"/>
              <a:ext cx="532130" cy="6350"/>
            </a:xfrm>
            <a:custGeom>
              <a:avLst/>
              <a:gdLst/>
              <a:ahLst/>
              <a:cxnLst/>
              <a:rect l="l" t="t" r="r" b="b"/>
              <a:pathLst>
                <a:path w="532129" h="6350">
                  <a:moveTo>
                    <a:pt x="53187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31876" y="6096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960613" y="6233922"/>
              <a:ext cx="532130" cy="1905"/>
            </a:xfrm>
            <a:custGeom>
              <a:avLst/>
              <a:gdLst/>
              <a:ahLst/>
              <a:cxnLst/>
              <a:rect l="l" t="t" r="r" b="b"/>
              <a:pathLst>
                <a:path w="532129" h="1904">
                  <a:moveTo>
                    <a:pt x="0" y="0"/>
                  </a:moveTo>
                  <a:lnTo>
                    <a:pt x="531876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1727" y="623315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61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7619" y="609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492489" y="623392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0" y="0"/>
                  </a:moveTo>
                  <a:lnTo>
                    <a:pt x="7619" y="1523"/>
                  </a:lnTo>
                </a:path>
                <a:path w="7620" h="6350">
                  <a:moveTo>
                    <a:pt x="0" y="0"/>
                  </a:moveTo>
                  <a:lnTo>
                    <a:pt x="152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99347" y="6233159"/>
              <a:ext cx="3173095" cy="6350"/>
            </a:xfrm>
            <a:custGeom>
              <a:avLst/>
              <a:gdLst/>
              <a:ahLst/>
              <a:cxnLst/>
              <a:rect l="l" t="t" r="r" b="b"/>
              <a:pathLst>
                <a:path w="3173095" h="6350">
                  <a:moveTo>
                    <a:pt x="317296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72968" y="6096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00109" y="6233922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1672315" y="6233159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676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6764" y="609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1673077" y="6233922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4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169151" y="6239256"/>
              <a:ext cx="18415" cy="268605"/>
            </a:xfrm>
            <a:custGeom>
              <a:avLst/>
              <a:gdLst/>
              <a:ahLst/>
              <a:cxnLst/>
              <a:rect l="l" t="t" r="r" b="b"/>
              <a:pathLst>
                <a:path w="18414" h="268604">
                  <a:moveTo>
                    <a:pt x="18287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18287" y="268224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169913" y="6240018"/>
              <a:ext cx="1905" cy="268605"/>
            </a:xfrm>
            <a:custGeom>
              <a:avLst/>
              <a:gdLst/>
              <a:ahLst/>
              <a:cxnLst/>
              <a:rect l="l" t="t" r="r" b="b"/>
              <a:pathLst>
                <a:path w="1904" h="268604">
                  <a:moveTo>
                    <a:pt x="0" y="0"/>
                  </a:moveTo>
                  <a:lnTo>
                    <a:pt x="1524" y="268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2735" y="6239256"/>
              <a:ext cx="7620" cy="268605"/>
            </a:xfrm>
            <a:custGeom>
              <a:avLst/>
              <a:gdLst/>
              <a:ahLst/>
              <a:cxnLst/>
              <a:rect l="l" t="t" r="r" b="b"/>
              <a:pathLst>
                <a:path w="7620" h="268604">
                  <a:moveTo>
                    <a:pt x="7619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7619" y="26822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413497" y="6240018"/>
              <a:ext cx="541020" cy="268605"/>
            </a:xfrm>
            <a:custGeom>
              <a:avLst/>
              <a:gdLst/>
              <a:ahLst/>
              <a:cxnLst/>
              <a:rect l="l" t="t" r="r" b="b"/>
              <a:pathLst>
                <a:path w="541020" h="268604">
                  <a:moveTo>
                    <a:pt x="0" y="0"/>
                  </a:moveTo>
                  <a:lnTo>
                    <a:pt x="1524" y="268223"/>
                  </a:lnTo>
                </a:path>
                <a:path w="541020" h="268604">
                  <a:moveTo>
                    <a:pt x="539496" y="0"/>
                  </a:moveTo>
                  <a:lnTo>
                    <a:pt x="541020" y="268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91727" y="6239256"/>
              <a:ext cx="7620" cy="268605"/>
            </a:xfrm>
            <a:custGeom>
              <a:avLst/>
              <a:gdLst/>
              <a:ahLst/>
              <a:cxnLst/>
              <a:rect l="l" t="t" r="r" b="b"/>
              <a:pathLst>
                <a:path w="7620" h="268604">
                  <a:moveTo>
                    <a:pt x="7619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7619" y="26822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492489" y="6240018"/>
              <a:ext cx="1905" cy="268605"/>
            </a:xfrm>
            <a:custGeom>
              <a:avLst/>
              <a:gdLst/>
              <a:ahLst/>
              <a:cxnLst/>
              <a:rect l="l" t="t" r="r" b="b"/>
              <a:pathLst>
                <a:path w="1904" h="268604">
                  <a:moveTo>
                    <a:pt x="0" y="0"/>
                  </a:moveTo>
                  <a:lnTo>
                    <a:pt x="1524" y="268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1672315" y="6239256"/>
              <a:ext cx="17145" cy="268605"/>
            </a:xfrm>
            <a:custGeom>
              <a:avLst/>
              <a:gdLst/>
              <a:ahLst/>
              <a:cxnLst/>
              <a:rect l="l" t="t" r="r" b="b"/>
              <a:pathLst>
                <a:path w="17145" h="268604">
                  <a:moveTo>
                    <a:pt x="16764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16764" y="268224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1673077" y="6240018"/>
              <a:ext cx="1905" cy="268605"/>
            </a:xfrm>
            <a:custGeom>
              <a:avLst/>
              <a:gdLst/>
              <a:ahLst/>
              <a:cxnLst/>
              <a:rect l="l" t="t" r="r" b="b"/>
              <a:pathLst>
                <a:path w="1904" h="268604">
                  <a:moveTo>
                    <a:pt x="0" y="0"/>
                  </a:moveTo>
                  <a:lnTo>
                    <a:pt x="1524" y="268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6188265" y="6506667"/>
            <a:ext cx="616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6808406" y="6510464"/>
            <a:ext cx="608330" cy="272415"/>
          </a:xfrm>
          <a:prstGeom prst="rect">
            <a:avLst/>
          </a:prstGeom>
          <a:ln w="7746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8255" algn="ctr">
              <a:lnSpc>
                <a:spcPts val="2075"/>
              </a:lnSpc>
              <a:spcBef>
                <a:spcPts val="65"/>
              </a:spcBef>
            </a:pPr>
            <a:r>
              <a:rPr sz="2200" b="1" spc="-50" dirty="0"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7420355" y="6506667"/>
            <a:ext cx="23393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95"/>
              </a:spcBef>
              <a:tabLst>
                <a:tab pos="730885" algn="l"/>
                <a:tab pos="1080135" algn="l"/>
              </a:tabLst>
            </a:pPr>
            <a:r>
              <a:rPr sz="2200" b="1" spc="-50" dirty="0">
                <a:latin typeface="Tahoma"/>
                <a:cs typeface="Tahoma"/>
              </a:rPr>
              <a:t>?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50" dirty="0">
                <a:latin typeface="Tahoma"/>
                <a:cs typeface="Tahoma"/>
              </a:rPr>
              <a:t>?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80" dirty="0">
                <a:latin typeface="Tahoma"/>
                <a:cs typeface="Tahoma"/>
              </a:rPr>
              <a:t>Unstable!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44" name="object 344"/>
          <p:cNvGrpSpPr/>
          <p:nvPr/>
        </p:nvGrpSpPr>
        <p:grpSpPr>
          <a:xfrm>
            <a:off x="6168961" y="6507289"/>
            <a:ext cx="5521960" cy="281305"/>
            <a:chOff x="6168961" y="6507289"/>
            <a:chExt cx="5521960" cy="281305"/>
          </a:xfrm>
        </p:grpSpPr>
        <p:sp>
          <p:nvSpPr>
            <p:cNvPr id="345" name="object 345"/>
            <p:cNvSpPr/>
            <p:nvPr/>
          </p:nvSpPr>
          <p:spPr>
            <a:xfrm>
              <a:off x="6169151" y="650748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8287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8287" y="6095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169913" y="6508242"/>
              <a:ext cx="18415" cy="1905"/>
            </a:xfrm>
            <a:custGeom>
              <a:avLst/>
              <a:gdLst/>
              <a:ahLst/>
              <a:cxnLst/>
              <a:rect l="l" t="t" r="r" b="b"/>
              <a:pathLst>
                <a:path w="18414" h="1904">
                  <a:moveTo>
                    <a:pt x="0" y="0"/>
                  </a:moveTo>
                  <a:lnTo>
                    <a:pt x="18287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187439" y="6507480"/>
              <a:ext cx="617220" cy="6350"/>
            </a:xfrm>
            <a:custGeom>
              <a:avLst/>
              <a:gdLst/>
              <a:ahLst/>
              <a:cxnLst/>
              <a:rect l="l" t="t" r="r" b="b"/>
              <a:pathLst>
                <a:path w="617220" h="6350">
                  <a:moveTo>
                    <a:pt x="617219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7219" y="6095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188201" y="6508242"/>
              <a:ext cx="624840" cy="6350"/>
            </a:xfrm>
            <a:custGeom>
              <a:avLst/>
              <a:gdLst/>
              <a:ahLst/>
              <a:cxnLst/>
              <a:rect l="l" t="t" r="r" b="b"/>
              <a:pathLst>
                <a:path w="624840" h="6350">
                  <a:moveTo>
                    <a:pt x="0" y="0"/>
                  </a:moveTo>
                  <a:lnTo>
                    <a:pt x="617220" y="1523"/>
                  </a:lnTo>
                </a:path>
                <a:path w="624840" h="6350">
                  <a:moveTo>
                    <a:pt x="617220" y="0"/>
                  </a:moveTo>
                  <a:lnTo>
                    <a:pt x="624840" y="1523"/>
                  </a:lnTo>
                </a:path>
                <a:path w="624840" h="6350">
                  <a:moveTo>
                    <a:pt x="617220" y="0"/>
                  </a:moveTo>
                  <a:lnTo>
                    <a:pt x="61874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412735" y="650748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619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7619" y="609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413497" y="650824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0" y="0"/>
                  </a:moveTo>
                  <a:lnTo>
                    <a:pt x="7620" y="1523"/>
                  </a:lnTo>
                </a:path>
                <a:path w="7620" h="6350">
                  <a:moveTo>
                    <a:pt x="0" y="0"/>
                  </a:moveTo>
                  <a:lnTo>
                    <a:pt x="152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420355" y="6507480"/>
              <a:ext cx="532130" cy="6350"/>
            </a:xfrm>
            <a:custGeom>
              <a:avLst/>
              <a:gdLst/>
              <a:ahLst/>
              <a:cxnLst/>
              <a:rect l="l" t="t" r="r" b="b"/>
              <a:pathLst>
                <a:path w="532129" h="6350">
                  <a:moveTo>
                    <a:pt x="53187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1876" y="609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421117" y="6508242"/>
              <a:ext cx="539750" cy="6350"/>
            </a:xfrm>
            <a:custGeom>
              <a:avLst/>
              <a:gdLst/>
              <a:ahLst/>
              <a:cxnLst/>
              <a:rect l="l" t="t" r="r" b="b"/>
              <a:pathLst>
                <a:path w="539750" h="6350">
                  <a:moveTo>
                    <a:pt x="0" y="0"/>
                  </a:moveTo>
                  <a:lnTo>
                    <a:pt x="531876" y="1523"/>
                  </a:lnTo>
                </a:path>
                <a:path w="539750" h="6350">
                  <a:moveTo>
                    <a:pt x="531876" y="0"/>
                  </a:moveTo>
                  <a:lnTo>
                    <a:pt x="539496" y="1523"/>
                  </a:lnTo>
                </a:path>
                <a:path w="539750" h="6350">
                  <a:moveTo>
                    <a:pt x="531876" y="0"/>
                  </a:moveTo>
                  <a:lnTo>
                    <a:pt x="533400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959851" y="6507480"/>
              <a:ext cx="532130" cy="6350"/>
            </a:xfrm>
            <a:custGeom>
              <a:avLst/>
              <a:gdLst/>
              <a:ahLst/>
              <a:cxnLst/>
              <a:rect l="l" t="t" r="r" b="b"/>
              <a:pathLst>
                <a:path w="532129" h="6350">
                  <a:moveTo>
                    <a:pt x="53187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31876" y="6095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960613" y="6508242"/>
              <a:ext cx="532130" cy="1905"/>
            </a:xfrm>
            <a:custGeom>
              <a:avLst/>
              <a:gdLst/>
              <a:ahLst/>
              <a:cxnLst/>
              <a:rect l="l" t="t" r="r" b="b"/>
              <a:pathLst>
                <a:path w="532129" h="1904">
                  <a:moveTo>
                    <a:pt x="0" y="0"/>
                  </a:moveTo>
                  <a:lnTo>
                    <a:pt x="531876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491727" y="650748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619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7619" y="609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492489" y="650824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0" y="0"/>
                  </a:moveTo>
                  <a:lnTo>
                    <a:pt x="7619" y="1523"/>
                  </a:lnTo>
                </a:path>
                <a:path w="7620" h="6350">
                  <a:moveTo>
                    <a:pt x="0" y="0"/>
                  </a:moveTo>
                  <a:lnTo>
                    <a:pt x="1524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499347" y="6507480"/>
              <a:ext cx="3173095" cy="6350"/>
            </a:xfrm>
            <a:custGeom>
              <a:avLst/>
              <a:gdLst/>
              <a:ahLst/>
              <a:cxnLst/>
              <a:rect l="l" t="t" r="r" b="b"/>
              <a:pathLst>
                <a:path w="3173095" h="6350">
                  <a:moveTo>
                    <a:pt x="317296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3172968" y="6095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00109" y="6508242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1672315" y="650748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6764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6764" y="6095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1673077" y="6508242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4" y="1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169151" y="6513574"/>
              <a:ext cx="18415" cy="265430"/>
            </a:xfrm>
            <a:custGeom>
              <a:avLst/>
              <a:gdLst/>
              <a:ahLst/>
              <a:cxnLst/>
              <a:rect l="l" t="t" r="r" b="b"/>
              <a:pathLst>
                <a:path w="18414" h="265429">
                  <a:moveTo>
                    <a:pt x="18287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8287" y="265175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169913" y="6514338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169151" y="6778751"/>
              <a:ext cx="635635" cy="7620"/>
            </a:xfrm>
            <a:custGeom>
              <a:avLst/>
              <a:gdLst/>
              <a:ahLst/>
              <a:cxnLst/>
              <a:rect l="l" t="t" r="r" b="b"/>
              <a:pathLst>
                <a:path w="635634" h="7620">
                  <a:moveTo>
                    <a:pt x="63550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35507" y="7619"/>
                  </a:lnTo>
                  <a:lnTo>
                    <a:pt x="6355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6169913" y="6779512"/>
              <a:ext cx="643255" cy="7620"/>
            </a:xfrm>
            <a:custGeom>
              <a:avLst/>
              <a:gdLst/>
              <a:ahLst/>
              <a:cxnLst/>
              <a:rect l="l" t="t" r="r" b="b"/>
              <a:pathLst>
                <a:path w="643254" h="7620">
                  <a:moveTo>
                    <a:pt x="0" y="0"/>
                  </a:moveTo>
                  <a:lnTo>
                    <a:pt x="635508" y="1524"/>
                  </a:lnTo>
                </a:path>
                <a:path w="643254" h="7620">
                  <a:moveTo>
                    <a:pt x="635508" y="0"/>
                  </a:moveTo>
                  <a:lnTo>
                    <a:pt x="643128" y="1524"/>
                  </a:lnTo>
                </a:path>
                <a:path w="643254" h="7620">
                  <a:moveTo>
                    <a:pt x="635508" y="0"/>
                  </a:moveTo>
                  <a:lnTo>
                    <a:pt x="637032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412735" y="6513574"/>
              <a:ext cx="7620" cy="265430"/>
            </a:xfrm>
            <a:custGeom>
              <a:avLst/>
              <a:gdLst/>
              <a:ahLst/>
              <a:cxnLst/>
              <a:rect l="l" t="t" r="r" b="b"/>
              <a:pathLst>
                <a:path w="7620" h="265429">
                  <a:moveTo>
                    <a:pt x="7619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7619" y="26517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413497" y="6514338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412735" y="6778751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7619" y="761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413497" y="677951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0"/>
                  </a:moveTo>
                  <a:lnTo>
                    <a:pt x="7620" y="1524"/>
                  </a:lnTo>
                </a:path>
                <a:path w="7620" h="7620">
                  <a:moveTo>
                    <a:pt x="0" y="0"/>
                  </a:moveTo>
                  <a:lnTo>
                    <a:pt x="1524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420355" y="6778751"/>
              <a:ext cx="532130" cy="7620"/>
            </a:xfrm>
            <a:custGeom>
              <a:avLst/>
              <a:gdLst/>
              <a:ahLst/>
              <a:cxnLst/>
              <a:rect l="l" t="t" r="r" b="b"/>
              <a:pathLst>
                <a:path w="532129" h="7620">
                  <a:moveTo>
                    <a:pt x="53187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31876" y="7619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421117" y="6514338"/>
              <a:ext cx="539750" cy="273050"/>
            </a:xfrm>
            <a:custGeom>
              <a:avLst/>
              <a:gdLst/>
              <a:ahLst/>
              <a:cxnLst/>
              <a:rect l="l" t="t" r="r" b="b"/>
              <a:pathLst>
                <a:path w="539750" h="273050">
                  <a:moveTo>
                    <a:pt x="0" y="265174"/>
                  </a:moveTo>
                  <a:lnTo>
                    <a:pt x="531876" y="266698"/>
                  </a:lnTo>
                </a:path>
                <a:path w="539750" h="273050">
                  <a:moveTo>
                    <a:pt x="531876" y="0"/>
                  </a:moveTo>
                  <a:lnTo>
                    <a:pt x="533400" y="265174"/>
                  </a:lnTo>
                </a:path>
                <a:path w="539750" h="273050">
                  <a:moveTo>
                    <a:pt x="531876" y="265174"/>
                  </a:moveTo>
                  <a:lnTo>
                    <a:pt x="539496" y="266698"/>
                  </a:lnTo>
                </a:path>
                <a:path w="539750" h="273050">
                  <a:moveTo>
                    <a:pt x="531876" y="265174"/>
                  </a:moveTo>
                  <a:lnTo>
                    <a:pt x="533400" y="2727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959851" y="6778751"/>
              <a:ext cx="532130" cy="7620"/>
            </a:xfrm>
            <a:custGeom>
              <a:avLst/>
              <a:gdLst/>
              <a:ahLst/>
              <a:cxnLst/>
              <a:rect l="l" t="t" r="r" b="b"/>
              <a:pathLst>
                <a:path w="532129" h="7620">
                  <a:moveTo>
                    <a:pt x="53187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31876" y="7619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960613" y="6779512"/>
              <a:ext cx="532130" cy="1905"/>
            </a:xfrm>
            <a:custGeom>
              <a:avLst/>
              <a:gdLst/>
              <a:ahLst/>
              <a:cxnLst/>
              <a:rect l="l" t="t" r="r" b="b"/>
              <a:pathLst>
                <a:path w="532129" h="1904">
                  <a:moveTo>
                    <a:pt x="0" y="0"/>
                  </a:moveTo>
                  <a:lnTo>
                    <a:pt x="531876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491727" y="6513574"/>
              <a:ext cx="7620" cy="265430"/>
            </a:xfrm>
            <a:custGeom>
              <a:avLst/>
              <a:gdLst/>
              <a:ahLst/>
              <a:cxnLst/>
              <a:rect l="l" t="t" r="r" b="b"/>
              <a:pathLst>
                <a:path w="7620" h="265429">
                  <a:moveTo>
                    <a:pt x="7619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7619" y="26517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492489" y="6514338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491727" y="6778751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7619" y="761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492489" y="677951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0"/>
                  </a:moveTo>
                  <a:lnTo>
                    <a:pt x="7619" y="1524"/>
                  </a:lnTo>
                </a:path>
                <a:path w="7620" h="7620">
                  <a:moveTo>
                    <a:pt x="0" y="0"/>
                  </a:moveTo>
                  <a:lnTo>
                    <a:pt x="1524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499347" y="6778751"/>
              <a:ext cx="3173095" cy="7620"/>
            </a:xfrm>
            <a:custGeom>
              <a:avLst/>
              <a:gdLst/>
              <a:ahLst/>
              <a:cxnLst/>
              <a:rect l="l" t="t" r="r" b="b"/>
              <a:pathLst>
                <a:path w="3173095" h="7620">
                  <a:moveTo>
                    <a:pt x="3172968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3172968" y="7619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00109" y="6779512"/>
              <a:ext cx="3173095" cy="1905"/>
            </a:xfrm>
            <a:custGeom>
              <a:avLst/>
              <a:gdLst/>
              <a:ahLst/>
              <a:cxnLst/>
              <a:rect l="l" t="t" r="r" b="b"/>
              <a:pathLst>
                <a:path w="3173095" h="1904">
                  <a:moveTo>
                    <a:pt x="0" y="0"/>
                  </a:moveTo>
                  <a:lnTo>
                    <a:pt x="3172968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672315" y="6513574"/>
              <a:ext cx="17145" cy="265430"/>
            </a:xfrm>
            <a:custGeom>
              <a:avLst/>
              <a:gdLst/>
              <a:ahLst/>
              <a:cxnLst/>
              <a:rect l="l" t="t" r="r" b="b"/>
              <a:pathLst>
                <a:path w="17145" h="265429">
                  <a:moveTo>
                    <a:pt x="16764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6764" y="265175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1673077" y="6514338"/>
              <a:ext cx="1905" cy="265430"/>
            </a:xfrm>
            <a:custGeom>
              <a:avLst/>
              <a:gdLst/>
              <a:ahLst/>
              <a:cxnLst/>
              <a:rect l="l" t="t" r="r" b="b"/>
              <a:pathLst>
                <a:path w="1904" h="265429">
                  <a:moveTo>
                    <a:pt x="0" y="0"/>
                  </a:moveTo>
                  <a:lnTo>
                    <a:pt x="1524" y="265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672315" y="6778751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5" h="7620">
                  <a:moveTo>
                    <a:pt x="16764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6764" y="7619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1673077" y="6779512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4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5495035" y="4584319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Verdana"/>
                <a:cs typeface="Verdana"/>
              </a:rPr>
              <a:t>Time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84" name="object 384"/>
          <p:cNvGrpSpPr/>
          <p:nvPr/>
        </p:nvGrpSpPr>
        <p:grpSpPr>
          <a:xfrm>
            <a:off x="5779515" y="4624006"/>
            <a:ext cx="2507615" cy="1924050"/>
            <a:chOff x="5779515" y="4624006"/>
            <a:chExt cx="2507615" cy="1924050"/>
          </a:xfrm>
        </p:grpSpPr>
        <p:sp>
          <p:nvSpPr>
            <p:cNvPr id="385" name="object 385"/>
            <p:cNvSpPr/>
            <p:nvPr/>
          </p:nvSpPr>
          <p:spPr>
            <a:xfrm>
              <a:off x="5779515" y="4847082"/>
              <a:ext cx="85725" cy="1701164"/>
            </a:xfrm>
            <a:custGeom>
              <a:avLst/>
              <a:gdLst/>
              <a:ahLst/>
              <a:cxnLst/>
              <a:rect l="l" t="t" r="r" b="b"/>
              <a:pathLst>
                <a:path w="85725" h="1701165">
                  <a:moveTo>
                    <a:pt x="28575" y="1615059"/>
                  </a:moveTo>
                  <a:lnTo>
                    <a:pt x="0" y="1615059"/>
                  </a:lnTo>
                  <a:lnTo>
                    <a:pt x="42925" y="1700784"/>
                  </a:lnTo>
                  <a:lnTo>
                    <a:pt x="78591" y="1629346"/>
                  </a:lnTo>
                  <a:lnTo>
                    <a:pt x="28575" y="1629346"/>
                  </a:lnTo>
                  <a:lnTo>
                    <a:pt x="28575" y="1615059"/>
                  </a:lnTo>
                  <a:close/>
                </a:path>
                <a:path w="85725" h="1701165">
                  <a:moveTo>
                    <a:pt x="57150" y="0"/>
                  </a:moveTo>
                  <a:lnTo>
                    <a:pt x="28575" y="0"/>
                  </a:lnTo>
                  <a:lnTo>
                    <a:pt x="28575" y="1629346"/>
                  </a:lnTo>
                  <a:lnTo>
                    <a:pt x="57150" y="1629346"/>
                  </a:lnTo>
                  <a:lnTo>
                    <a:pt x="57150" y="0"/>
                  </a:lnTo>
                  <a:close/>
                </a:path>
                <a:path w="85725" h="1701165">
                  <a:moveTo>
                    <a:pt x="85725" y="1615059"/>
                  </a:moveTo>
                  <a:lnTo>
                    <a:pt x="57150" y="1615059"/>
                  </a:lnTo>
                  <a:lnTo>
                    <a:pt x="57150" y="1629346"/>
                  </a:lnTo>
                  <a:lnTo>
                    <a:pt x="78591" y="1629346"/>
                  </a:lnTo>
                  <a:lnTo>
                    <a:pt x="85725" y="16150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070341" y="4638294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40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7" name="Footer Placeholder 38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88" name="Slide Number Placeholder 38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271</a:t>
            </a:fld>
            <a:endParaRPr lang="en-IN"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237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spc="-580" dirty="0"/>
              <a:t>S-</a:t>
            </a:r>
            <a:r>
              <a:rPr spc="-325" dirty="0"/>
              <a:t>R</a:t>
            </a:r>
            <a:r>
              <a:rPr spc="-254" dirty="0"/>
              <a:t> </a:t>
            </a:r>
            <a:r>
              <a:rPr spc="-20" dirty="0"/>
              <a:t>Latch(NAND</a:t>
            </a:r>
            <a:r>
              <a:rPr spc="-250" dirty="0"/>
              <a:t> </a:t>
            </a:r>
            <a:r>
              <a:rPr spc="-160" dirty="0"/>
              <a:t>version)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4480" y="2491486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omic Sans MS"/>
                <a:cs typeface="Comic Sans MS"/>
              </a:rPr>
              <a:t>S’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480" y="3971290"/>
            <a:ext cx="231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omic Sans MS"/>
                <a:cs typeface="Comic Sans MS"/>
              </a:rPr>
              <a:t>R’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4984" y="2681986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omic Sans MS"/>
                <a:cs typeface="Comic Sans MS"/>
              </a:rPr>
              <a:t>Q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0530" y="2360485"/>
            <a:ext cx="7545705" cy="2219325"/>
            <a:chOff x="2720530" y="2360485"/>
            <a:chExt cx="7545705" cy="2219325"/>
          </a:xfrm>
        </p:grpSpPr>
        <p:sp>
          <p:nvSpPr>
            <p:cNvPr id="7" name="object 7"/>
            <p:cNvSpPr/>
            <p:nvPr/>
          </p:nvSpPr>
          <p:spPr>
            <a:xfrm>
              <a:off x="3238499" y="2517648"/>
              <a:ext cx="1691639" cy="609600"/>
            </a:xfrm>
            <a:custGeom>
              <a:avLst/>
              <a:gdLst/>
              <a:ahLst/>
              <a:cxnLst/>
              <a:rect l="l" t="t" r="r" b="b"/>
              <a:pathLst>
                <a:path w="1691639" h="609600">
                  <a:moveTo>
                    <a:pt x="396239" y="167639"/>
                  </a:moveTo>
                  <a:lnTo>
                    <a:pt x="0" y="169163"/>
                  </a:lnTo>
                </a:path>
                <a:path w="1691639" h="609600">
                  <a:moveTo>
                    <a:pt x="396239" y="505967"/>
                  </a:moveTo>
                  <a:lnTo>
                    <a:pt x="0" y="507491"/>
                  </a:lnTo>
                </a:path>
                <a:path w="1691639" h="609600">
                  <a:moveTo>
                    <a:pt x="1691639" y="338327"/>
                  </a:moveTo>
                  <a:lnTo>
                    <a:pt x="1409700" y="339851"/>
                  </a:lnTo>
                </a:path>
                <a:path w="1691639" h="609600">
                  <a:moveTo>
                    <a:pt x="870203" y="0"/>
                  </a:moveTo>
                  <a:lnTo>
                    <a:pt x="419100" y="1524"/>
                  </a:lnTo>
                </a:path>
                <a:path w="1691639" h="609600">
                  <a:moveTo>
                    <a:pt x="419100" y="0"/>
                  </a:moveTo>
                  <a:lnTo>
                    <a:pt x="419100" y="609600"/>
                  </a:lnTo>
                </a:path>
                <a:path w="1691639" h="609600">
                  <a:moveTo>
                    <a:pt x="827151" y="126"/>
                  </a:moveTo>
                  <a:lnTo>
                    <a:pt x="831850" y="0"/>
                  </a:lnTo>
                  <a:lnTo>
                    <a:pt x="836676" y="0"/>
                  </a:lnTo>
                  <a:lnTo>
                    <a:pt x="841501" y="0"/>
                  </a:lnTo>
                  <a:lnTo>
                    <a:pt x="898240" y="2309"/>
                  </a:lnTo>
                  <a:lnTo>
                    <a:pt x="952878" y="9053"/>
                  </a:lnTo>
                  <a:lnTo>
                    <a:pt x="1004990" y="19952"/>
                  </a:lnTo>
                  <a:lnTo>
                    <a:pt x="1054151" y="34730"/>
                  </a:lnTo>
                  <a:lnTo>
                    <a:pt x="1099939" y="53109"/>
                  </a:lnTo>
                  <a:lnTo>
                    <a:pt x="1141929" y="74810"/>
                  </a:lnTo>
                  <a:lnTo>
                    <a:pt x="1179696" y="99556"/>
                  </a:lnTo>
                  <a:lnTo>
                    <a:pt x="1212817" y="127069"/>
                  </a:lnTo>
                  <a:lnTo>
                    <a:pt x="1240867" y="157072"/>
                  </a:lnTo>
                  <a:lnTo>
                    <a:pt x="1263422" y="189286"/>
                  </a:lnTo>
                  <a:lnTo>
                    <a:pt x="1290350" y="259236"/>
                  </a:lnTo>
                  <a:lnTo>
                    <a:pt x="1293876" y="296417"/>
                  </a:lnTo>
                  <a:lnTo>
                    <a:pt x="1290350" y="333599"/>
                  </a:lnTo>
                  <a:lnTo>
                    <a:pt x="1263422" y="403549"/>
                  </a:lnTo>
                  <a:lnTo>
                    <a:pt x="1240867" y="435763"/>
                  </a:lnTo>
                  <a:lnTo>
                    <a:pt x="1212817" y="465766"/>
                  </a:lnTo>
                  <a:lnTo>
                    <a:pt x="1179696" y="493279"/>
                  </a:lnTo>
                  <a:lnTo>
                    <a:pt x="1141929" y="518025"/>
                  </a:lnTo>
                  <a:lnTo>
                    <a:pt x="1099939" y="539726"/>
                  </a:lnTo>
                  <a:lnTo>
                    <a:pt x="1054151" y="558105"/>
                  </a:lnTo>
                  <a:lnTo>
                    <a:pt x="1004990" y="572883"/>
                  </a:lnTo>
                  <a:lnTo>
                    <a:pt x="952878" y="583782"/>
                  </a:lnTo>
                  <a:lnTo>
                    <a:pt x="898240" y="590526"/>
                  </a:lnTo>
                  <a:lnTo>
                    <a:pt x="841501" y="592836"/>
                  </a:lnTo>
                  <a:lnTo>
                    <a:pt x="836295" y="592836"/>
                  </a:lnTo>
                  <a:lnTo>
                    <a:pt x="831214" y="592709"/>
                  </a:lnTo>
                  <a:lnTo>
                    <a:pt x="826008" y="592709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9" y="2822448"/>
              <a:ext cx="114300" cy="86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2812129"/>
              <a:ext cx="134937" cy="10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8499" y="3700272"/>
              <a:ext cx="1691639" cy="603885"/>
            </a:xfrm>
            <a:custGeom>
              <a:avLst/>
              <a:gdLst/>
              <a:ahLst/>
              <a:cxnLst/>
              <a:rect l="l" t="t" r="r" b="b"/>
              <a:pathLst>
                <a:path w="1691639" h="603885">
                  <a:moveTo>
                    <a:pt x="396239" y="126491"/>
                  </a:moveTo>
                  <a:lnTo>
                    <a:pt x="0" y="128015"/>
                  </a:lnTo>
                </a:path>
                <a:path w="1691639" h="603885">
                  <a:moveTo>
                    <a:pt x="396239" y="464819"/>
                  </a:moveTo>
                  <a:lnTo>
                    <a:pt x="0" y="466344"/>
                  </a:lnTo>
                </a:path>
                <a:path w="1691639" h="603885">
                  <a:moveTo>
                    <a:pt x="1691639" y="297179"/>
                  </a:moveTo>
                  <a:lnTo>
                    <a:pt x="1409700" y="298703"/>
                  </a:lnTo>
                </a:path>
                <a:path w="1691639" h="603885">
                  <a:moveTo>
                    <a:pt x="847344" y="0"/>
                  </a:moveTo>
                  <a:lnTo>
                    <a:pt x="396239" y="1523"/>
                  </a:lnTo>
                </a:path>
                <a:path w="1691639" h="603885">
                  <a:moveTo>
                    <a:pt x="396239" y="0"/>
                  </a:moveTo>
                  <a:lnTo>
                    <a:pt x="397763" y="591311"/>
                  </a:lnTo>
                </a:path>
                <a:path w="1691639" h="603885">
                  <a:moveTo>
                    <a:pt x="396239" y="591311"/>
                  </a:moveTo>
                  <a:lnTo>
                    <a:pt x="847344" y="592835"/>
                  </a:lnTo>
                </a:path>
                <a:path w="1691639" h="603885">
                  <a:moveTo>
                    <a:pt x="848360" y="9270"/>
                  </a:moveTo>
                  <a:lnTo>
                    <a:pt x="853186" y="9143"/>
                  </a:lnTo>
                  <a:lnTo>
                    <a:pt x="857885" y="9143"/>
                  </a:lnTo>
                  <a:lnTo>
                    <a:pt x="862711" y="9143"/>
                  </a:lnTo>
                  <a:lnTo>
                    <a:pt x="919476" y="11460"/>
                  </a:lnTo>
                  <a:lnTo>
                    <a:pt x="974137" y="18222"/>
                  </a:lnTo>
                  <a:lnTo>
                    <a:pt x="1026268" y="29153"/>
                  </a:lnTo>
                  <a:lnTo>
                    <a:pt x="1075445" y="43971"/>
                  </a:lnTo>
                  <a:lnTo>
                    <a:pt x="1121246" y="62400"/>
                  </a:lnTo>
                  <a:lnTo>
                    <a:pt x="1163245" y="84160"/>
                  </a:lnTo>
                  <a:lnTo>
                    <a:pt x="1201020" y="108972"/>
                  </a:lnTo>
                  <a:lnTo>
                    <a:pt x="1234146" y="136557"/>
                  </a:lnTo>
                  <a:lnTo>
                    <a:pt x="1262199" y="166637"/>
                  </a:lnTo>
                  <a:lnTo>
                    <a:pt x="1284756" y="198932"/>
                  </a:lnTo>
                  <a:lnTo>
                    <a:pt x="1311686" y="269055"/>
                  </a:lnTo>
                  <a:lnTo>
                    <a:pt x="1315212" y="306323"/>
                  </a:lnTo>
                  <a:lnTo>
                    <a:pt x="1311686" y="343592"/>
                  </a:lnTo>
                  <a:lnTo>
                    <a:pt x="1284756" y="413715"/>
                  </a:lnTo>
                  <a:lnTo>
                    <a:pt x="1262199" y="446010"/>
                  </a:lnTo>
                  <a:lnTo>
                    <a:pt x="1234146" y="476090"/>
                  </a:lnTo>
                  <a:lnTo>
                    <a:pt x="1201020" y="503675"/>
                  </a:lnTo>
                  <a:lnTo>
                    <a:pt x="1163245" y="528487"/>
                  </a:lnTo>
                  <a:lnTo>
                    <a:pt x="1121246" y="550247"/>
                  </a:lnTo>
                  <a:lnTo>
                    <a:pt x="1075445" y="568676"/>
                  </a:lnTo>
                  <a:lnTo>
                    <a:pt x="1026268" y="583494"/>
                  </a:lnTo>
                  <a:lnTo>
                    <a:pt x="974137" y="594425"/>
                  </a:lnTo>
                  <a:lnTo>
                    <a:pt x="919476" y="601187"/>
                  </a:lnTo>
                  <a:lnTo>
                    <a:pt x="862711" y="603503"/>
                  </a:lnTo>
                  <a:lnTo>
                    <a:pt x="857630" y="603503"/>
                  </a:lnTo>
                  <a:lnTo>
                    <a:pt x="852424" y="603376"/>
                  </a:lnTo>
                  <a:lnTo>
                    <a:pt x="847344" y="603376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139" y="3963924"/>
              <a:ext cx="114300" cy="868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3953605"/>
              <a:ext cx="134937" cy="1075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31007" y="2685288"/>
              <a:ext cx="2734310" cy="1481455"/>
            </a:xfrm>
            <a:custGeom>
              <a:avLst/>
              <a:gdLst/>
              <a:ahLst/>
              <a:cxnLst/>
              <a:rect l="l" t="t" r="r" b="b"/>
              <a:pathLst>
                <a:path w="2734310" h="1481454">
                  <a:moveTo>
                    <a:pt x="2226564" y="170687"/>
                  </a:moveTo>
                  <a:lnTo>
                    <a:pt x="2734056" y="172212"/>
                  </a:lnTo>
                </a:path>
                <a:path w="2734310" h="1481454">
                  <a:moveTo>
                    <a:pt x="2226564" y="1312164"/>
                  </a:moveTo>
                  <a:lnTo>
                    <a:pt x="2734056" y="1313688"/>
                  </a:lnTo>
                </a:path>
                <a:path w="2734310" h="1481454">
                  <a:moveTo>
                    <a:pt x="0" y="0"/>
                  </a:moveTo>
                  <a:lnTo>
                    <a:pt x="507492" y="1524"/>
                  </a:lnTo>
                </a:path>
                <a:path w="2734310" h="1481454">
                  <a:moveTo>
                    <a:pt x="0" y="1479804"/>
                  </a:moveTo>
                  <a:lnTo>
                    <a:pt x="507492" y="1481328"/>
                  </a:lnTo>
                </a:path>
                <a:path w="2734310" h="1481454">
                  <a:moveTo>
                    <a:pt x="507492" y="361188"/>
                  </a:moveTo>
                  <a:lnTo>
                    <a:pt x="509016" y="571500"/>
                  </a:lnTo>
                </a:path>
                <a:path w="2734310" h="1481454">
                  <a:moveTo>
                    <a:pt x="507492" y="931163"/>
                  </a:moveTo>
                  <a:lnTo>
                    <a:pt x="509016" y="1141476"/>
                  </a:lnTo>
                </a:path>
                <a:path w="2734310" h="1481454">
                  <a:moveTo>
                    <a:pt x="2282952" y="190500"/>
                  </a:moveTo>
                  <a:lnTo>
                    <a:pt x="2286000" y="571500"/>
                  </a:lnTo>
                </a:path>
                <a:path w="2734310" h="1481454">
                  <a:moveTo>
                    <a:pt x="2282952" y="931163"/>
                  </a:moveTo>
                  <a:lnTo>
                    <a:pt x="2286000" y="1312164"/>
                  </a:lnTo>
                </a:path>
                <a:path w="2734310" h="1481454">
                  <a:moveTo>
                    <a:pt x="507492" y="571500"/>
                  </a:moveTo>
                  <a:lnTo>
                    <a:pt x="2282952" y="931163"/>
                  </a:lnTo>
                </a:path>
                <a:path w="2734310" h="1481454">
                  <a:moveTo>
                    <a:pt x="507492" y="931163"/>
                  </a:moveTo>
                  <a:lnTo>
                    <a:pt x="2282952" y="571500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013" y="2812129"/>
              <a:ext cx="136461" cy="107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9445" y="3953605"/>
              <a:ext cx="137985" cy="1075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13091" y="2365248"/>
              <a:ext cx="3048000" cy="2209800"/>
            </a:xfrm>
            <a:custGeom>
              <a:avLst/>
              <a:gdLst/>
              <a:ahLst/>
              <a:cxnLst/>
              <a:rect l="l" t="t" r="r" b="b"/>
              <a:pathLst>
                <a:path w="3048000" h="2209800">
                  <a:moveTo>
                    <a:pt x="0" y="457200"/>
                  </a:moveTo>
                  <a:lnTo>
                    <a:pt x="3048000" y="457200"/>
                  </a:lnTo>
                </a:path>
                <a:path w="3048000" h="2209800">
                  <a:moveTo>
                    <a:pt x="1257300" y="0"/>
                  </a:moveTo>
                  <a:lnTo>
                    <a:pt x="1257300" y="2209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83511" y="2505583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3511" y="3962857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2820" y="2667761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9584" y="3773246"/>
            <a:ext cx="720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2000" spc="-25" dirty="0">
                <a:latin typeface="Comic Sans MS"/>
                <a:cs typeface="Comic Sans MS"/>
              </a:rPr>
              <a:t>Q’</a:t>
            </a:r>
            <a:r>
              <a:rPr sz="2000" dirty="0">
                <a:latin typeface="Comic Sans MS"/>
                <a:cs typeface="Comic Sans MS"/>
              </a:rPr>
              <a:t>	</a:t>
            </a:r>
            <a:r>
              <a:rPr sz="3600" b="1" spc="-75" baseline="-6944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3600" baseline="-6944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5346" y="2338338"/>
            <a:ext cx="2790190" cy="20370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550545" algn="l"/>
                <a:tab pos="1160780" algn="l"/>
                <a:tab pos="1697989" algn="l"/>
              </a:tabLst>
            </a:pPr>
            <a:r>
              <a:rPr sz="2400" spc="-25" dirty="0">
                <a:latin typeface="Comic Sans MS"/>
                <a:cs typeface="Comic Sans MS"/>
              </a:rPr>
              <a:t>S’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R’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Q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Q’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spcBef>
                <a:spcPts val="720"/>
              </a:spcBef>
              <a:tabLst>
                <a:tab pos="482600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481965" indent="-368300">
              <a:lnSpc>
                <a:spcPts val="2875"/>
              </a:lnSpc>
              <a:spcBef>
                <a:spcPts val="10"/>
              </a:spcBef>
              <a:buAutoNum type="arabicPlain"/>
              <a:tabLst>
                <a:tab pos="481965" algn="l"/>
                <a:tab pos="1221105" algn="l"/>
                <a:tab pos="1801495" algn="l"/>
                <a:tab pos="2251710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Comic Sans MS"/>
                <a:cs typeface="Comic Sans MS"/>
              </a:rPr>
              <a:t>Set</a:t>
            </a:r>
            <a:endParaRPr sz="2400">
              <a:latin typeface="Comic Sans MS"/>
              <a:cs typeface="Comic Sans MS"/>
            </a:endParaRPr>
          </a:p>
          <a:p>
            <a:pPr marL="433070" indent="-319405">
              <a:lnSpc>
                <a:spcPts val="2875"/>
              </a:lnSpc>
              <a:buAutoNum type="arabicPlain"/>
              <a:tabLst>
                <a:tab pos="433070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tabLst>
                <a:tab pos="433070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1450" y="5132070"/>
            <a:ext cx="11207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70280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67740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20115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61534" y="4826889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789305" algn="l"/>
              </a:tabLst>
            </a:pPr>
            <a:r>
              <a:rPr sz="2400" spc="-50" dirty="0">
                <a:latin typeface="Comic Sans MS"/>
                <a:cs typeface="Comic Sans MS"/>
              </a:rPr>
              <a:t>X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Y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0" dirty="0">
                <a:latin typeface="Comic Sans MS"/>
                <a:cs typeface="Comic Sans MS"/>
              </a:rPr>
              <a:t>NAND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47281" y="3115405"/>
            <a:ext cx="3566160" cy="3593465"/>
            <a:chOff x="3647281" y="3115405"/>
            <a:chExt cx="3566160" cy="3593465"/>
          </a:xfrm>
        </p:grpSpPr>
        <p:sp>
          <p:nvSpPr>
            <p:cNvPr id="25" name="object 25"/>
            <p:cNvSpPr/>
            <p:nvPr/>
          </p:nvSpPr>
          <p:spPr>
            <a:xfrm>
              <a:off x="4978908" y="4803647"/>
              <a:ext cx="2234565" cy="1905000"/>
            </a:xfrm>
            <a:custGeom>
              <a:avLst/>
              <a:gdLst/>
              <a:ahLst/>
              <a:cxnLst/>
              <a:rect l="l" t="t" r="r" b="b"/>
              <a:pathLst>
                <a:path w="2234565" h="1905000">
                  <a:moveTo>
                    <a:pt x="0" y="381000"/>
                  </a:moveTo>
                  <a:lnTo>
                    <a:pt x="2234184" y="381000"/>
                  </a:lnTo>
                </a:path>
                <a:path w="2234565" h="1905000">
                  <a:moveTo>
                    <a:pt x="867155" y="0"/>
                  </a:moveTo>
                  <a:lnTo>
                    <a:pt x="867155" y="19050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7600" y="3125723"/>
              <a:ext cx="451484" cy="1905"/>
            </a:xfrm>
            <a:custGeom>
              <a:avLst/>
              <a:gdLst/>
              <a:ahLst/>
              <a:cxnLst/>
              <a:rect l="l" t="t" r="r" b="b"/>
              <a:pathLst>
                <a:path w="451485" h="1905">
                  <a:moveTo>
                    <a:pt x="451103" y="0"/>
                  </a:moveTo>
                  <a:lnTo>
                    <a:pt x="0" y="1524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77936" y="4687570"/>
            <a:ext cx="224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Characteristic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272</a:t>
            </a:fld>
            <a:endParaRPr lang="en-IN"/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237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spc="-580" dirty="0"/>
              <a:t>S-</a:t>
            </a:r>
            <a:r>
              <a:rPr spc="-325" dirty="0"/>
              <a:t>R</a:t>
            </a:r>
            <a:r>
              <a:rPr spc="-254" dirty="0"/>
              <a:t> </a:t>
            </a:r>
            <a:r>
              <a:rPr spc="-20" dirty="0"/>
              <a:t>Latch(NAND</a:t>
            </a:r>
            <a:r>
              <a:rPr spc="-250" dirty="0"/>
              <a:t> </a:t>
            </a:r>
            <a:r>
              <a:rPr spc="-160" dirty="0"/>
              <a:t>version)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4480" y="2422651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omic Sans MS"/>
                <a:cs typeface="Comic Sans MS"/>
              </a:rPr>
              <a:t>S’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480" y="3902455"/>
            <a:ext cx="231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omic Sans MS"/>
                <a:cs typeface="Comic Sans MS"/>
              </a:rPr>
              <a:t>R’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4984" y="2613151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omic Sans MS"/>
                <a:cs typeface="Comic Sans MS"/>
              </a:rPr>
              <a:t>Q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0530" y="2438590"/>
            <a:ext cx="2755265" cy="1805939"/>
            <a:chOff x="2720530" y="2438590"/>
            <a:chExt cx="2755265" cy="1805939"/>
          </a:xfrm>
        </p:grpSpPr>
        <p:sp>
          <p:nvSpPr>
            <p:cNvPr id="7" name="object 7"/>
            <p:cNvSpPr/>
            <p:nvPr/>
          </p:nvSpPr>
          <p:spPr>
            <a:xfrm>
              <a:off x="3238499" y="2449067"/>
              <a:ext cx="1691639" cy="609600"/>
            </a:xfrm>
            <a:custGeom>
              <a:avLst/>
              <a:gdLst/>
              <a:ahLst/>
              <a:cxnLst/>
              <a:rect l="l" t="t" r="r" b="b"/>
              <a:pathLst>
                <a:path w="1691639" h="609600">
                  <a:moveTo>
                    <a:pt x="396239" y="167640"/>
                  </a:moveTo>
                  <a:lnTo>
                    <a:pt x="0" y="169164"/>
                  </a:lnTo>
                </a:path>
                <a:path w="1691639" h="609600">
                  <a:moveTo>
                    <a:pt x="396239" y="505968"/>
                  </a:moveTo>
                  <a:lnTo>
                    <a:pt x="0" y="507492"/>
                  </a:lnTo>
                </a:path>
                <a:path w="1691639" h="609600">
                  <a:moveTo>
                    <a:pt x="1691639" y="336804"/>
                  </a:moveTo>
                  <a:lnTo>
                    <a:pt x="1409700" y="339852"/>
                  </a:lnTo>
                </a:path>
                <a:path w="1691639" h="609600">
                  <a:moveTo>
                    <a:pt x="870203" y="0"/>
                  </a:moveTo>
                  <a:lnTo>
                    <a:pt x="419100" y="1524"/>
                  </a:lnTo>
                </a:path>
                <a:path w="1691639" h="609600">
                  <a:moveTo>
                    <a:pt x="419100" y="0"/>
                  </a:moveTo>
                  <a:lnTo>
                    <a:pt x="419100" y="609600"/>
                  </a:lnTo>
                </a:path>
                <a:path w="1691639" h="609600">
                  <a:moveTo>
                    <a:pt x="827151" y="127"/>
                  </a:moveTo>
                  <a:lnTo>
                    <a:pt x="831850" y="0"/>
                  </a:lnTo>
                  <a:lnTo>
                    <a:pt x="836676" y="0"/>
                  </a:lnTo>
                  <a:lnTo>
                    <a:pt x="841501" y="0"/>
                  </a:lnTo>
                  <a:lnTo>
                    <a:pt x="898240" y="2309"/>
                  </a:lnTo>
                  <a:lnTo>
                    <a:pt x="952878" y="9053"/>
                  </a:lnTo>
                  <a:lnTo>
                    <a:pt x="1004990" y="19952"/>
                  </a:lnTo>
                  <a:lnTo>
                    <a:pt x="1054151" y="34730"/>
                  </a:lnTo>
                  <a:lnTo>
                    <a:pt x="1099939" y="53109"/>
                  </a:lnTo>
                  <a:lnTo>
                    <a:pt x="1141929" y="74810"/>
                  </a:lnTo>
                  <a:lnTo>
                    <a:pt x="1179696" y="99556"/>
                  </a:lnTo>
                  <a:lnTo>
                    <a:pt x="1212817" y="127069"/>
                  </a:lnTo>
                  <a:lnTo>
                    <a:pt x="1240867" y="157072"/>
                  </a:lnTo>
                  <a:lnTo>
                    <a:pt x="1263422" y="189286"/>
                  </a:lnTo>
                  <a:lnTo>
                    <a:pt x="1290350" y="259236"/>
                  </a:lnTo>
                  <a:lnTo>
                    <a:pt x="1293876" y="296418"/>
                  </a:lnTo>
                  <a:lnTo>
                    <a:pt x="1290350" y="333599"/>
                  </a:lnTo>
                  <a:lnTo>
                    <a:pt x="1263422" y="403549"/>
                  </a:lnTo>
                  <a:lnTo>
                    <a:pt x="1240867" y="435763"/>
                  </a:lnTo>
                  <a:lnTo>
                    <a:pt x="1212817" y="465766"/>
                  </a:lnTo>
                  <a:lnTo>
                    <a:pt x="1179696" y="493279"/>
                  </a:lnTo>
                  <a:lnTo>
                    <a:pt x="1141929" y="518025"/>
                  </a:lnTo>
                  <a:lnTo>
                    <a:pt x="1099939" y="539726"/>
                  </a:lnTo>
                  <a:lnTo>
                    <a:pt x="1054151" y="558105"/>
                  </a:lnTo>
                  <a:lnTo>
                    <a:pt x="1004990" y="572883"/>
                  </a:lnTo>
                  <a:lnTo>
                    <a:pt x="952878" y="583782"/>
                  </a:lnTo>
                  <a:lnTo>
                    <a:pt x="898240" y="590526"/>
                  </a:lnTo>
                  <a:lnTo>
                    <a:pt x="841501" y="592836"/>
                  </a:lnTo>
                  <a:lnTo>
                    <a:pt x="836295" y="592836"/>
                  </a:lnTo>
                  <a:lnTo>
                    <a:pt x="831214" y="592709"/>
                  </a:lnTo>
                  <a:lnTo>
                    <a:pt x="826008" y="592709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9" y="2753868"/>
              <a:ext cx="114300" cy="86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2743549"/>
              <a:ext cx="134937" cy="10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8499" y="3631691"/>
              <a:ext cx="1691639" cy="601980"/>
            </a:xfrm>
            <a:custGeom>
              <a:avLst/>
              <a:gdLst/>
              <a:ahLst/>
              <a:cxnLst/>
              <a:rect l="l" t="t" r="r" b="b"/>
              <a:pathLst>
                <a:path w="1691639" h="601979">
                  <a:moveTo>
                    <a:pt x="396239" y="126491"/>
                  </a:moveTo>
                  <a:lnTo>
                    <a:pt x="0" y="128015"/>
                  </a:lnTo>
                </a:path>
                <a:path w="1691639" h="601979">
                  <a:moveTo>
                    <a:pt x="396239" y="464819"/>
                  </a:moveTo>
                  <a:lnTo>
                    <a:pt x="0" y="466343"/>
                  </a:lnTo>
                </a:path>
                <a:path w="1691639" h="601979">
                  <a:moveTo>
                    <a:pt x="1691639" y="295655"/>
                  </a:moveTo>
                  <a:lnTo>
                    <a:pt x="1409700" y="297179"/>
                  </a:lnTo>
                </a:path>
                <a:path w="1691639" h="601979">
                  <a:moveTo>
                    <a:pt x="847344" y="0"/>
                  </a:moveTo>
                  <a:lnTo>
                    <a:pt x="396239" y="1523"/>
                  </a:lnTo>
                </a:path>
                <a:path w="1691639" h="601979">
                  <a:moveTo>
                    <a:pt x="396239" y="0"/>
                  </a:moveTo>
                  <a:lnTo>
                    <a:pt x="397763" y="591311"/>
                  </a:lnTo>
                </a:path>
                <a:path w="1691639" h="601979">
                  <a:moveTo>
                    <a:pt x="396239" y="591311"/>
                  </a:moveTo>
                  <a:lnTo>
                    <a:pt x="847344" y="592835"/>
                  </a:lnTo>
                </a:path>
                <a:path w="1691639" h="601979">
                  <a:moveTo>
                    <a:pt x="848360" y="9270"/>
                  </a:moveTo>
                  <a:lnTo>
                    <a:pt x="853186" y="9143"/>
                  </a:lnTo>
                  <a:lnTo>
                    <a:pt x="857885" y="9143"/>
                  </a:lnTo>
                  <a:lnTo>
                    <a:pt x="862711" y="9143"/>
                  </a:lnTo>
                  <a:lnTo>
                    <a:pt x="919476" y="11453"/>
                  </a:lnTo>
                  <a:lnTo>
                    <a:pt x="974137" y="18197"/>
                  </a:lnTo>
                  <a:lnTo>
                    <a:pt x="1026268" y="29096"/>
                  </a:lnTo>
                  <a:lnTo>
                    <a:pt x="1075445" y="43874"/>
                  </a:lnTo>
                  <a:lnTo>
                    <a:pt x="1121246" y="62253"/>
                  </a:lnTo>
                  <a:lnTo>
                    <a:pt x="1163245" y="83954"/>
                  </a:lnTo>
                  <a:lnTo>
                    <a:pt x="1201020" y="108700"/>
                  </a:lnTo>
                  <a:lnTo>
                    <a:pt x="1234146" y="136213"/>
                  </a:lnTo>
                  <a:lnTo>
                    <a:pt x="1262199" y="166216"/>
                  </a:lnTo>
                  <a:lnTo>
                    <a:pt x="1284756" y="198430"/>
                  </a:lnTo>
                  <a:lnTo>
                    <a:pt x="1311686" y="268380"/>
                  </a:lnTo>
                  <a:lnTo>
                    <a:pt x="1315212" y="305561"/>
                  </a:lnTo>
                  <a:lnTo>
                    <a:pt x="1311686" y="342743"/>
                  </a:lnTo>
                  <a:lnTo>
                    <a:pt x="1284756" y="412693"/>
                  </a:lnTo>
                  <a:lnTo>
                    <a:pt x="1262199" y="444907"/>
                  </a:lnTo>
                  <a:lnTo>
                    <a:pt x="1234146" y="474910"/>
                  </a:lnTo>
                  <a:lnTo>
                    <a:pt x="1201020" y="502423"/>
                  </a:lnTo>
                  <a:lnTo>
                    <a:pt x="1163245" y="527169"/>
                  </a:lnTo>
                  <a:lnTo>
                    <a:pt x="1121246" y="548870"/>
                  </a:lnTo>
                  <a:lnTo>
                    <a:pt x="1075445" y="567249"/>
                  </a:lnTo>
                  <a:lnTo>
                    <a:pt x="1026268" y="582027"/>
                  </a:lnTo>
                  <a:lnTo>
                    <a:pt x="974137" y="592926"/>
                  </a:lnTo>
                  <a:lnTo>
                    <a:pt x="919476" y="599670"/>
                  </a:lnTo>
                  <a:lnTo>
                    <a:pt x="862711" y="601979"/>
                  </a:lnTo>
                  <a:lnTo>
                    <a:pt x="857630" y="601979"/>
                  </a:lnTo>
                  <a:lnTo>
                    <a:pt x="852424" y="601852"/>
                  </a:lnTo>
                  <a:lnTo>
                    <a:pt x="847344" y="601852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9" y="3895344"/>
              <a:ext cx="114300" cy="868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821" y="3885025"/>
              <a:ext cx="134937" cy="1075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31007" y="2616707"/>
              <a:ext cx="2734310" cy="1481455"/>
            </a:xfrm>
            <a:custGeom>
              <a:avLst/>
              <a:gdLst/>
              <a:ahLst/>
              <a:cxnLst/>
              <a:rect l="l" t="t" r="r" b="b"/>
              <a:pathLst>
                <a:path w="2734310" h="1481454">
                  <a:moveTo>
                    <a:pt x="2226564" y="169163"/>
                  </a:moveTo>
                  <a:lnTo>
                    <a:pt x="2734056" y="172212"/>
                  </a:lnTo>
                </a:path>
                <a:path w="2734310" h="1481454">
                  <a:moveTo>
                    <a:pt x="2226564" y="1310639"/>
                  </a:moveTo>
                  <a:lnTo>
                    <a:pt x="2734056" y="1312164"/>
                  </a:lnTo>
                </a:path>
                <a:path w="2734310" h="1481454">
                  <a:moveTo>
                    <a:pt x="0" y="0"/>
                  </a:moveTo>
                  <a:lnTo>
                    <a:pt x="507492" y="1524"/>
                  </a:lnTo>
                </a:path>
                <a:path w="2734310" h="1481454">
                  <a:moveTo>
                    <a:pt x="0" y="1479803"/>
                  </a:moveTo>
                  <a:lnTo>
                    <a:pt x="507492" y="1481327"/>
                  </a:lnTo>
                </a:path>
                <a:path w="2734310" h="1481454">
                  <a:moveTo>
                    <a:pt x="507492" y="359663"/>
                  </a:moveTo>
                  <a:lnTo>
                    <a:pt x="509016" y="571500"/>
                  </a:lnTo>
                </a:path>
                <a:path w="2734310" h="1481454">
                  <a:moveTo>
                    <a:pt x="507492" y="929639"/>
                  </a:moveTo>
                  <a:lnTo>
                    <a:pt x="509016" y="1141475"/>
                  </a:lnTo>
                </a:path>
                <a:path w="2734310" h="1481454">
                  <a:moveTo>
                    <a:pt x="2282952" y="190500"/>
                  </a:moveTo>
                  <a:lnTo>
                    <a:pt x="2286000" y="571500"/>
                  </a:lnTo>
                </a:path>
                <a:path w="2734310" h="1481454">
                  <a:moveTo>
                    <a:pt x="2282952" y="929639"/>
                  </a:moveTo>
                  <a:lnTo>
                    <a:pt x="2286000" y="1310639"/>
                  </a:lnTo>
                </a:path>
                <a:path w="2734310" h="1481454">
                  <a:moveTo>
                    <a:pt x="507492" y="571500"/>
                  </a:moveTo>
                  <a:lnTo>
                    <a:pt x="2282952" y="929639"/>
                  </a:lnTo>
                </a:path>
                <a:path w="2734310" h="1481454">
                  <a:moveTo>
                    <a:pt x="507492" y="929639"/>
                  </a:moveTo>
                  <a:lnTo>
                    <a:pt x="2282952" y="571500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013" y="2743549"/>
              <a:ext cx="136461" cy="107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9445" y="3885025"/>
              <a:ext cx="137985" cy="10750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475346" y="2268981"/>
            <a:ext cx="2032635" cy="203771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550545" algn="l"/>
                <a:tab pos="1160780" algn="l"/>
                <a:tab pos="1698625" algn="l"/>
              </a:tabLst>
            </a:pPr>
            <a:r>
              <a:rPr sz="2400" spc="-25" dirty="0">
                <a:latin typeface="Comic Sans MS"/>
                <a:cs typeface="Comic Sans MS"/>
              </a:rPr>
              <a:t>S’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R’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Q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Q’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spcBef>
                <a:spcPts val="720"/>
              </a:spcBef>
              <a:tabLst>
                <a:tab pos="481965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tabLst>
                <a:tab pos="481965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tabLst>
                <a:tab pos="433705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tabLst>
                <a:tab pos="433070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13092" y="2296667"/>
            <a:ext cx="3048000" cy="2209800"/>
          </a:xfrm>
          <a:custGeom>
            <a:avLst/>
            <a:gdLst/>
            <a:ahLst/>
            <a:cxnLst/>
            <a:rect l="l" t="t" r="r" b="b"/>
            <a:pathLst>
              <a:path w="3048000" h="2209800">
                <a:moveTo>
                  <a:pt x="0" y="457200"/>
                </a:moveTo>
                <a:lnTo>
                  <a:pt x="3048000" y="457200"/>
                </a:lnTo>
              </a:path>
              <a:path w="3048000" h="2209800">
                <a:moveTo>
                  <a:pt x="1283207" y="0"/>
                </a:moveTo>
                <a:lnTo>
                  <a:pt x="1283207" y="2209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83511" y="2436621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3511" y="3894201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2820" y="2598546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9584" y="3704335"/>
            <a:ext cx="72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2000" spc="-25" dirty="0">
                <a:latin typeface="Comic Sans MS"/>
                <a:cs typeface="Comic Sans MS"/>
              </a:rPr>
              <a:t>Q’</a:t>
            </a:r>
            <a:r>
              <a:rPr sz="2000" dirty="0">
                <a:latin typeface="Comic Sans MS"/>
                <a:cs typeface="Comic Sans MS"/>
              </a:rPr>
              <a:t>	</a:t>
            </a:r>
            <a:r>
              <a:rPr sz="3600" b="1" spc="-75" baseline="-6944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endParaRPr sz="3600" baseline="-6944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1450" y="5062854"/>
            <a:ext cx="11207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70280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67740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20115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61534" y="4758054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789305" algn="l"/>
              </a:tabLst>
            </a:pPr>
            <a:r>
              <a:rPr sz="2400" spc="-50" dirty="0">
                <a:latin typeface="Comic Sans MS"/>
                <a:cs typeface="Comic Sans MS"/>
              </a:rPr>
              <a:t>X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Y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0" dirty="0">
                <a:latin typeface="Comic Sans MS"/>
                <a:cs typeface="Comic Sans MS"/>
              </a:rPr>
              <a:t>NAND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47281" y="3046825"/>
            <a:ext cx="3566160" cy="3593465"/>
            <a:chOff x="3647281" y="3046825"/>
            <a:chExt cx="3566160" cy="3593465"/>
          </a:xfrm>
        </p:grpSpPr>
        <p:sp>
          <p:nvSpPr>
            <p:cNvPr id="25" name="object 25"/>
            <p:cNvSpPr/>
            <p:nvPr/>
          </p:nvSpPr>
          <p:spPr>
            <a:xfrm>
              <a:off x="4978908" y="4735067"/>
              <a:ext cx="2234565" cy="1905000"/>
            </a:xfrm>
            <a:custGeom>
              <a:avLst/>
              <a:gdLst/>
              <a:ahLst/>
              <a:cxnLst/>
              <a:rect l="l" t="t" r="r" b="b"/>
              <a:pathLst>
                <a:path w="2234565" h="1905000">
                  <a:moveTo>
                    <a:pt x="0" y="380999"/>
                  </a:moveTo>
                  <a:lnTo>
                    <a:pt x="2234184" y="380999"/>
                  </a:lnTo>
                </a:path>
                <a:path w="2234565" h="1905000">
                  <a:moveTo>
                    <a:pt x="867155" y="0"/>
                  </a:moveTo>
                  <a:lnTo>
                    <a:pt x="867155" y="19049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7600" y="3057144"/>
              <a:ext cx="451484" cy="1905"/>
            </a:xfrm>
            <a:custGeom>
              <a:avLst/>
              <a:gdLst/>
              <a:ahLst/>
              <a:cxnLst/>
              <a:rect l="l" t="t" r="r" b="b"/>
              <a:pathLst>
                <a:path w="451485" h="1905">
                  <a:moveTo>
                    <a:pt x="451103" y="0"/>
                  </a:moveTo>
                  <a:lnTo>
                    <a:pt x="0" y="1523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710041" y="3152647"/>
            <a:ext cx="2698115" cy="109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042669" algn="l"/>
              </a:tabLst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25" dirty="0">
                <a:solidFill>
                  <a:srgbClr val="FFC90C"/>
                </a:solidFill>
                <a:latin typeface="Comic Sans MS"/>
                <a:cs typeface="Comic Sans MS"/>
              </a:rPr>
              <a:t>Set</a:t>
            </a:r>
            <a:endParaRPr sz="2400">
              <a:latin typeface="Comic Sans MS"/>
              <a:cs typeface="Comic Sans MS"/>
            </a:endParaRPr>
          </a:p>
          <a:p>
            <a:pPr marL="55880">
              <a:lnSpc>
                <a:spcPct val="100000"/>
              </a:lnSpc>
              <a:spcBef>
                <a:spcPts val="2685"/>
              </a:spcBef>
              <a:tabLst>
                <a:tab pos="636270" algn="l"/>
                <a:tab pos="1085850" algn="l"/>
              </a:tabLst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Last</a:t>
            </a: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State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7936" y="4687570"/>
            <a:ext cx="224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Characteristic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273</a:t>
            </a:fld>
            <a:endParaRPr lang="en-IN"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838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pc="-580" dirty="0"/>
              <a:t>S-</a:t>
            </a:r>
            <a:r>
              <a:rPr spc="-325" dirty="0"/>
              <a:t>R</a:t>
            </a:r>
            <a:r>
              <a:rPr spc="-254" dirty="0"/>
              <a:t> </a:t>
            </a:r>
            <a:r>
              <a:rPr spc="-20" dirty="0"/>
              <a:t>Latch(NAND</a:t>
            </a:r>
            <a:r>
              <a:rPr spc="-250" dirty="0"/>
              <a:t> </a:t>
            </a:r>
            <a:r>
              <a:rPr spc="-160" dirty="0"/>
              <a:t>version)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4480" y="2457069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omic Sans MS"/>
                <a:cs typeface="Comic Sans MS"/>
              </a:rPr>
              <a:t>S’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480" y="3936872"/>
            <a:ext cx="231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omic Sans MS"/>
                <a:cs typeface="Comic Sans MS"/>
              </a:rPr>
              <a:t>R’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4984" y="2647569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omic Sans MS"/>
                <a:cs typeface="Comic Sans MS"/>
              </a:rPr>
              <a:t>Q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0530" y="2472118"/>
            <a:ext cx="2755265" cy="1807210"/>
            <a:chOff x="2720530" y="2472118"/>
            <a:chExt cx="2755265" cy="1807210"/>
          </a:xfrm>
        </p:grpSpPr>
        <p:sp>
          <p:nvSpPr>
            <p:cNvPr id="7" name="object 7"/>
            <p:cNvSpPr/>
            <p:nvPr/>
          </p:nvSpPr>
          <p:spPr>
            <a:xfrm>
              <a:off x="3238499" y="2482595"/>
              <a:ext cx="1691639" cy="609600"/>
            </a:xfrm>
            <a:custGeom>
              <a:avLst/>
              <a:gdLst/>
              <a:ahLst/>
              <a:cxnLst/>
              <a:rect l="l" t="t" r="r" b="b"/>
              <a:pathLst>
                <a:path w="1691639" h="609600">
                  <a:moveTo>
                    <a:pt x="396239" y="169163"/>
                  </a:moveTo>
                  <a:lnTo>
                    <a:pt x="0" y="170687"/>
                  </a:lnTo>
                </a:path>
                <a:path w="1691639" h="609600">
                  <a:moveTo>
                    <a:pt x="396239" y="507491"/>
                  </a:moveTo>
                  <a:lnTo>
                    <a:pt x="0" y="509015"/>
                  </a:lnTo>
                </a:path>
                <a:path w="1691639" h="609600">
                  <a:moveTo>
                    <a:pt x="1691639" y="338327"/>
                  </a:moveTo>
                  <a:lnTo>
                    <a:pt x="1409700" y="339851"/>
                  </a:lnTo>
                </a:path>
                <a:path w="1691639" h="609600">
                  <a:moveTo>
                    <a:pt x="870203" y="0"/>
                  </a:moveTo>
                  <a:lnTo>
                    <a:pt x="419100" y="1524"/>
                  </a:lnTo>
                </a:path>
                <a:path w="1691639" h="609600">
                  <a:moveTo>
                    <a:pt x="419100" y="0"/>
                  </a:moveTo>
                  <a:lnTo>
                    <a:pt x="419100" y="609600"/>
                  </a:lnTo>
                </a:path>
                <a:path w="1691639" h="609600">
                  <a:moveTo>
                    <a:pt x="827151" y="126"/>
                  </a:moveTo>
                  <a:lnTo>
                    <a:pt x="831850" y="0"/>
                  </a:lnTo>
                  <a:lnTo>
                    <a:pt x="836676" y="0"/>
                  </a:lnTo>
                  <a:lnTo>
                    <a:pt x="841501" y="0"/>
                  </a:lnTo>
                  <a:lnTo>
                    <a:pt x="898240" y="2316"/>
                  </a:lnTo>
                  <a:lnTo>
                    <a:pt x="952878" y="9078"/>
                  </a:lnTo>
                  <a:lnTo>
                    <a:pt x="1004990" y="20009"/>
                  </a:lnTo>
                  <a:lnTo>
                    <a:pt x="1054151" y="34827"/>
                  </a:lnTo>
                  <a:lnTo>
                    <a:pt x="1099939" y="53256"/>
                  </a:lnTo>
                  <a:lnTo>
                    <a:pt x="1141929" y="75016"/>
                  </a:lnTo>
                  <a:lnTo>
                    <a:pt x="1179696" y="99828"/>
                  </a:lnTo>
                  <a:lnTo>
                    <a:pt x="1212817" y="127413"/>
                  </a:lnTo>
                  <a:lnTo>
                    <a:pt x="1240867" y="157493"/>
                  </a:lnTo>
                  <a:lnTo>
                    <a:pt x="1263422" y="189788"/>
                  </a:lnTo>
                  <a:lnTo>
                    <a:pt x="1290350" y="259911"/>
                  </a:lnTo>
                  <a:lnTo>
                    <a:pt x="1293876" y="297179"/>
                  </a:lnTo>
                  <a:lnTo>
                    <a:pt x="1290350" y="334448"/>
                  </a:lnTo>
                  <a:lnTo>
                    <a:pt x="1263422" y="404571"/>
                  </a:lnTo>
                  <a:lnTo>
                    <a:pt x="1240867" y="436866"/>
                  </a:lnTo>
                  <a:lnTo>
                    <a:pt x="1212817" y="466946"/>
                  </a:lnTo>
                  <a:lnTo>
                    <a:pt x="1179696" y="494531"/>
                  </a:lnTo>
                  <a:lnTo>
                    <a:pt x="1141929" y="519343"/>
                  </a:lnTo>
                  <a:lnTo>
                    <a:pt x="1099939" y="541103"/>
                  </a:lnTo>
                  <a:lnTo>
                    <a:pt x="1054151" y="559532"/>
                  </a:lnTo>
                  <a:lnTo>
                    <a:pt x="1004990" y="574350"/>
                  </a:lnTo>
                  <a:lnTo>
                    <a:pt x="952878" y="585281"/>
                  </a:lnTo>
                  <a:lnTo>
                    <a:pt x="898240" y="592043"/>
                  </a:lnTo>
                  <a:lnTo>
                    <a:pt x="841501" y="594359"/>
                  </a:lnTo>
                  <a:lnTo>
                    <a:pt x="836295" y="594359"/>
                  </a:lnTo>
                  <a:lnTo>
                    <a:pt x="831214" y="594232"/>
                  </a:lnTo>
                  <a:lnTo>
                    <a:pt x="826008" y="594232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9" y="2787395"/>
              <a:ext cx="114300" cy="88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2777077"/>
              <a:ext cx="134937" cy="109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8499" y="3665219"/>
              <a:ext cx="1691639" cy="603885"/>
            </a:xfrm>
            <a:custGeom>
              <a:avLst/>
              <a:gdLst/>
              <a:ahLst/>
              <a:cxnLst/>
              <a:rect l="l" t="t" r="r" b="b"/>
              <a:pathLst>
                <a:path w="1691639" h="603885">
                  <a:moveTo>
                    <a:pt x="396239" y="128015"/>
                  </a:moveTo>
                  <a:lnTo>
                    <a:pt x="0" y="129539"/>
                  </a:lnTo>
                </a:path>
                <a:path w="1691639" h="603885">
                  <a:moveTo>
                    <a:pt x="396239" y="464819"/>
                  </a:moveTo>
                  <a:lnTo>
                    <a:pt x="0" y="467867"/>
                  </a:lnTo>
                </a:path>
                <a:path w="1691639" h="603885">
                  <a:moveTo>
                    <a:pt x="1691639" y="297179"/>
                  </a:moveTo>
                  <a:lnTo>
                    <a:pt x="1409700" y="298703"/>
                  </a:lnTo>
                </a:path>
                <a:path w="1691639" h="603885">
                  <a:moveTo>
                    <a:pt x="847344" y="0"/>
                  </a:moveTo>
                  <a:lnTo>
                    <a:pt x="396239" y="1523"/>
                  </a:lnTo>
                </a:path>
                <a:path w="1691639" h="603885">
                  <a:moveTo>
                    <a:pt x="396239" y="0"/>
                  </a:moveTo>
                  <a:lnTo>
                    <a:pt x="397763" y="592835"/>
                  </a:lnTo>
                </a:path>
                <a:path w="1691639" h="603885">
                  <a:moveTo>
                    <a:pt x="396239" y="592835"/>
                  </a:moveTo>
                  <a:lnTo>
                    <a:pt x="847344" y="594359"/>
                  </a:lnTo>
                </a:path>
                <a:path w="1691639" h="603885">
                  <a:moveTo>
                    <a:pt x="848360" y="10794"/>
                  </a:moveTo>
                  <a:lnTo>
                    <a:pt x="853186" y="10667"/>
                  </a:lnTo>
                  <a:lnTo>
                    <a:pt x="857885" y="10667"/>
                  </a:lnTo>
                  <a:lnTo>
                    <a:pt x="862711" y="10667"/>
                  </a:lnTo>
                  <a:lnTo>
                    <a:pt x="919476" y="12977"/>
                  </a:lnTo>
                  <a:lnTo>
                    <a:pt x="974137" y="19721"/>
                  </a:lnTo>
                  <a:lnTo>
                    <a:pt x="1026268" y="30620"/>
                  </a:lnTo>
                  <a:lnTo>
                    <a:pt x="1075445" y="45398"/>
                  </a:lnTo>
                  <a:lnTo>
                    <a:pt x="1121246" y="63777"/>
                  </a:lnTo>
                  <a:lnTo>
                    <a:pt x="1163245" y="85478"/>
                  </a:lnTo>
                  <a:lnTo>
                    <a:pt x="1201020" y="110224"/>
                  </a:lnTo>
                  <a:lnTo>
                    <a:pt x="1234146" y="137737"/>
                  </a:lnTo>
                  <a:lnTo>
                    <a:pt x="1262199" y="167740"/>
                  </a:lnTo>
                  <a:lnTo>
                    <a:pt x="1284756" y="199954"/>
                  </a:lnTo>
                  <a:lnTo>
                    <a:pt x="1311686" y="269904"/>
                  </a:lnTo>
                  <a:lnTo>
                    <a:pt x="1315212" y="307085"/>
                  </a:lnTo>
                  <a:lnTo>
                    <a:pt x="1311686" y="344267"/>
                  </a:lnTo>
                  <a:lnTo>
                    <a:pt x="1284756" y="414217"/>
                  </a:lnTo>
                  <a:lnTo>
                    <a:pt x="1262199" y="446431"/>
                  </a:lnTo>
                  <a:lnTo>
                    <a:pt x="1234146" y="476434"/>
                  </a:lnTo>
                  <a:lnTo>
                    <a:pt x="1201020" y="503947"/>
                  </a:lnTo>
                  <a:lnTo>
                    <a:pt x="1163245" y="528693"/>
                  </a:lnTo>
                  <a:lnTo>
                    <a:pt x="1121246" y="550394"/>
                  </a:lnTo>
                  <a:lnTo>
                    <a:pt x="1075445" y="568773"/>
                  </a:lnTo>
                  <a:lnTo>
                    <a:pt x="1026268" y="583551"/>
                  </a:lnTo>
                  <a:lnTo>
                    <a:pt x="974137" y="594450"/>
                  </a:lnTo>
                  <a:lnTo>
                    <a:pt x="919476" y="601194"/>
                  </a:lnTo>
                  <a:lnTo>
                    <a:pt x="862711" y="603503"/>
                  </a:lnTo>
                  <a:lnTo>
                    <a:pt x="857630" y="603503"/>
                  </a:lnTo>
                  <a:lnTo>
                    <a:pt x="852424" y="603376"/>
                  </a:lnTo>
                  <a:lnTo>
                    <a:pt x="847344" y="603376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139" y="3928872"/>
              <a:ext cx="114300" cy="868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8821" y="3918553"/>
              <a:ext cx="134937" cy="1075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31007" y="2651759"/>
              <a:ext cx="2734310" cy="1481455"/>
            </a:xfrm>
            <a:custGeom>
              <a:avLst/>
              <a:gdLst/>
              <a:ahLst/>
              <a:cxnLst/>
              <a:rect l="l" t="t" r="r" b="b"/>
              <a:pathLst>
                <a:path w="2734310" h="1481454">
                  <a:moveTo>
                    <a:pt x="2226564" y="169163"/>
                  </a:moveTo>
                  <a:lnTo>
                    <a:pt x="2734056" y="170687"/>
                  </a:lnTo>
                </a:path>
                <a:path w="2734310" h="1481454">
                  <a:moveTo>
                    <a:pt x="2226564" y="1310639"/>
                  </a:moveTo>
                  <a:lnTo>
                    <a:pt x="2734056" y="1312164"/>
                  </a:lnTo>
                </a:path>
                <a:path w="2734310" h="1481454">
                  <a:moveTo>
                    <a:pt x="0" y="0"/>
                  </a:moveTo>
                  <a:lnTo>
                    <a:pt x="507492" y="1524"/>
                  </a:lnTo>
                </a:path>
                <a:path w="2734310" h="1481454">
                  <a:moveTo>
                    <a:pt x="0" y="1478279"/>
                  </a:moveTo>
                  <a:lnTo>
                    <a:pt x="507492" y="1481327"/>
                  </a:lnTo>
                </a:path>
                <a:path w="2734310" h="1481454">
                  <a:moveTo>
                    <a:pt x="507492" y="359663"/>
                  </a:moveTo>
                  <a:lnTo>
                    <a:pt x="509016" y="571500"/>
                  </a:lnTo>
                </a:path>
                <a:path w="2734310" h="1481454">
                  <a:moveTo>
                    <a:pt x="507492" y="929639"/>
                  </a:moveTo>
                  <a:lnTo>
                    <a:pt x="509016" y="1141476"/>
                  </a:lnTo>
                </a:path>
                <a:path w="2734310" h="1481454">
                  <a:moveTo>
                    <a:pt x="2282952" y="190500"/>
                  </a:moveTo>
                  <a:lnTo>
                    <a:pt x="2286000" y="571500"/>
                  </a:lnTo>
                </a:path>
                <a:path w="2734310" h="1481454">
                  <a:moveTo>
                    <a:pt x="2282952" y="929639"/>
                  </a:moveTo>
                  <a:lnTo>
                    <a:pt x="2286000" y="1310639"/>
                  </a:lnTo>
                </a:path>
                <a:path w="2734310" h="1481454">
                  <a:moveTo>
                    <a:pt x="507492" y="571500"/>
                  </a:moveTo>
                  <a:lnTo>
                    <a:pt x="2282952" y="929639"/>
                  </a:lnTo>
                </a:path>
                <a:path w="2734310" h="1481454">
                  <a:moveTo>
                    <a:pt x="507492" y="929639"/>
                  </a:moveTo>
                  <a:lnTo>
                    <a:pt x="2282952" y="571500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2013" y="2777077"/>
              <a:ext cx="136461" cy="1090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9445" y="3918553"/>
              <a:ext cx="137985" cy="10750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475346" y="2303525"/>
            <a:ext cx="2032635" cy="203771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550545" algn="l"/>
                <a:tab pos="1160780" algn="l"/>
                <a:tab pos="1698625" algn="l"/>
              </a:tabLst>
            </a:pPr>
            <a:r>
              <a:rPr sz="2400" spc="-25" dirty="0">
                <a:latin typeface="Comic Sans MS"/>
                <a:cs typeface="Comic Sans MS"/>
              </a:rPr>
              <a:t>S’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R’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Q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Q’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spcBef>
                <a:spcPts val="720"/>
              </a:spcBef>
              <a:tabLst>
                <a:tab pos="481965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tabLst>
                <a:tab pos="482600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tabLst>
                <a:tab pos="433070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113664">
              <a:lnSpc>
                <a:spcPct val="100000"/>
              </a:lnSpc>
              <a:tabLst>
                <a:tab pos="433070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13092" y="2330195"/>
            <a:ext cx="3048000" cy="2209800"/>
          </a:xfrm>
          <a:custGeom>
            <a:avLst/>
            <a:gdLst/>
            <a:ahLst/>
            <a:cxnLst/>
            <a:rect l="l" t="t" r="r" b="b"/>
            <a:pathLst>
              <a:path w="3048000" h="2209800">
                <a:moveTo>
                  <a:pt x="0" y="457200"/>
                </a:moveTo>
                <a:lnTo>
                  <a:pt x="3048000" y="457200"/>
                </a:lnTo>
              </a:path>
              <a:path w="3048000" h="2209800">
                <a:moveTo>
                  <a:pt x="1283207" y="0"/>
                </a:moveTo>
                <a:lnTo>
                  <a:pt x="1283207" y="22097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83511" y="2471165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3511" y="3928617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2820" y="2632659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9584" y="3739133"/>
            <a:ext cx="72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2000" spc="-25" dirty="0">
                <a:latin typeface="Comic Sans MS"/>
                <a:cs typeface="Comic Sans MS"/>
              </a:rPr>
              <a:t>Q’</a:t>
            </a:r>
            <a:r>
              <a:rPr sz="2000" dirty="0">
                <a:latin typeface="Comic Sans MS"/>
                <a:cs typeface="Comic Sans MS"/>
              </a:rPr>
              <a:t>	</a:t>
            </a:r>
            <a:r>
              <a:rPr sz="3600" b="1" spc="-75" baseline="-6944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600" baseline="-6944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1450" y="5097271"/>
            <a:ext cx="11207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70280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67740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20115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61534" y="4792471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789305" algn="l"/>
              </a:tabLst>
            </a:pPr>
            <a:r>
              <a:rPr sz="2400" spc="-50" dirty="0">
                <a:latin typeface="Comic Sans MS"/>
                <a:cs typeface="Comic Sans MS"/>
              </a:rPr>
              <a:t>X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Y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0" dirty="0">
                <a:latin typeface="Comic Sans MS"/>
                <a:cs typeface="Comic Sans MS"/>
              </a:rPr>
              <a:t>NAND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47281" y="3080353"/>
            <a:ext cx="3566160" cy="3593465"/>
            <a:chOff x="3647281" y="3080353"/>
            <a:chExt cx="3566160" cy="3593465"/>
          </a:xfrm>
        </p:grpSpPr>
        <p:sp>
          <p:nvSpPr>
            <p:cNvPr id="25" name="object 25"/>
            <p:cNvSpPr/>
            <p:nvPr/>
          </p:nvSpPr>
          <p:spPr>
            <a:xfrm>
              <a:off x="4978908" y="4768595"/>
              <a:ext cx="2234565" cy="1905000"/>
            </a:xfrm>
            <a:custGeom>
              <a:avLst/>
              <a:gdLst/>
              <a:ahLst/>
              <a:cxnLst/>
              <a:rect l="l" t="t" r="r" b="b"/>
              <a:pathLst>
                <a:path w="2234565" h="1905000">
                  <a:moveTo>
                    <a:pt x="0" y="380999"/>
                  </a:moveTo>
                  <a:lnTo>
                    <a:pt x="2234184" y="380999"/>
                  </a:lnTo>
                </a:path>
                <a:path w="2234565" h="1905000">
                  <a:moveTo>
                    <a:pt x="876300" y="0"/>
                  </a:moveTo>
                  <a:lnTo>
                    <a:pt x="876300" y="19049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7600" y="3090672"/>
              <a:ext cx="451484" cy="1905"/>
            </a:xfrm>
            <a:custGeom>
              <a:avLst/>
              <a:gdLst/>
              <a:ahLst/>
              <a:cxnLst/>
              <a:rect l="l" t="t" r="r" b="b"/>
              <a:pathLst>
                <a:path w="451485" h="1905">
                  <a:moveTo>
                    <a:pt x="451103" y="0"/>
                  </a:moveTo>
                  <a:lnTo>
                    <a:pt x="0" y="1524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718931" y="3186760"/>
            <a:ext cx="2689225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042669" algn="l"/>
              </a:tabLst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25" dirty="0">
                <a:solidFill>
                  <a:srgbClr val="FFC90C"/>
                </a:solidFill>
                <a:latin typeface="Comic Sans MS"/>
                <a:cs typeface="Comic Sans MS"/>
              </a:rPr>
              <a:t>Set</a:t>
            </a:r>
            <a:endParaRPr sz="2400">
              <a:latin typeface="Comic Sans MS"/>
              <a:cs typeface="Comic Sans MS"/>
            </a:endParaRPr>
          </a:p>
          <a:p>
            <a:pPr marL="610235" indent="-581025">
              <a:lnSpc>
                <a:spcPts val="2860"/>
              </a:lnSpc>
              <a:spcBef>
                <a:spcPts val="125"/>
              </a:spcBef>
              <a:buAutoNum type="arabicPlain"/>
              <a:tabLst>
                <a:tab pos="610235" algn="l"/>
                <a:tab pos="1059815" algn="l"/>
              </a:tabLst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Reset</a:t>
            </a:r>
            <a:endParaRPr sz="2400">
              <a:latin typeface="Comic Sans MS"/>
              <a:cs typeface="Comic Sans MS"/>
            </a:endParaRPr>
          </a:p>
          <a:p>
            <a:pPr marL="627380" indent="-580390">
              <a:lnSpc>
                <a:spcPts val="2860"/>
              </a:lnSpc>
              <a:buAutoNum type="arabicPlain"/>
              <a:tabLst>
                <a:tab pos="627380" algn="l"/>
                <a:tab pos="1076960" algn="l"/>
              </a:tabLst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Last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C90C"/>
                </a:solidFill>
                <a:latin typeface="Comic Sans MS"/>
                <a:cs typeface="Comic Sans MS"/>
              </a:rPr>
              <a:t>State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7936" y="4687570"/>
            <a:ext cx="224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Characteristic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274</a:t>
            </a:fld>
            <a:endParaRPr lang="en-IN"/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135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100"/>
              </a:spcBef>
            </a:pPr>
            <a:r>
              <a:rPr spc="-575" dirty="0"/>
              <a:t>S-</a:t>
            </a:r>
            <a:r>
              <a:rPr spc="-325" dirty="0"/>
              <a:t>R</a:t>
            </a:r>
            <a:r>
              <a:rPr spc="-220" dirty="0"/>
              <a:t> </a:t>
            </a:r>
            <a:r>
              <a:rPr dirty="0"/>
              <a:t>Latch</a:t>
            </a:r>
            <a:r>
              <a:rPr spc="-215" dirty="0"/>
              <a:t> </a:t>
            </a:r>
            <a:r>
              <a:rPr spc="-65" dirty="0"/>
              <a:t>Flop(NAND</a:t>
            </a:r>
            <a:r>
              <a:rPr spc="-225" dirty="0"/>
              <a:t> </a:t>
            </a:r>
            <a:r>
              <a:rPr spc="-150" dirty="0"/>
              <a:t>version)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4480" y="2491486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omic Sans MS"/>
                <a:cs typeface="Comic Sans MS"/>
              </a:rPr>
              <a:t>S’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480" y="3971290"/>
            <a:ext cx="231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omic Sans MS"/>
                <a:cs typeface="Comic Sans MS"/>
              </a:rPr>
              <a:t>R’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4984" y="2681986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omic Sans MS"/>
                <a:cs typeface="Comic Sans MS"/>
              </a:rPr>
              <a:t>Q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0530" y="2360485"/>
            <a:ext cx="7545705" cy="2219325"/>
            <a:chOff x="2720530" y="2360485"/>
            <a:chExt cx="7545705" cy="2219325"/>
          </a:xfrm>
        </p:grpSpPr>
        <p:sp>
          <p:nvSpPr>
            <p:cNvPr id="7" name="object 7"/>
            <p:cNvSpPr/>
            <p:nvPr/>
          </p:nvSpPr>
          <p:spPr>
            <a:xfrm>
              <a:off x="3238499" y="2517648"/>
              <a:ext cx="1691639" cy="609600"/>
            </a:xfrm>
            <a:custGeom>
              <a:avLst/>
              <a:gdLst/>
              <a:ahLst/>
              <a:cxnLst/>
              <a:rect l="l" t="t" r="r" b="b"/>
              <a:pathLst>
                <a:path w="1691639" h="609600">
                  <a:moveTo>
                    <a:pt x="396239" y="167639"/>
                  </a:moveTo>
                  <a:lnTo>
                    <a:pt x="0" y="169163"/>
                  </a:lnTo>
                </a:path>
                <a:path w="1691639" h="609600">
                  <a:moveTo>
                    <a:pt x="396239" y="505967"/>
                  </a:moveTo>
                  <a:lnTo>
                    <a:pt x="0" y="507491"/>
                  </a:lnTo>
                </a:path>
                <a:path w="1691639" h="609600">
                  <a:moveTo>
                    <a:pt x="1691639" y="338327"/>
                  </a:moveTo>
                  <a:lnTo>
                    <a:pt x="1409700" y="339851"/>
                  </a:lnTo>
                </a:path>
                <a:path w="1691639" h="609600">
                  <a:moveTo>
                    <a:pt x="870203" y="0"/>
                  </a:moveTo>
                  <a:lnTo>
                    <a:pt x="419100" y="1524"/>
                  </a:lnTo>
                </a:path>
                <a:path w="1691639" h="609600">
                  <a:moveTo>
                    <a:pt x="419100" y="0"/>
                  </a:moveTo>
                  <a:lnTo>
                    <a:pt x="419100" y="609600"/>
                  </a:lnTo>
                </a:path>
                <a:path w="1691639" h="609600">
                  <a:moveTo>
                    <a:pt x="827151" y="126"/>
                  </a:moveTo>
                  <a:lnTo>
                    <a:pt x="831850" y="0"/>
                  </a:lnTo>
                  <a:lnTo>
                    <a:pt x="836676" y="0"/>
                  </a:lnTo>
                  <a:lnTo>
                    <a:pt x="841501" y="0"/>
                  </a:lnTo>
                  <a:lnTo>
                    <a:pt x="898240" y="2309"/>
                  </a:lnTo>
                  <a:lnTo>
                    <a:pt x="952878" y="9053"/>
                  </a:lnTo>
                  <a:lnTo>
                    <a:pt x="1004990" y="19952"/>
                  </a:lnTo>
                  <a:lnTo>
                    <a:pt x="1054151" y="34730"/>
                  </a:lnTo>
                  <a:lnTo>
                    <a:pt x="1099939" y="53109"/>
                  </a:lnTo>
                  <a:lnTo>
                    <a:pt x="1141929" y="74810"/>
                  </a:lnTo>
                  <a:lnTo>
                    <a:pt x="1179696" y="99556"/>
                  </a:lnTo>
                  <a:lnTo>
                    <a:pt x="1212817" y="127069"/>
                  </a:lnTo>
                  <a:lnTo>
                    <a:pt x="1240867" y="157072"/>
                  </a:lnTo>
                  <a:lnTo>
                    <a:pt x="1263422" y="189286"/>
                  </a:lnTo>
                  <a:lnTo>
                    <a:pt x="1290350" y="259236"/>
                  </a:lnTo>
                  <a:lnTo>
                    <a:pt x="1293876" y="296417"/>
                  </a:lnTo>
                  <a:lnTo>
                    <a:pt x="1290350" y="333599"/>
                  </a:lnTo>
                  <a:lnTo>
                    <a:pt x="1263422" y="403549"/>
                  </a:lnTo>
                  <a:lnTo>
                    <a:pt x="1240867" y="435763"/>
                  </a:lnTo>
                  <a:lnTo>
                    <a:pt x="1212817" y="465766"/>
                  </a:lnTo>
                  <a:lnTo>
                    <a:pt x="1179696" y="493279"/>
                  </a:lnTo>
                  <a:lnTo>
                    <a:pt x="1141929" y="518025"/>
                  </a:lnTo>
                  <a:lnTo>
                    <a:pt x="1099939" y="539726"/>
                  </a:lnTo>
                  <a:lnTo>
                    <a:pt x="1054151" y="558105"/>
                  </a:lnTo>
                  <a:lnTo>
                    <a:pt x="1004990" y="572883"/>
                  </a:lnTo>
                  <a:lnTo>
                    <a:pt x="952878" y="583782"/>
                  </a:lnTo>
                  <a:lnTo>
                    <a:pt x="898240" y="590526"/>
                  </a:lnTo>
                  <a:lnTo>
                    <a:pt x="841501" y="592836"/>
                  </a:lnTo>
                  <a:lnTo>
                    <a:pt x="836295" y="592836"/>
                  </a:lnTo>
                  <a:lnTo>
                    <a:pt x="831214" y="592709"/>
                  </a:lnTo>
                  <a:lnTo>
                    <a:pt x="826008" y="592709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9" y="2822448"/>
              <a:ext cx="114300" cy="868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2812129"/>
              <a:ext cx="134937" cy="10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8499" y="3700272"/>
              <a:ext cx="1691639" cy="603885"/>
            </a:xfrm>
            <a:custGeom>
              <a:avLst/>
              <a:gdLst/>
              <a:ahLst/>
              <a:cxnLst/>
              <a:rect l="l" t="t" r="r" b="b"/>
              <a:pathLst>
                <a:path w="1691639" h="603885">
                  <a:moveTo>
                    <a:pt x="396239" y="126491"/>
                  </a:moveTo>
                  <a:lnTo>
                    <a:pt x="0" y="128015"/>
                  </a:lnTo>
                </a:path>
                <a:path w="1691639" h="603885">
                  <a:moveTo>
                    <a:pt x="396239" y="464819"/>
                  </a:moveTo>
                  <a:lnTo>
                    <a:pt x="0" y="466344"/>
                  </a:lnTo>
                </a:path>
                <a:path w="1691639" h="603885">
                  <a:moveTo>
                    <a:pt x="1691639" y="297179"/>
                  </a:moveTo>
                  <a:lnTo>
                    <a:pt x="1409700" y="298703"/>
                  </a:lnTo>
                </a:path>
                <a:path w="1691639" h="603885">
                  <a:moveTo>
                    <a:pt x="847344" y="0"/>
                  </a:moveTo>
                  <a:lnTo>
                    <a:pt x="396239" y="1523"/>
                  </a:lnTo>
                </a:path>
                <a:path w="1691639" h="603885">
                  <a:moveTo>
                    <a:pt x="396239" y="0"/>
                  </a:moveTo>
                  <a:lnTo>
                    <a:pt x="397763" y="591311"/>
                  </a:lnTo>
                </a:path>
                <a:path w="1691639" h="603885">
                  <a:moveTo>
                    <a:pt x="396239" y="591311"/>
                  </a:moveTo>
                  <a:lnTo>
                    <a:pt x="847344" y="592835"/>
                  </a:lnTo>
                </a:path>
                <a:path w="1691639" h="603885">
                  <a:moveTo>
                    <a:pt x="848360" y="9270"/>
                  </a:moveTo>
                  <a:lnTo>
                    <a:pt x="853186" y="9143"/>
                  </a:lnTo>
                  <a:lnTo>
                    <a:pt x="857885" y="9143"/>
                  </a:lnTo>
                  <a:lnTo>
                    <a:pt x="862711" y="9143"/>
                  </a:lnTo>
                  <a:lnTo>
                    <a:pt x="919476" y="11460"/>
                  </a:lnTo>
                  <a:lnTo>
                    <a:pt x="974137" y="18222"/>
                  </a:lnTo>
                  <a:lnTo>
                    <a:pt x="1026268" y="29153"/>
                  </a:lnTo>
                  <a:lnTo>
                    <a:pt x="1075445" y="43971"/>
                  </a:lnTo>
                  <a:lnTo>
                    <a:pt x="1121246" y="62400"/>
                  </a:lnTo>
                  <a:lnTo>
                    <a:pt x="1163245" y="84160"/>
                  </a:lnTo>
                  <a:lnTo>
                    <a:pt x="1201020" y="108972"/>
                  </a:lnTo>
                  <a:lnTo>
                    <a:pt x="1234146" y="136557"/>
                  </a:lnTo>
                  <a:lnTo>
                    <a:pt x="1262199" y="166637"/>
                  </a:lnTo>
                  <a:lnTo>
                    <a:pt x="1284756" y="198932"/>
                  </a:lnTo>
                  <a:lnTo>
                    <a:pt x="1311686" y="269055"/>
                  </a:lnTo>
                  <a:lnTo>
                    <a:pt x="1315212" y="306323"/>
                  </a:lnTo>
                  <a:lnTo>
                    <a:pt x="1311686" y="343592"/>
                  </a:lnTo>
                  <a:lnTo>
                    <a:pt x="1284756" y="413715"/>
                  </a:lnTo>
                  <a:lnTo>
                    <a:pt x="1262199" y="446010"/>
                  </a:lnTo>
                  <a:lnTo>
                    <a:pt x="1234146" y="476090"/>
                  </a:lnTo>
                  <a:lnTo>
                    <a:pt x="1201020" y="503675"/>
                  </a:lnTo>
                  <a:lnTo>
                    <a:pt x="1163245" y="528487"/>
                  </a:lnTo>
                  <a:lnTo>
                    <a:pt x="1121246" y="550247"/>
                  </a:lnTo>
                  <a:lnTo>
                    <a:pt x="1075445" y="568676"/>
                  </a:lnTo>
                  <a:lnTo>
                    <a:pt x="1026268" y="583494"/>
                  </a:lnTo>
                  <a:lnTo>
                    <a:pt x="974137" y="594425"/>
                  </a:lnTo>
                  <a:lnTo>
                    <a:pt x="919476" y="601187"/>
                  </a:lnTo>
                  <a:lnTo>
                    <a:pt x="862711" y="603503"/>
                  </a:lnTo>
                  <a:lnTo>
                    <a:pt x="857630" y="603503"/>
                  </a:lnTo>
                  <a:lnTo>
                    <a:pt x="852424" y="603376"/>
                  </a:lnTo>
                  <a:lnTo>
                    <a:pt x="847344" y="603376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139" y="3963924"/>
              <a:ext cx="114300" cy="868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3953605"/>
              <a:ext cx="134937" cy="1075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31007" y="2685288"/>
              <a:ext cx="2734310" cy="1481455"/>
            </a:xfrm>
            <a:custGeom>
              <a:avLst/>
              <a:gdLst/>
              <a:ahLst/>
              <a:cxnLst/>
              <a:rect l="l" t="t" r="r" b="b"/>
              <a:pathLst>
                <a:path w="2734310" h="1481454">
                  <a:moveTo>
                    <a:pt x="2226564" y="170687"/>
                  </a:moveTo>
                  <a:lnTo>
                    <a:pt x="2734056" y="172212"/>
                  </a:lnTo>
                </a:path>
                <a:path w="2734310" h="1481454">
                  <a:moveTo>
                    <a:pt x="2226564" y="1312164"/>
                  </a:moveTo>
                  <a:lnTo>
                    <a:pt x="2734056" y="1313688"/>
                  </a:lnTo>
                </a:path>
                <a:path w="2734310" h="1481454">
                  <a:moveTo>
                    <a:pt x="0" y="0"/>
                  </a:moveTo>
                  <a:lnTo>
                    <a:pt x="507492" y="1524"/>
                  </a:lnTo>
                </a:path>
                <a:path w="2734310" h="1481454">
                  <a:moveTo>
                    <a:pt x="0" y="1479804"/>
                  </a:moveTo>
                  <a:lnTo>
                    <a:pt x="507492" y="1481328"/>
                  </a:lnTo>
                </a:path>
                <a:path w="2734310" h="1481454">
                  <a:moveTo>
                    <a:pt x="507492" y="361188"/>
                  </a:moveTo>
                  <a:lnTo>
                    <a:pt x="509016" y="571500"/>
                  </a:lnTo>
                </a:path>
                <a:path w="2734310" h="1481454">
                  <a:moveTo>
                    <a:pt x="507492" y="931163"/>
                  </a:moveTo>
                  <a:lnTo>
                    <a:pt x="509016" y="1141476"/>
                  </a:lnTo>
                </a:path>
                <a:path w="2734310" h="1481454">
                  <a:moveTo>
                    <a:pt x="2282952" y="190500"/>
                  </a:moveTo>
                  <a:lnTo>
                    <a:pt x="2286000" y="571500"/>
                  </a:lnTo>
                </a:path>
                <a:path w="2734310" h="1481454">
                  <a:moveTo>
                    <a:pt x="2282952" y="931163"/>
                  </a:moveTo>
                  <a:lnTo>
                    <a:pt x="2286000" y="1312164"/>
                  </a:lnTo>
                </a:path>
                <a:path w="2734310" h="1481454">
                  <a:moveTo>
                    <a:pt x="507492" y="571500"/>
                  </a:moveTo>
                  <a:lnTo>
                    <a:pt x="2282952" y="931163"/>
                  </a:lnTo>
                </a:path>
                <a:path w="2734310" h="1481454">
                  <a:moveTo>
                    <a:pt x="507492" y="931163"/>
                  </a:moveTo>
                  <a:lnTo>
                    <a:pt x="2282952" y="571500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013" y="2812129"/>
              <a:ext cx="136461" cy="107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9445" y="3953605"/>
              <a:ext cx="137985" cy="1075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13091" y="2365248"/>
              <a:ext cx="3048000" cy="2209800"/>
            </a:xfrm>
            <a:custGeom>
              <a:avLst/>
              <a:gdLst/>
              <a:ahLst/>
              <a:cxnLst/>
              <a:rect l="l" t="t" r="r" b="b"/>
              <a:pathLst>
                <a:path w="3048000" h="2209800">
                  <a:moveTo>
                    <a:pt x="0" y="457200"/>
                  </a:moveTo>
                  <a:lnTo>
                    <a:pt x="3048000" y="457200"/>
                  </a:lnTo>
                </a:path>
                <a:path w="3048000" h="2209800">
                  <a:moveTo>
                    <a:pt x="1274063" y="0"/>
                  </a:moveTo>
                  <a:lnTo>
                    <a:pt x="1274063" y="2209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83511" y="2505583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3511" y="3962857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2820" y="2667761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9584" y="3773246"/>
            <a:ext cx="720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2000" spc="-25" dirty="0">
                <a:latin typeface="Comic Sans MS"/>
                <a:cs typeface="Comic Sans MS"/>
              </a:rPr>
              <a:t>Q’</a:t>
            </a:r>
            <a:r>
              <a:rPr sz="2000" dirty="0">
                <a:latin typeface="Comic Sans MS"/>
                <a:cs typeface="Comic Sans MS"/>
              </a:rPr>
              <a:t>	</a:t>
            </a:r>
            <a:r>
              <a:rPr sz="3600" b="1" spc="-75" baseline="-6944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endParaRPr sz="3600" baseline="-6944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1450" y="5132070"/>
            <a:ext cx="11207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70280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67740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20115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1534" y="4826889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789305" algn="l"/>
              </a:tabLst>
            </a:pPr>
            <a:r>
              <a:rPr sz="2400" spc="-50" dirty="0">
                <a:latin typeface="Comic Sans MS"/>
                <a:cs typeface="Comic Sans MS"/>
              </a:rPr>
              <a:t>X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Y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0" dirty="0">
                <a:latin typeface="Comic Sans MS"/>
                <a:cs typeface="Comic Sans MS"/>
              </a:rPr>
              <a:t>NAND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47281" y="3115405"/>
            <a:ext cx="3566160" cy="3593465"/>
            <a:chOff x="3647281" y="3115405"/>
            <a:chExt cx="3566160" cy="3593465"/>
          </a:xfrm>
        </p:grpSpPr>
        <p:sp>
          <p:nvSpPr>
            <p:cNvPr id="24" name="object 24"/>
            <p:cNvSpPr/>
            <p:nvPr/>
          </p:nvSpPr>
          <p:spPr>
            <a:xfrm>
              <a:off x="4978908" y="4803647"/>
              <a:ext cx="2234565" cy="1905000"/>
            </a:xfrm>
            <a:custGeom>
              <a:avLst/>
              <a:gdLst/>
              <a:ahLst/>
              <a:cxnLst/>
              <a:rect l="l" t="t" r="r" b="b"/>
              <a:pathLst>
                <a:path w="2234565" h="1905000">
                  <a:moveTo>
                    <a:pt x="0" y="381000"/>
                  </a:moveTo>
                  <a:lnTo>
                    <a:pt x="2234184" y="381000"/>
                  </a:lnTo>
                </a:path>
                <a:path w="2234565" h="1905000">
                  <a:moveTo>
                    <a:pt x="883919" y="0"/>
                  </a:moveTo>
                  <a:lnTo>
                    <a:pt x="883919" y="19050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57600" y="3125723"/>
              <a:ext cx="451484" cy="1905"/>
            </a:xfrm>
            <a:custGeom>
              <a:avLst/>
              <a:gdLst/>
              <a:ahLst/>
              <a:cxnLst/>
              <a:rect l="l" t="t" r="r" b="b"/>
              <a:pathLst>
                <a:path w="451485" h="1905">
                  <a:moveTo>
                    <a:pt x="451103" y="0"/>
                  </a:moveTo>
                  <a:lnTo>
                    <a:pt x="0" y="1524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761856" y="4314570"/>
            <a:ext cx="2656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042669" algn="l"/>
              </a:tabLst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Last</a:t>
            </a:r>
            <a:r>
              <a:rPr sz="24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State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49946" y="2338338"/>
            <a:ext cx="3975100" cy="20370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15"/>
              </a:spcBef>
              <a:tabLst>
                <a:tab pos="575945" algn="l"/>
                <a:tab pos="1186180" algn="l"/>
                <a:tab pos="1724025" algn="l"/>
              </a:tabLst>
            </a:pPr>
            <a:r>
              <a:rPr sz="2400" spc="-25" dirty="0">
                <a:latin typeface="Comic Sans MS"/>
                <a:cs typeface="Comic Sans MS"/>
              </a:rPr>
              <a:t>S’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R’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Q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Q’</a:t>
            </a:r>
            <a:endParaRPr sz="2400">
              <a:latin typeface="Comic Sans MS"/>
              <a:cs typeface="Comic Sans MS"/>
            </a:endParaRPr>
          </a:p>
          <a:p>
            <a:pPr marL="139065">
              <a:lnSpc>
                <a:spcPts val="2760"/>
              </a:lnSpc>
              <a:spcBef>
                <a:spcPts val="720"/>
              </a:spcBef>
              <a:tabLst>
                <a:tab pos="508000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139065">
              <a:lnSpc>
                <a:spcPts val="2760"/>
              </a:lnSpc>
              <a:tabLst>
                <a:tab pos="507365" algn="l"/>
                <a:tab pos="1272540" algn="l"/>
                <a:tab pos="1852930" algn="l"/>
                <a:tab pos="2303145" algn="l"/>
              </a:tabLst>
            </a:pPr>
            <a:r>
              <a:rPr sz="3600" spc="-75" baseline="-5787" dirty="0">
                <a:latin typeface="Comic Sans MS"/>
                <a:cs typeface="Comic Sans MS"/>
              </a:rPr>
              <a:t>0</a:t>
            </a:r>
            <a:r>
              <a:rPr sz="3600" baseline="-5787" dirty="0">
                <a:latin typeface="Comic Sans MS"/>
                <a:cs typeface="Comic Sans MS"/>
              </a:rPr>
              <a:t>	</a:t>
            </a:r>
            <a:r>
              <a:rPr sz="3600" spc="-75" baseline="-5787" dirty="0">
                <a:latin typeface="Comic Sans MS"/>
                <a:cs typeface="Comic Sans MS"/>
              </a:rPr>
              <a:t>1</a:t>
            </a:r>
            <a:r>
              <a:rPr sz="3600" baseline="-5787" dirty="0"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25" dirty="0">
                <a:solidFill>
                  <a:srgbClr val="FFC90C"/>
                </a:solidFill>
                <a:latin typeface="Comic Sans MS"/>
                <a:cs typeface="Comic Sans MS"/>
              </a:rPr>
              <a:t>Set</a:t>
            </a:r>
            <a:endParaRPr sz="2400">
              <a:latin typeface="Comic Sans MS"/>
              <a:cs typeface="Comic Sans MS"/>
            </a:endParaRPr>
          </a:p>
          <a:p>
            <a:pPr marL="139065">
              <a:lnSpc>
                <a:spcPct val="100000"/>
              </a:lnSpc>
              <a:spcBef>
                <a:spcPts val="120"/>
              </a:spcBef>
              <a:tabLst>
                <a:tab pos="458470" algn="l"/>
                <a:tab pos="1298575" algn="l"/>
                <a:tab pos="1878964" algn="l"/>
                <a:tab pos="2329180" algn="l"/>
              </a:tabLst>
            </a:pPr>
            <a:r>
              <a:rPr sz="3600" spc="-75" baseline="-2314" dirty="0">
                <a:latin typeface="Comic Sans MS"/>
                <a:cs typeface="Comic Sans MS"/>
              </a:rPr>
              <a:t>1</a:t>
            </a:r>
            <a:r>
              <a:rPr sz="3600" baseline="-2314" dirty="0">
                <a:latin typeface="Comic Sans MS"/>
                <a:cs typeface="Comic Sans MS"/>
              </a:rPr>
              <a:t>	</a:t>
            </a:r>
            <a:r>
              <a:rPr sz="3600" spc="-75" baseline="-2314" dirty="0">
                <a:latin typeface="Comic Sans MS"/>
                <a:cs typeface="Comic Sans MS"/>
              </a:rPr>
              <a:t>0</a:t>
            </a:r>
            <a:r>
              <a:rPr sz="3600" baseline="-2314" dirty="0"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10" dirty="0">
                <a:solidFill>
                  <a:srgbClr val="FFC90C"/>
                </a:solidFill>
                <a:latin typeface="Comic Sans MS"/>
                <a:cs typeface="Comic Sans MS"/>
              </a:rPr>
              <a:t>Reset</a:t>
            </a:r>
            <a:endParaRPr sz="2400">
              <a:latin typeface="Comic Sans MS"/>
              <a:cs typeface="Comic Sans MS"/>
            </a:endParaRPr>
          </a:p>
          <a:p>
            <a:pPr marL="139065">
              <a:lnSpc>
                <a:spcPct val="100000"/>
              </a:lnSpc>
              <a:spcBef>
                <a:spcPts val="120"/>
              </a:spcBef>
              <a:tabLst>
                <a:tab pos="458470" algn="l"/>
                <a:tab pos="1306830" algn="l"/>
                <a:tab pos="1888489" algn="l"/>
                <a:tab pos="2337435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Last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C90C"/>
                </a:solidFill>
                <a:latin typeface="Comic Sans MS"/>
                <a:cs typeface="Comic Sans MS"/>
              </a:rPr>
              <a:t>State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7936" y="4687570"/>
            <a:ext cx="224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Characteristic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275</a:t>
            </a:fld>
            <a:endParaRPr lang="en-IN"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785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spc="-580" dirty="0"/>
              <a:t>S-</a:t>
            </a:r>
            <a:r>
              <a:rPr spc="-325" dirty="0"/>
              <a:t>R</a:t>
            </a:r>
            <a:r>
              <a:rPr spc="-254" dirty="0"/>
              <a:t> </a:t>
            </a:r>
            <a:r>
              <a:rPr spc="-20" dirty="0"/>
              <a:t>Latch(NAND</a:t>
            </a:r>
            <a:r>
              <a:rPr spc="-250" dirty="0"/>
              <a:t> </a:t>
            </a:r>
            <a:r>
              <a:rPr spc="-160" dirty="0"/>
              <a:t>version)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4480" y="2543301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omic Sans MS"/>
                <a:cs typeface="Comic Sans MS"/>
              </a:rPr>
              <a:t>S’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4480" y="4023105"/>
            <a:ext cx="231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omic Sans MS"/>
                <a:cs typeface="Comic Sans MS"/>
              </a:rPr>
              <a:t>R’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4984" y="2733801"/>
            <a:ext cx="248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omic Sans MS"/>
                <a:cs typeface="Comic Sans MS"/>
              </a:rPr>
              <a:t>Q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20530" y="2412301"/>
            <a:ext cx="7545705" cy="2219325"/>
            <a:chOff x="2720530" y="2412301"/>
            <a:chExt cx="7545705" cy="2219325"/>
          </a:xfrm>
        </p:grpSpPr>
        <p:sp>
          <p:nvSpPr>
            <p:cNvPr id="7" name="object 7"/>
            <p:cNvSpPr/>
            <p:nvPr/>
          </p:nvSpPr>
          <p:spPr>
            <a:xfrm>
              <a:off x="3238499" y="2569464"/>
              <a:ext cx="1691639" cy="609600"/>
            </a:xfrm>
            <a:custGeom>
              <a:avLst/>
              <a:gdLst/>
              <a:ahLst/>
              <a:cxnLst/>
              <a:rect l="l" t="t" r="r" b="b"/>
              <a:pathLst>
                <a:path w="1691639" h="609600">
                  <a:moveTo>
                    <a:pt x="396239" y="167639"/>
                  </a:moveTo>
                  <a:lnTo>
                    <a:pt x="0" y="169163"/>
                  </a:lnTo>
                </a:path>
                <a:path w="1691639" h="609600">
                  <a:moveTo>
                    <a:pt x="396239" y="505968"/>
                  </a:moveTo>
                  <a:lnTo>
                    <a:pt x="0" y="507491"/>
                  </a:lnTo>
                </a:path>
                <a:path w="1691639" h="609600">
                  <a:moveTo>
                    <a:pt x="1691639" y="338327"/>
                  </a:moveTo>
                  <a:lnTo>
                    <a:pt x="1409700" y="339851"/>
                  </a:lnTo>
                </a:path>
                <a:path w="1691639" h="609600">
                  <a:moveTo>
                    <a:pt x="870203" y="0"/>
                  </a:moveTo>
                  <a:lnTo>
                    <a:pt x="419100" y="1524"/>
                  </a:lnTo>
                </a:path>
                <a:path w="1691639" h="609600">
                  <a:moveTo>
                    <a:pt x="419100" y="0"/>
                  </a:moveTo>
                  <a:lnTo>
                    <a:pt x="419100" y="609600"/>
                  </a:lnTo>
                </a:path>
                <a:path w="1691639" h="609600">
                  <a:moveTo>
                    <a:pt x="827151" y="126"/>
                  </a:moveTo>
                  <a:lnTo>
                    <a:pt x="831850" y="0"/>
                  </a:lnTo>
                  <a:lnTo>
                    <a:pt x="836676" y="0"/>
                  </a:lnTo>
                  <a:lnTo>
                    <a:pt x="841501" y="0"/>
                  </a:lnTo>
                  <a:lnTo>
                    <a:pt x="898240" y="2309"/>
                  </a:lnTo>
                  <a:lnTo>
                    <a:pt x="952878" y="9053"/>
                  </a:lnTo>
                  <a:lnTo>
                    <a:pt x="1004990" y="19952"/>
                  </a:lnTo>
                  <a:lnTo>
                    <a:pt x="1054151" y="34730"/>
                  </a:lnTo>
                  <a:lnTo>
                    <a:pt x="1099939" y="53109"/>
                  </a:lnTo>
                  <a:lnTo>
                    <a:pt x="1141929" y="74810"/>
                  </a:lnTo>
                  <a:lnTo>
                    <a:pt x="1179696" y="99556"/>
                  </a:lnTo>
                  <a:lnTo>
                    <a:pt x="1212817" y="127069"/>
                  </a:lnTo>
                  <a:lnTo>
                    <a:pt x="1240867" y="157072"/>
                  </a:lnTo>
                  <a:lnTo>
                    <a:pt x="1263422" y="189286"/>
                  </a:lnTo>
                  <a:lnTo>
                    <a:pt x="1290350" y="259236"/>
                  </a:lnTo>
                  <a:lnTo>
                    <a:pt x="1293876" y="296418"/>
                  </a:lnTo>
                  <a:lnTo>
                    <a:pt x="1290350" y="333599"/>
                  </a:lnTo>
                  <a:lnTo>
                    <a:pt x="1263422" y="403549"/>
                  </a:lnTo>
                  <a:lnTo>
                    <a:pt x="1240867" y="435763"/>
                  </a:lnTo>
                  <a:lnTo>
                    <a:pt x="1212817" y="465766"/>
                  </a:lnTo>
                  <a:lnTo>
                    <a:pt x="1179696" y="493279"/>
                  </a:lnTo>
                  <a:lnTo>
                    <a:pt x="1141929" y="518025"/>
                  </a:lnTo>
                  <a:lnTo>
                    <a:pt x="1099939" y="539726"/>
                  </a:lnTo>
                  <a:lnTo>
                    <a:pt x="1054151" y="558105"/>
                  </a:lnTo>
                  <a:lnTo>
                    <a:pt x="1004990" y="572883"/>
                  </a:lnTo>
                  <a:lnTo>
                    <a:pt x="952878" y="583782"/>
                  </a:lnTo>
                  <a:lnTo>
                    <a:pt x="898240" y="590526"/>
                  </a:lnTo>
                  <a:lnTo>
                    <a:pt x="841501" y="592836"/>
                  </a:lnTo>
                  <a:lnTo>
                    <a:pt x="836295" y="592836"/>
                  </a:lnTo>
                  <a:lnTo>
                    <a:pt x="831214" y="592709"/>
                  </a:lnTo>
                  <a:lnTo>
                    <a:pt x="826008" y="592709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9" y="2874264"/>
              <a:ext cx="114300" cy="86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2863945"/>
              <a:ext cx="134937" cy="10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8499" y="3752088"/>
              <a:ext cx="1691639" cy="603885"/>
            </a:xfrm>
            <a:custGeom>
              <a:avLst/>
              <a:gdLst/>
              <a:ahLst/>
              <a:cxnLst/>
              <a:rect l="l" t="t" r="r" b="b"/>
              <a:pathLst>
                <a:path w="1691639" h="603885">
                  <a:moveTo>
                    <a:pt x="396239" y="126492"/>
                  </a:moveTo>
                  <a:lnTo>
                    <a:pt x="0" y="128016"/>
                  </a:lnTo>
                </a:path>
                <a:path w="1691639" h="603885">
                  <a:moveTo>
                    <a:pt x="396239" y="464819"/>
                  </a:moveTo>
                  <a:lnTo>
                    <a:pt x="0" y="466344"/>
                  </a:lnTo>
                </a:path>
                <a:path w="1691639" h="603885">
                  <a:moveTo>
                    <a:pt x="1691639" y="297180"/>
                  </a:moveTo>
                  <a:lnTo>
                    <a:pt x="1409700" y="298704"/>
                  </a:lnTo>
                </a:path>
                <a:path w="1691639" h="603885">
                  <a:moveTo>
                    <a:pt x="847344" y="0"/>
                  </a:moveTo>
                  <a:lnTo>
                    <a:pt x="396239" y="1524"/>
                  </a:lnTo>
                </a:path>
                <a:path w="1691639" h="603885">
                  <a:moveTo>
                    <a:pt x="396239" y="0"/>
                  </a:moveTo>
                  <a:lnTo>
                    <a:pt x="397763" y="591312"/>
                  </a:lnTo>
                </a:path>
                <a:path w="1691639" h="603885">
                  <a:moveTo>
                    <a:pt x="396239" y="591312"/>
                  </a:moveTo>
                  <a:lnTo>
                    <a:pt x="847344" y="592836"/>
                  </a:lnTo>
                </a:path>
                <a:path w="1691639" h="603885">
                  <a:moveTo>
                    <a:pt x="848360" y="9270"/>
                  </a:moveTo>
                  <a:lnTo>
                    <a:pt x="853186" y="9143"/>
                  </a:lnTo>
                  <a:lnTo>
                    <a:pt x="857885" y="9143"/>
                  </a:lnTo>
                  <a:lnTo>
                    <a:pt x="862711" y="9143"/>
                  </a:lnTo>
                  <a:lnTo>
                    <a:pt x="919476" y="11460"/>
                  </a:lnTo>
                  <a:lnTo>
                    <a:pt x="974137" y="18222"/>
                  </a:lnTo>
                  <a:lnTo>
                    <a:pt x="1026268" y="29153"/>
                  </a:lnTo>
                  <a:lnTo>
                    <a:pt x="1075445" y="43971"/>
                  </a:lnTo>
                  <a:lnTo>
                    <a:pt x="1121246" y="62400"/>
                  </a:lnTo>
                  <a:lnTo>
                    <a:pt x="1163245" y="84160"/>
                  </a:lnTo>
                  <a:lnTo>
                    <a:pt x="1201020" y="108972"/>
                  </a:lnTo>
                  <a:lnTo>
                    <a:pt x="1234146" y="136557"/>
                  </a:lnTo>
                  <a:lnTo>
                    <a:pt x="1262199" y="166637"/>
                  </a:lnTo>
                  <a:lnTo>
                    <a:pt x="1284756" y="198932"/>
                  </a:lnTo>
                  <a:lnTo>
                    <a:pt x="1311686" y="269055"/>
                  </a:lnTo>
                  <a:lnTo>
                    <a:pt x="1315212" y="306324"/>
                  </a:lnTo>
                  <a:lnTo>
                    <a:pt x="1311686" y="343592"/>
                  </a:lnTo>
                  <a:lnTo>
                    <a:pt x="1284756" y="413715"/>
                  </a:lnTo>
                  <a:lnTo>
                    <a:pt x="1262199" y="446010"/>
                  </a:lnTo>
                  <a:lnTo>
                    <a:pt x="1234146" y="476090"/>
                  </a:lnTo>
                  <a:lnTo>
                    <a:pt x="1201020" y="503675"/>
                  </a:lnTo>
                  <a:lnTo>
                    <a:pt x="1163245" y="528487"/>
                  </a:lnTo>
                  <a:lnTo>
                    <a:pt x="1121246" y="550247"/>
                  </a:lnTo>
                  <a:lnTo>
                    <a:pt x="1075445" y="568676"/>
                  </a:lnTo>
                  <a:lnTo>
                    <a:pt x="1026268" y="583494"/>
                  </a:lnTo>
                  <a:lnTo>
                    <a:pt x="974137" y="594425"/>
                  </a:lnTo>
                  <a:lnTo>
                    <a:pt x="919476" y="601187"/>
                  </a:lnTo>
                  <a:lnTo>
                    <a:pt x="862711" y="603504"/>
                  </a:lnTo>
                  <a:lnTo>
                    <a:pt x="857630" y="603504"/>
                  </a:lnTo>
                  <a:lnTo>
                    <a:pt x="852424" y="603376"/>
                  </a:lnTo>
                  <a:lnTo>
                    <a:pt x="847344" y="603376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9" y="4015740"/>
              <a:ext cx="114300" cy="868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821" y="4005421"/>
              <a:ext cx="134937" cy="1075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31007" y="2737104"/>
              <a:ext cx="2734310" cy="1481455"/>
            </a:xfrm>
            <a:custGeom>
              <a:avLst/>
              <a:gdLst/>
              <a:ahLst/>
              <a:cxnLst/>
              <a:rect l="l" t="t" r="r" b="b"/>
              <a:pathLst>
                <a:path w="2734310" h="1481454">
                  <a:moveTo>
                    <a:pt x="2226564" y="170687"/>
                  </a:moveTo>
                  <a:lnTo>
                    <a:pt x="2734056" y="172212"/>
                  </a:lnTo>
                </a:path>
                <a:path w="2734310" h="1481454">
                  <a:moveTo>
                    <a:pt x="2226564" y="1312164"/>
                  </a:moveTo>
                  <a:lnTo>
                    <a:pt x="2734056" y="1313688"/>
                  </a:lnTo>
                </a:path>
                <a:path w="2734310" h="1481454">
                  <a:moveTo>
                    <a:pt x="0" y="0"/>
                  </a:moveTo>
                  <a:lnTo>
                    <a:pt x="507492" y="1524"/>
                  </a:lnTo>
                </a:path>
                <a:path w="2734310" h="1481454">
                  <a:moveTo>
                    <a:pt x="0" y="1479804"/>
                  </a:moveTo>
                  <a:lnTo>
                    <a:pt x="507492" y="1481328"/>
                  </a:lnTo>
                </a:path>
                <a:path w="2734310" h="1481454">
                  <a:moveTo>
                    <a:pt x="507492" y="361188"/>
                  </a:moveTo>
                  <a:lnTo>
                    <a:pt x="509016" y="571500"/>
                  </a:lnTo>
                </a:path>
                <a:path w="2734310" h="1481454">
                  <a:moveTo>
                    <a:pt x="507492" y="931164"/>
                  </a:moveTo>
                  <a:lnTo>
                    <a:pt x="509016" y="1141476"/>
                  </a:lnTo>
                </a:path>
                <a:path w="2734310" h="1481454">
                  <a:moveTo>
                    <a:pt x="2282952" y="190500"/>
                  </a:moveTo>
                  <a:lnTo>
                    <a:pt x="2286000" y="571500"/>
                  </a:lnTo>
                </a:path>
                <a:path w="2734310" h="1481454">
                  <a:moveTo>
                    <a:pt x="2282952" y="931164"/>
                  </a:moveTo>
                  <a:lnTo>
                    <a:pt x="2286000" y="1312164"/>
                  </a:lnTo>
                </a:path>
                <a:path w="2734310" h="1481454">
                  <a:moveTo>
                    <a:pt x="507492" y="571500"/>
                  </a:moveTo>
                  <a:lnTo>
                    <a:pt x="2282952" y="931164"/>
                  </a:lnTo>
                </a:path>
                <a:path w="2734310" h="1481454">
                  <a:moveTo>
                    <a:pt x="507492" y="931164"/>
                  </a:moveTo>
                  <a:lnTo>
                    <a:pt x="2282952" y="571500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13" y="2863945"/>
              <a:ext cx="136461" cy="107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9445" y="4005421"/>
              <a:ext cx="137985" cy="1075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13091" y="2417064"/>
              <a:ext cx="3048000" cy="2209800"/>
            </a:xfrm>
            <a:custGeom>
              <a:avLst/>
              <a:gdLst/>
              <a:ahLst/>
              <a:cxnLst/>
              <a:rect l="l" t="t" r="r" b="b"/>
              <a:pathLst>
                <a:path w="3048000" h="2209800">
                  <a:moveTo>
                    <a:pt x="0" y="457200"/>
                  </a:moveTo>
                  <a:lnTo>
                    <a:pt x="3048000" y="457200"/>
                  </a:lnTo>
                </a:path>
                <a:path w="3048000" h="2209800">
                  <a:moveTo>
                    <a:pt x="1283207" y="0"/>
                  </a:moveTo>
                  <a:lnTo>
                    <a:pt x="1283207" y="2209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83511" y="2557398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3511" y="4014978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2820" y="2718891"/>
            <a:ext cx="21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9584" y="3825367"/>
            <a:ext cx="72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2000" spc="-25" dirty="0">
                <a:latin typeface="Comic Sans MS"/>
                <a:cs typeface="Comic Sans MS"/>
              </a:rPr>
              <a:t>Q’</a:t>
            </a:r>
            <a:r>
              <a:rPr sz="2000" dirty="0">
                <a:latin typeface="Comic Sans MS"/>
                <a:cs typeface="Comic Sans MS"/>
              </a:rPr>
              <a:t>	</a:t>
            </a:r>
            <a:r>
              <a:rPr sz="3600" b="1" spc="-75" baseline="-6944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3600" baseline="-6944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1450" y="5183200"/>
            <a:ext cx="11207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2400" dirty="0">
                <a:latin typeface="Comic Sans MS"/>
                <a:cs typeface="Comic Sans MS"/>
              </a:rPr>
              <a:t>0 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70280" algn="l"/>
              </a:tabLst>
            </a:pPr>
            <a:r>
              <a:rPr sz="2400" dirty="0">
                <a:latin typeface="Comic Sans MS"/>
                <a:cs typeface="Comic Sans MS"/>
              </a:rPr>
              <a:t>0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67740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920115" algn="l"/>
              </a:tabLst>
            </a:pPr>
            <a:r>
              <a:rPr sz="2400" dirty="0">
                <a:latin typeface="Comic Sans MS"/>
                <a:cs typeface="Comic Sans MS"/>
              </a:rPr>
              <a:t>1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6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1534" y="4878704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789305" algn="l"/>
              </a:tabLst>
            </a:pPr>
            <a:r>
              <a:rPr sz="2400" spc="-50" dirty="0">
                <a:latin typeface="Comic Sans MS"/>
                <a:cs typeface="Comic Sans MS"/>
              </a:rPr>
              <a:t>X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Y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0" dirty="0">
                <a:latin typeface="Comic Sans MS"/>
                <a:cs typeface="Comic Sans MS"/>
              </a:rPr>
              <a:t>NAND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47281" y="3167221"/>
            <a:ext cx="6716395" cy="3593465"/>
            <a:chOff x="3647281" y="3167221"/>
            <a:chExt cx="6716395" cy="3593465"/>
          </a:xfrm>
        </p:grpSpPr>
        <p:sp>
          <p:nvSpPr>
            <p:cNvPr id="24" name="object 24"/>
            <p:cNvSpPr/>
            <p:nvPr/>
          </p:nvSpPr>
          <p:spPr>
            <a:xfrm>
              <a:off x="4978908" y="4855463"/>
              <a:ext cx="2234565" cy="1905000"/>
            </a:xfrm>
            <a:custGeom>
              <a:avLst/>
              <a:gdLst/>
              <a:ahLst/>
              <a:cxnLst/>
              <a:rect l="l" t="t" r="r" b="b"/>
              <a:pathLst>
                <a:path w="2234565" h="1905000">
                  <a:moveTo>
                    <a:pt x="0" y="381000"/>
                  </a:moveTo>
                  <a:lnTo>
                    <a:pt x="2234184" y="381000"/>
                  </a:lnTo>
                </a:path>
                <a:path w="2234565" h="1905000">
                  <a:moveTo>
                    <a:pt x="893063" y="0"/>
                  </a:moveTo>
                  <a:lnTo>
                    <a:pt x="893063" y="190499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57600" y="3177539"/>
              <a:ext cx="451484" cy="1905"/>
            </a:xfrm>
            <a:custGeom>
              <a:avLst/>
              <a:gdLst/>
              <a:ahLst/>
              <a:cxnLst/>
              <a:rect l="l" t="t" r="r" b="b"/>
              <a:pathLst>
                <a:path w="451485" h="1905">
                  <a:moveTo>
                    <a:pt x="451103" y="0"/>
                  </a:moveTo>
                  <a:lnTo>
                    <a:pt x="0" y="1524"/>
                  </a:lnTo>
                </a:path>
              </a:pathLst>
            </a:custGeom>
            <a:ln w="2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1544" y="5329427"/>
              <a:ext cx="2581655" cy="140969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813672" y="4340479"/>
            <a:ext cx="2654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042669" algn="l"/>
              </a:tabLst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Last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C90C"/>
                </a:solidFill>
                <a:latin typeface="Comic Sans MS"/>
                <a:cs typeface="Comic Sans MS"/>
              </a:rPr>
              <a:t>State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53347" y="3272993"/>
            <a:ext cx="2680335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042669" algn="l"/>
              </a:tabLst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25" dirty="0">
                <a:solidFill>
                  <a:srgbClr val="FFC90C"/>
                </a:solidFill>
                <a:latin typeface="Comic Sans MS"/>
                <a:cs typeface="Comic Sans MS"/>
              </a:rPr>
              <a:t>Set</a:t>
            </a:r>
            <a:endParaRPr sz="2400">
              <a:latin typeface="Comic Sans MS"/>
              <a:cs typeface="Comic Sans MS"/>
            </a:endParaRPr>
          </a:p>
          <a:p>
            <a:pPr marL="610235" indent="-581025">
              <a:lnSpc>
                <a:spcPts val="2860"/>
              </a:lnSpc>
              <a:spcBef>
                <a:spcPts val="125"/>
              </a:spcBef>
              <a:buAutoNum type="arabicPlain"/>
              <a:tabLst>
                <a:tab pos="610235" algn="l"/>
                <a:tab pos="1059815" algn="l"/>
              </a:tabLst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</a:t>
            </a:r>
            <a:r>
              <a:rPr sz="2400" b="1" spc="-10" dirty="0">
                <a:solidFill>
                  <a:srgbClr val="FFC90C"/>
                </a:solidFill>
                <a:latin typeface="Comic Sans MS"/>
                <a:cs typeface="Comic Sans MS"/>
              </a:rPr>
              <a:t>Reset</a:t>
            </a:r>
            <a:endParaRPr sz="2400">
              <a:latin typeface="Comic Sans MS"/>
              <a:cs typeface="Comic Sans MS"/>
            </a:endParaRPr>
          </a:p>
          <a:p>
            <a:pPr marL="619125" indent="-581025">
              <a:lnSpc>
                <a:spcPts val="2860"/>
              </a:lnSpc>
              <a:buAutoNum type="arabicPlain"/>
              <a:tabLst>
                <a:tab pos="619125" algn="l"/>
                <a:tab pos="1068705" algn="l"/>
              </a:tabLst>
            </a:pP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0</a:t>
            </a:r>
            <a:r>
              <a:rPr sz="2400" b="1" dirty="0">
                <a:solidFill>
                  <a:srgbClr val="FFC90C"/>
                </a:solidFill>
                <a:latin typeface="Comic Sans MS"/>
                <a:cs typeface="Comic Sans MS"/>
              </a:rPr>
              <a:t>	Last</a:t>
            </a:r>
            <a:r>
              <a:rPr sz="2400" b="1" spc="-50" dirty="0">
                <a:solidFill>
                  <a:srgbClr val="FFC90C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C90C"/>
                </a:solidFill>
                <a:latin typeface="Comic Sans MS"/>
                <a:cs typeface="Comic Sans MS"/>
              </a:rPr>
              <a:t>State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9946" y="2451607"/>
            <a:ext cx="3663315" cy="19754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  <a:tabLst>
                <a:tab pos="575945" algn="l"/>
                <a:tab pos="1186180" algn="l"/>
                <a:tab pos="1723389" algn="l"/>
              </a:tabLst>
            </a:pPr>
            <a:r>
              <a:rPr sz="2400" spc="-25" dirty="0">
                <a:latin typeface="Comic Sans MS"/>
                <a:cs typeface="Comic Sans MS"/>
              </a:rPr>
              <a:t>S’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R’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Q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25" dirty="0">
                <a:latin typeface="Comic Sans MS"/>
                <a:cs typeface="Comic Sans MS"/>
              </a:rPr>
              <a:t>Q’</a:t>
            </a:r>
            <a:endParaRPr sz="2400">
              <a:latin typeface="Comic Sans MS"/>
              <a:cs typeface="Comic Sans MS"/>
            </a:endParaRPr>
          </a:p>
          <a:p>
            <a:pPr marL="507365" indent="-368300">
              <a:lnSpc>
                <a:spcPct val="100000"/>
              </a:lnSpc>
              <a:spcBef>
                <a:spcPts val="235"/>
              </a:spcBef>
              <a:buAutoNum type="arabicPlain"/>
              <a:tabLst>
                <a:tab pos="507365" algn="l"/>
                <a:tab pos="1281430" algn="l"/>
                <a:tab pos="1861820" algn="l"/>
              </a:tabLst>
            </a:pPr>
            <a:r>
              <a:rPr sz="3600" spc="-75" baseline="-11574" dirty="0">
                <a:latin typeface="Comic Sans MS"/>
                <a:cs typeface="Comic Sans MS"/>
              </a:rPr>
              <a:t>0</a:t>
            </a:r>
            <a:r>
              <a:rPr sz="3600" baseline="-11574" dirty="0">
                <a:latin typeface="Comic Sans MS"/>
                <a:cs typeface="Comic Sans MS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	1 </a:t>
            </a:r>
            <a:r>
              <a:rPr sz="2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Forbidden</a:t>
            </a:r>
            <a:endParaRPr sz="2400">
              <a:latin typeface="Comic Sans MS"/>
              <a:cs typeface="Comic Sans MS"/>
            </a:endParaRPr>
          </a:p>
          <a:p>
            <a:pPr marL="139065">
              <a:lnSpc>
                <a:spcPct val="100000"/>
              </a:lnSpc>
              <a:spcBef>
                <a:spcPts val="490"/>
              </a:spcBef>
              <a:tabLst>
                <a:tab pos="507365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  <a:p>
            <a:pPr marL="458470" indent="-319405">
              <a:lnSpc>
                <a:spcPct val="100000"/>
              </a:lnSpc>
              <a:buAutoNum type="arabicPlain"/>
              <a:tabLst>
                <a:tab pos="458470" algn="l"/>
              </a:tabLst>
            </a:pPr>
            <a:r>
              <a:rPr sz="2400" spc="-50" dirty="0">
                <a:latin typeface="Comic Sans MS"/>
                <a:cs typeface="Comic Sans MS"/>
              </a:rPr>
              <a:t>0</a:t>
            </a:r>
            <a:endParaRPr sz="2400">
              <a:latin typeface="Comic Sans MS"/>
              <a:cs typeface="Comic Sans MS"/>
            </a:endParaRPr>
          </a:p>
          <a:p>
            <a:pPr marL="139065">
              <a:lnSpc>
                <a:spcPct val="100000"/>
              </a:lnSpc>
              <a:tabLst>
                <a:tab pos="458470" algn="l"/>
              </a:tabLst>
            </a:pPr>
            <a:r>
              <a:rPr sz="2400" spc="-50" dirty="0">
                <a:latin typeface="Comic Sans MS"/>
                <a:cs typeface="Comic Sans MS"/>
              </a:rPr>
              <a:t>1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spc="-50" dirty="0"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7936" y="4748021"/>
            <a:ext cx="224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Characteristic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Table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276</a:t>
            </a:fld>
            <a:endParaRPr lang="en-IN"/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2680716"/>
              <a:ext cx="4724400" cy="3090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1316" y="3188207"/>
              <a:ext cx="2852928" cy="2488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5407" y="2854451"/>
              <a:ext cx="2561844" cy="4511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57094" y="2993898"/>
              <a:ext cx="518159" cy="2096135"/>
            </a:xfrm>
            <a:custGeom>
              <a:avLst/>
              <a:gdLst/>
              <a:ahLst/>
              <a:cxnLst/>
              <a:rect l="l" t="t" r="r" b="b"/>
              <a:pathLst>
                <a:path w="518160" h="2096135">
                  <a:moveTo>
                    <a:pt x="0" y="0"/>
                  </a:moveTo>
                  <a:lnTo>
                    <a:pt x="8636" y="284734"/>
                  </a:lnTo>
                </a:path>
                <a:path w="518160" h="2096135">
                  <a:moveTo>
                    <a:pt x="9143" y="284988"/>
                  </a:moveTo>
                  <a:lnTo>
                    <a:pt x="518160" y="286638"/>
                  </a:lnTo>
                </a:path>
                <a:path w="518160" h="2096135">
                  <a:moveTo>
                    <a:pt x="9017" y="2096008"/>
                  </a:moveTo>
                  <a:lnTo>
                    <a:pt x="6095" y="1825752"/>
                  </a:lnTo>
                </a:path>
                <a:path w="518160" h="2096135">
                  <a:moveTo>
                    <a:pt x="6095" y="1825752"/>
                  </a:moveTo>
                  <a:lnTo>
                    <a:pt x="515112" y="18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785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spc="-580" dirty="0"/>
              <a:t>S-</a:t>
            </a:r>
            <a:r>
              <a:rPr spc="-325" dirty="0"/>
              <a:t>R</a:t>
            </a:r>
            <a:r>
              <a:rPr spc="-254" dirty="0"/>
              <a:t> </a:t>
            </a:r>
            <a:r>
              <a:rPr spc="-20" dirty="0"/>
              <a:t>Latch(NAND</a:t>
            </a:r>
            <a:r>
              <a:rPr spc="-250" dirty="0"/>
              <a:t> </a:t>
            </a:r>
            <a:r>
              <a:rPr spc="-160" dirty="0"/>
              <a:t>version)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277</a:t>
            </a:fld>
            <a:endParaRPr lang="en-IN"/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880872"/>
              <a:ext cx="813054" cy="8968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" y="880872"/>
              <a:ext cx="779526" cy="896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691" y="880872"/>
              <a:ext cx="6227826" cy="8968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223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FFFFFF"/>
                </a:solidFill>
                <a:latin typeface="Comic Sans MS"/>
                <a:cs typeface="Comic Sans MS"/>
              </a:rPr>
              <a:t>S-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32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Flip</a:t>
            </a:r>
            <a:r>
              <a:rPr sz="32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Flop</a:t>
            </a:r>
            <a:r>
              <a:rPr sz="3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3200" b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Clock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signal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951" y="2365248"/>
            <a:ext cx="10343388" cy="29428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162680" y="5718454"/>
            <a:ext cx="5363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Latch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sensitive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input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ONLY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C=1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278</a:t>
            </a:fld>
            <a:endParaRPr lang="en-IN"/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4131" y="2429255"/>
              <a:ext cx="3229355" cy="31607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688" y="5190744"/>
              <a:ext cx="1524000" cy="2377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00983" y="5726684"/>
            <a:ext cx="53638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Latch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sensitive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input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ONLY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C=1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4340" y="880872"/>
            <a:ext cx="6878320" cy="4223385"/>
            <a:chOff x="434340" y="880872"/>
            <a:chExt cx="6878320" cy="42233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5" y="2340863"/>
              <a:ext cx="5743956" cy="27630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" y="880872"/>
              <a:ext cx="813054" cy="896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" y="880872"/>
              <a:ext cx="779526" cy="896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691" y="880872"/>
              <a:ext cx="6227826" cy="89687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223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FFFFFF"/>
                </a:solidFill>
                <a:latin typeface="Comic Sans MS"/>
                <a:cs typeface="Comic Sans MS"/>
              </a:rPr>
              <a:t>S-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32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Flip</a:t>
            </a:r>
            <a:r>
              <a:rPr sz="3200" b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Flop</a:t>
            </a:r>
            <a:r>
              <a:rPr sz="3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3200" b="1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Clock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signal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279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672" y="1020318"/>
            <a:ext cx="7386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4985" algn="l"/>
                <a:tab pos="2568575" algn="l"/>
              </a:tabLst>
            </a:pP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BINARY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DECIMAL</a:t>
            </a:r>
            <a:r>
              <a:rPr sz="32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CONVERSION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7903" y="2526792"/>
            <a:ext cx="7333615" cy="596265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Convert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Binary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Number</a:t>
            </a:r>
            <a:r>
              <a:rPr sz="24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110011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Decimal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Number: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4324" y="4330445"/>
            <a:ext cx="4456430" cy="533400"/>
          </a:xfrm>
          <a:custGeom>
            <a:avLst/>
            <a:gdLst/>
            <a:ahLst/>
            <a:cxnLst/>
            <a:rect l="l" t="t" r="r" b="b"/>
            <a:pathLst>
              <a:path w="4456430" h="533400">
                <a:moveTo>
                  <a:pt x="114300" y="419100"/>
                </a:moveTo>
                <a:lnTo>
                  <a:pt x="76200" y="419100"/>
                </a:lnTo>
                <a:lnTo>
                  <a:pt x="76200" y="0"/>
                </a:ln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57150" y="533400"/>
                </a:lnTo>
                <a:lnTo>
                  <a:pt x="104775" y="438150"/>
                </a:lnTo>
                <a:lnTo>
                  <a:pt x="114300" y="419100"/>
                </a:lnTo>
                <a:close/>
              </a:path>
              <a:path w="4456430" h="533400">
                <a:moveTo>
                  <a:pt x="1080516" y="419100"/>
                </a:moveTo>
                <a:lnTo>
                  <a:pt x="1042416" y="419100"/>
                </a:lnTo>
                <a:lnTo>
                  <a:pt x="1042416" y="0"/>
                </a:lnTo>
                <a:lnTo>
                  <a:pt x="1004316" y="0"/>
                </a:lnTo>
                <a:lnTo>
                  <a:pt x="1004316" y="419100"/>
                </a:lnTo>
                <a:lnTo>
                  <a:pt x="966216" y="419100"/>
                </a:lnTo>
                <a:lnTo>
                  <a:pt x="1023366" y="533400"/>
                </a:lnTo>
                <a:lnTo>
                  <a:pt x="1070991" y="438150"/>
                </a:lnTo>
                <a:lnTo>
                  <a:pt x="1080516" y="419100"/>
                </a:lnTo>
                <a:close/>
              </a:path>
              <a:path w="4456430" h="533400">
                <a:moveTo>
                  <a:pt x="1950720" y="419100"/>
                </a:moveTo>
                <a:lnTo>
                  <a:pt x="1912620" y="419100"/>
                </a:lnTo>
                <a:lnTo>
                  <a:pt x="1912620" y="0"/>
                </a:lnTo>
                <a:lnTo>
                  <a:pt x="1874520" y="0"/>
                </a:lnTo>
                <a:lnTo>
                  <a:pt x="1874520" y="419100"/>
                </a:lnTo>
                <a:lnTo>
                  <a:pt x="1836420" y="419100"/>
                </a:lnTo>
                <a:lnTo>
                  <a:pt x="1893570" y="533400"/>
                </a:lnTo>
                <a:lnTo>
                  <a:pt x="1941195" y="438150"/>
                </a:lnTo>
                <a:lnTo>
                  <a:pt x="1950720" y="419100"/>
                </a:lnTo>
                <a:close/>
              </a:path>
              <a:path w="4456430" h="533400">
                <a:moveTo>
                  <a:pt x="2761488" y="419100"/>
                </a:moveTo>
                <a:lnTo>
                  <a:pt x="2723388" y="419100"/>
                </a:lnTo>
                <a:lnTo>
                  <a:pt x="2723388" y="0"/>
                </a:lnTo>
                <a:lnTo>
                  <a:pt x="2685288" y="0"/>
                </a:lnTo>
                <a:lnTo>
                  <a:pt x="2685288" y="419100"/>
                </a:lnTo>
                <a:lnTo>
                  <a:pt x="2647188" y="419100"/>
                </a:lnTo>
                <a:lnTo>
                  <a:pt x="2704338" y="533400"/>
                </a:lnTo>
                <a:lnTo>
                  <a:pt x="2751963" y="438150"/>
                </a:lnTo>
                <a:lnTo>
                  <a:pt x="2761488" y="419100"/>
                </a:lnTo>
                <a:close/>
              </a:path>
              <a:path w="4456430" h="533400">
                <a:moveTo>
                  <a:pt x="3659124" y="419100"/>
                </a:moveTo>
                <a:lnTo>
                  <a:pt x="3621024" y="419100"/>
                </a:lnTo>
                <a:lnTo>
                  <a:pt x="3621024" y="0"/>
                </a:lnTo>
                <a:lnTo>
                  <a:pt x="3582924" y="0"/>
                </a:lnTo>
                <a:lnTo>
                  <a:pt x="3582924" y="419100"/>
                </a:lnTo>
                <a:lnTo>
                  <a:pt x="3544824" y="419100"/>
                </a:lnTo>
                <a:lnTo>
                  <a:pt x="3601974" y="533400"/>
                </a:lnTo>
                <a:lnTo>
                  <a:pt x="3649599" y="438150"/>
                </a:lnTo>
                <a:lnTo>
                  <a:pt x="3659124" y="419100"/>
                </a:lnTo>
                <a:close/>
              </a:path>
              <a:path w="4456430" h="533400">
                <a:moveTo>
                  <a:pt x="4456176" y="419100"/>
                </a:moveTo>
                <a:lnTo>
                  <a:pt x="4418076" y="419100"/>
                </a:lnTo>
                <a:lnTo>
                  <a:pt x="4418076" y="0"/>
                </a:lnTo>
                <a:lnTo>
                  <a:pt x="4379976" y="0"/>
                </a:lnTo>
                <a:lnTo>
                  <a:pt x="4379976" y="419100"/>
                </a:lnTo>
                <a:lnTo>
                  <a:pt x="4341876" y="419100"/>
                </a:lnTo>
                <a:lnTo>
                  <a:pt x="4399026" y="533400"/>
                </a:lnTo>
                <a:lnTo>
                  <a:pt x="4446651" y="438150"/>
                </a:lnTo>
                <a:lnTo>
                  <a:pt x="4456176" y="4191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4308" y="5319776"/>
            <a:ext cx="3348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1980" algn="l"/>
                <a:tab pos="1507490" algn="l"/>
                <a:tab pos="1920239" algn="l"/>
                <a:tab pos="2313940" algn="l"/>
                <a:tab pos="2726690" algn="l"/>
                <a:tab pos="3120390" algn="l"/>
              </a:tabLst>
            </a:pPr>
            <a:r>
              <a:rPr sz="2800" spc="-25" dirty="0">
                <a:solidFill>
                  <a:srgbClr val="0000CC"/>
                </a:solidFill>
                <a:latin typeface="Verdana"/>
                <a:cs typeface="Verdana"/>
              </a:rPr>
              <a:t>32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595" dirty="0">
                <a:latin typeface="Verdana"/>
                <a:cs typeface="Verdana"/>
              </a:rPr>
              <a:t>+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0000CC"/>
                </a:solidFill>
                <a:latin typeface="Verdana"/>
                <a:cs typeface="Verdana"/>
              </a:rPr>
              <a:t>16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645" dirty="0">
                <a:latin typeface="Verdana"/>
                <a:cs typeface="Verdana"/>
              </a:rPr>
              <a:t>+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0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645" dirty="0">
                <a:latin typeface="Verdana"/>
                <a:cs typeface="Verdana"/>
              </a:rPr>
              <a:t>+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0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645" dirty="0">
                <a:latin typeface="Verdana"/>
                <a:cs typeface="Verdana"/>
              </a:rPr>
              <a:t>+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4190" y="5319776"/>
            <a:ext cx="1934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5765" algn="l"/>
                <a:tab pos="818515" algn="l"/>
                <a:tab pos="1527175" algn="l"/>
              </a:tabLst>
            </a:pP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2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645" dirty="0">
                <a:latin typeface="Verdana"/>
                <a:cs typeface="Verdana"/>
              </a:rPr>
              <a:t>+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240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r>
              <a:rPr sz="2800" spc="-20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645" dirty="0">
                <a:latin typeface="Verdana"/>
                <a:cs typeface="Verdana"/>
              </a:rPr>
              <a:t>=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204" dirty="0">
                <a:solidFill>
                  <a:srgbClr val="0000CC"/>
                </a:solidFill>
                <a:latin typeface="Verdana"/>
                <a:cs typeface="Verdana"/>
              </a:rPr>
              <a:t>51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0852" y="3426714"/>
            <a:ext cx="4646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7430" algn="l"/>
                <a:tab pos="1928495" algn="l"/>
                <a:tab pos="2717800" algn="l"/>
                <a:tab pos="3620770" algn="l"/>
                <a:tab pos="4407535" algn="l"/>
              </a:tabLst>
            </a:pPr>
            <a:r>
              <a:rPr sz="3200" spc="-315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r>
              <a:rPr sz="32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3200" spc="-315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r>
              <a:rPr sz="32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3200" spc="-315" dirty="0">
                <a:solidFill>
                  <a:srgbClr val="0000CC"/>
                </a:solidFill>
                <a:latin typeface="Verdana"/>
                <a:cs typeface="Verdana"/>
              </a:rPr>
              <a:t>0</a:t>
            </a:r>
            <a:r>
              <a:rPr sz="32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3200" spc="-315" dirty="0">
                <a:solidFill>
                  <a:srgbClr val="0000CC"/>
                </a:solidFill>
                <a:latin typeface="Verdana"/>
                <a:cs typeface="Verdana"/>
              </a:rPr>
              <a:t>0</a:t>
            </a:r>
            <a:r>
              <a:rPr sz="32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3200" spc="-315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r>
              <a:rPr sz="32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3200" spc="-315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147" y="5291734"/>
            <a:ext cx="15735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6350" y="3428238"/>
            <a:ext cx="11322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5" dirty="0">
                <a:solidFill>
                  <a:srgbClr val="CC0000"/>
                </a:solidFill>
                <a:latin typeface="Verdana"/>
                <a:cs typeface="Verdana"/>
              </a:rPr>
              <a:t>Binary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</a:t>
            </a:fld>
            <a:endParaRPr lang="en-IN"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Characteristic</a:t>
            </a:r>
            <a:r>
              <a:rPr spc="-215" dirty="0"/>
              <a:t> </a:t>
            </a:r>
            <a:r>
              <a:rPr spc="-40" dirty="0"/>
              <a:t>Equation</a:t>
            </a:r>
            <a:r>
              <a:rPr spc="-235" dirty="0"/>
              <a:t> </a:t>
            </a:r>
            <a:r>
              <a:rPr dirty="0"/>
              <a:t>of</a:t>
            </a:r>
            <a:r>
              <a:rPr spc="-240" dirty="0"/>
              <a:t> </a:t>
            </a:r>
            <a:r>
              <a:rPr spc="-575" dirty="0"/>
              <a:t>S-</a:t>
            </a:r>
            <a:r>
              <a:rPr spc="-325" dirty="0"/>
              <a:t>R</a:t>
            </a:r>
            <a:r>
              <a:rPr spc="-240" dirty="0"/>
              <a:t> </a:t>
            </a:r>
            <a:r>
              <a:rPr spc="-185" dirty="0"/>
              <a:t>Flip</a:t>
            </a:r>
            <a:r>
              <a:rPr spc="-235" dirty="0"/>
              <a:t> </a:t>
            </a:r>
            <a:r>
              <a:rPr spc="-20" dirty="0"/>
              <a:t>Flop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1100" y="2377439"/>
            <a:ext cx="9933940" cy="4287520"/>
            <a:chOff x="1181100" y="2377439"/>
            <a:chExt cx="9933940" cy="4287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47" y="2377439"/>
              <a:ext cx="6348984" cy="4287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100" y="2400300"/>
              <a:ext cx="3421379" cy="3782567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280</a:t>
            </a:fld>
            <a:endParaRPr lang="en-IN"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100" y="2400300"/>
              <a:ext cx="3934967" cy="37825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8740" y="4425696"/>
              <a:ext cx="2958084" cy="21564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8180" y="4331208"/>
              <a:ext cx="2735579" cy="2112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9864" y="2421635"/>
              <a:ext cx="1876043" cy="8214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0740" y="3398520"/>
              <a:ext cx="1696212" cy="7513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3964" y="2337816"/>
              <a:ext cx="2077212" cy="206197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2990" y="874521"/>
            <a:ext cx="464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Triggering</a:t>
            </a:r>
            <a:r>
              <a:rPr spc="-195" dirty="0"/>
              <a:t> </a:t>
            </a:r>
            <a:r>
              <a:rPr dirty="0"/>
              <a:t>of</a:t>
            </a:r>
            <a:r>
              <a:rPr spc="-220" dirty="0"/>
              <a:t> </a:t>
            </a:r>
            <a:r>
              <a:rPr spc="-185" dirty="0"/>
              <a:t>Flip</a:t>
            </a:r>
            <a:r>
              <a:rPr spc="-215" dirty="0"/>
              <a:t> </a:t>
            </a:r>
            <a:r>
              <a:rPr spc="-25" dirty="0"/>
              <a:t>Flop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281</a:t>
            </a:fld>
            <a:endParaRPr lang="en-IN"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29715"/>
            <a:ext cx="225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0" dirty="0">
                <a:solidFill>
                  <a:srgbClr val="F4E7EC"/>
                </a:solidFill>
                <a:latin typeface="Verdana"/>
                <a:cs typeface="Verdana"/>
              </a:rPr>
              <a:t>D</a:t>
            </a:r>
            <a:r>
              <a:rPr sz="3600" spc="-250" dirty="0">
                <a:solidFill>
                  <a:srgbClr val="F4E7EC"/>
                </a:solidFill>
                <a:latin typeface="Verdana"/>
                <a:cs typeface="Verdana"/>
              </a:rPr>
              <a:t> </a:t>
            </a:r>
            <a:r>
              <a:rPr sz="3600" spc="-185" dirty="0">
                <a:solidFill>
                  <a:srgbClr val="F4E7EC"/>
                </a:solidFill>
                <a:latin typeface="Verdana"/>
                <a:cs typeface="Verdana"/>
              </a:rPr>
              <a:t>Flip</a:t>
            </a:r>
            <a:r>
              <a:rPr sz="3600" spc="-250" dirty="0">
                <a:solidFill>
                  <a:srgbClr val="F4E7EC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F4E7EC"/>
                </a:solidFill>
                <a:latin typeface="Verdana"/>
                <a:cs typeface="Verdana"/>
              </a:rPr>
              <a:t>Flop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0403" y="2317496"/>
            <a:ext cx="9782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eliminate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undesirable</a:t>
            </a:r>
            <a:r>
              <a:rPr sz="24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indeterminate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RS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ensure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never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simultaneously.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3039" y="3553967"/>
            <a:ext cx="9667240" cy="3304540"/>
            <a:chOff x="1463039" y="3553967"/>
            <a:chExt cx="9667240" cy="3304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39" y="3683507"/>
              <a:ext cx="3738372" cy="26913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6272" y="5382765"/>
              <a:ext cx="3037331" cy="14752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7927" y="3553967"/>
              <a:ext cx="2561844" cy="2148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5" y="3596639"/>
              <a:ext cx="2881883" cy="1837944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282</a:t>
            </a:fld>
            <a:endParaRPr lang="en-IN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Characteristic</a:t>
            </a:r>
            <a:r>
              <a:rPr spc="-215" dirty="0"/>
              <a:t> </a:t>
            </a:r>
            <a:r>
              <a:rPr spc="-40" dirty="0"/>
              <a:t>Equation</a:t>
            </a:r>
            <a:r>
              <a:rPr spc="-235" dirty="0"/>
              <a:t> </a:t>
            </a:r>
            <a:r>
              <a:rPr dirty="0"/>
              <a:t>of</a:t>
            </a:r>
            <a:r>
              <a:rPr spc="-240" dirty="0"/>
              <a:t> </a:t>
            </a:r>
            <a:r>
              <a:rPr spc="-120" dirty="0"/>
              <a:t>D</a:t>
            </a:r>
            <a:r>
              <a:rPr spc="-240" dirty="0"/>
              <a:t> </a:t>
            </a:r>
            <a:r>
              <a:rPr spc="-185" dirty="0"/>
              <a:t>Flip</a:t>
            </a:r>
            <a:r>
              <a:rPr spc="-225" dirty="0"/>
              <a:t> </a:t>
            </a:r>
            <a:r>
              <a:rPr spc="-20" dirty="0"/>
              <a:t>Flop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18232" y="2596895"/>
            <a:ext cx="7141845" cy="2639695"/>
            <a:chOff x="2618232" y="2596895"/>
            <a:chExt cx="7141845" cy="2639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8232" y="2596895"/>
              <a:ext cx="3195827" cy="2639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3376" y="4812791"/>
              <a:ext cx="292608" cy="326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3867" y="2732531"/>
              <a:ext cx="3195828" cy="25039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180833" y="5328005"/>
            <a:ext cx="2179320" cy="97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(n+1)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Characteristic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Equation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283</a:t>
            </a:fld>
            <a:endParaRPr lang="en-IN"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562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J-</a:t>
            </a:r>
            <a:r>
              <a:rPr spc="-375" dirty="0"/>
              <a:t>K</a:t>
            </a:r>
            <a:r>
              <a:rPr spc="-250" dirty="0"/>
              <a:t> </a:t>
            </a:r>
            <a:r>
              <a:rPr spc="-180" dirty="0"/>
              <a:t>Flip</a:t>
            </a:r>
            <a:r>
              <a:rPr spc="-240" dirty="0"/>
              <a:t> </a:t>
            </a:r>
            <a:r>
              <a:rPr spc="-25" dirty="0"/>
              <a:t>Flop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859" y="2275713"/>
            <a:ext cx="4011929" cy="40792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31800" marR="660400" indent="-342900">
              <a:lnSpc>
                <a:spcPts val="1839"/>
              </a:lnSpc>
              <a:spcBef>
                <a:spcPts val="330"/>
              </a:spcBef>
              <a:tabLst>
                <a:tab pos="4311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SR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S=R=1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should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avoided.</a:t>
            </a:r>
            <a:endParaRPr sz="1700">
              <a:latin typeface="Times New Roman"/>
              <a:cs typeface="Times New Roman"/>
            </a:endParaRPr>
          </a:p>
          <a:p>
            <a:pPr marL="431800" marR="919480" indent="-342900">
              <a:lnSpc>
                <a:spcPts val="1839"/>
              </a:lnSpc>
              <a:spcBef>
                <a:spcPts val="990"/>
              </a:spcBef>
              <a:tabLst>
                <a:tab pos="4311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overcome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JK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developed.</a:t>
            </a:r>
            <a:endParaRPr sz="1700">
              <a:latin typeface="Times New Roman"/>
              <a:cs typeface="Times New Roman"/>
            </a:endParaRPr>
          </a:p>
          <a:p>
            <a:pPr marL="431800" marR="93980" indent="-342900" algn="just">
              <a:lnSpc>
                <a:spcPts val="1839"/>
              </a:lnSpc>
              <a:spcBef>
                <a:spcPts val="1000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previous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SR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bistable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been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replaced</a:t>
            </a:r>
            <a:r>
              <a:rPr sz="1700" spc="33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700" spc="33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700" spc="34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700" spc="330" dirty="0">
                <a:solidFill>
                  <a:srgbClr val="404040"/>
                </a:solidFill>
                <a:latin typeface="Times New Roman"/>
                <a:cs typeface="Times New Roman"/>
              </a:rPr>
              <a:t>  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called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7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respectively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7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its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inventor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Jack</a:t>
            </a:r>
            <a:r>
              <a:rPr sz="1700" spc="11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Kilby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17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Then</a:t>
            </a:r>
            <a:r>
              <a:rPr sz="17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equates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to: J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 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R.</a:t>
            </a:r>
            <a:endParaRPr sz="17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745"/>
              </a:spcBef>
              <a:tabLst>
                <a:tab pos="4311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J=0, K=0,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state.</a:t>
            </a:r>
            <a:endParaRPr sz="17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795"/>
              </a:spcBef>
              <a:tabLst>
                <a:tab pos="4311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J=0,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K=1,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reset.</a:t>
            </a:r>
            <a:endParaRPr sz="17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805"/>
              </a:spcBef>
              <a:tabLst>
                <a:tab pos="4311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J=1,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K=0,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set.</a:t>
            </a:r>
            <a:endParaRPr sz="17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790"/>
              </a:spcBef>
              <a:tabLst>
                <a:tab pos="43116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J=1,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K=1,</a:t>
            </a:r>
            <a:r>
              <a:rPr sz="17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Toggle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04040"/>
                </a:solidFill>
                <a:latin typeface="Times New Roman"/>
                <a:cs typeface="Times New Roman"/>
              </a:rPr>
              <a:t>i.e</a:t>
            </a:r>
            <a:r>
              <a:rPr sz="17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Q’</a:t>
            </a:r>
            <a:r>
              <a:rPr sz="1650" spc="-37" baseline="-20202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endParaRPr sz="1650" baseline="-20202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20055" y="2380488"/>
            <a:ext cx="6212205" cy="4337685"/>
            <a:chOff x="5020055" y="2380488"/>
            <a:chExt cx="6212205" cy="4337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0055" y="2380488"/>
              <a:ext cx="6211824" cy="2057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4251" y="4684776"/>
              <a:ext cx="3622548" cy="1828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8991" y="4565904"/>
              <a:ext cx="2363724" cy="2151888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284</a:t>
            </a:fld>
            <a:endParaRPr lang="en-IN"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806" y="2502560"/>
            <a:ext cx="5535295" cy="33940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76200" algn="just">
              <a:lnSpc>
                <a:spcPct val="100000"/>
              </a:lnSpc>
              <a:spcBef>
                <a:spcPts val="865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J=1,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K=1,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Toggle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i="1" dirty="0">
                <a:solidFill>
                  <a:srgbClr val="404040"/>
                </a:solidFill>
                <a:latin typeface="Times New Roman"/>
                <a:cs typeface="Times New Roman"/>
              </a:rPr>
              <a:t>i.e</a:t>
            </a:r>
            <a:r>
              <a:rPr sz="19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Q’</a:t>
            </a:r>
            <a:r>
              <a:rPr sz="1875" spc="-37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endParaRPr sz="1875" baseline="-20000">
              <a:latin typeface="Times New Roman"/>
              <a:cs typeface="Times New Roman"/>
            </a:endParaRPr>
          </a:p>
          <a:p>
            <a:pPr marL="419100" marR="67310" indent="-343535" algn="just">
              <a:lnSpc>
                <a:spcPts val="2050"/>
              </a:lnSpc>
              <a:spcBef>
                <a:spcPts val="103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9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JK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9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9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J,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9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19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9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keeps</a:t>
            </a:r>
            <a:r>
              <a:rPr sz="19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9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toggling</a:t>
            </a:r>
            <a:r>
              <a:rPr sz="19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9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leads</a:t>
            </a:r>
            <a:r>
              <a:rPr sz="19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uncertainty</a:t>
            </a:r>
            <a:r>
              <a:rPr sz="19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determining</a:t>
            </a:r>
            <a:r>
              <a:rPr sz="19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900" spc="3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r>
              <a:rPr sz="19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9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problem</a:t>
            </a:r>
            <a:r>
              <a:rPr sz="19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900" spc="350" dirty="0">
                <a:solidFill>
                  <a:srgbClr val="404040"/>
                </a:solidFill>
                <a:latin typeface="Times New Roman"/>
                <a:cs typeface="Times New Roman"/>
              </a:rPr>
              <a:t>    </a:t>
            </a:r>
            <a:r>
              <a:rPr sz="19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Race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around</a:t>
            </a:r>
            <a:r>
              <a:rPr sz="19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condition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76200" algn="just">
              <a:lnSpc>
                <a:spcPct val="100000"/>
              </a:lnSpc>
              <a:spcBef>
                <a:spcPts val="76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9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This can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avoided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endParaRPr sz="1900">
              <a:latin typeface="Times New Roman"/>
              <a:cs typeface="Times New Roman"/>
            </a:endParaRPr>
          </a:p>
          <a:p>
            <a:pPr marL="615950" indent="-342900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8947"/>
              <a:buFont typeface="Wingdings"/>
              <a:buChar char=""/>
              <a:tabLst>
                <a:tab pos="615950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triggering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JK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endParaRPr sz="1900">
              <a:latin typeface="Times New Roman"/>
              <a:cs typeface="Times New Roman"/>
            </a:endParaRPr>
          </a:p>
          <a:p>
            <a:pPr marL="615950" indent="-342900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78947"/>
              <a:buFont typeface="Wingdings"/>
              <a:buChar char=""/>
              <a:tabLst>
                <a:tab pos="615950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Enhancing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endParaRPr sz="1900">
              <a:latin typeface="Times New Roman"/>
              <a:cs typeface="Times New Roman"/>
            </a:endParaRPr>
          </a:p>
          <a:p>
            <a:pPr marL="615950" indent="-34290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78947"/>
              <a:buFont typeface="Wingdings"/>
              <a:buChar char=""/>
              <a:tabLst>
                <a:tab pos="615950" algn="l"/>
              </a:tabLst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Master-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Slave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7628" y="2250948"/>
            <a:ext cx="5081270" cy="4425950"/>
            <a:chOff x="6167628" y="2250948"/>
            <a:chExt cx="5081270" cy="4425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7628" y="4261104"/>
              <a:ext cx="5081016" cy="24155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1608" y="2250948"/>
              <a:ext cx="2380488" cy="2028444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285</a:t>
            </a:fld>
            <a:endParaRPr lang="en-IN"/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Master-</a:t>
            </a:r>
            <a:r>
              <a:rPr spc="-125" dirty="0"/>
              <a:t>Slave</a:t>
            </a:r>
            <a:r>
              <a:rPr spc="-165" dirty="0"/>
              <a:t> </a:t>
            </a:r>
            <a:r>
              <a:rPr spc="-185" dirty="0"/>
              <a:t>Flip</a:t>
            </a:r>
            <a:r>
              <a:rPr spc="-195" dirty="0"/>
              <a:t> </a:t>
            </a:r>
            <a:r>
              <a:rPr spc="-20" dirty="0"/>
              <a:t>Flop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973" y="2260219"/>
            <a:ext cx="4667250" cy="418592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3535" algn="just">
              <a:lnSpc>
                <a:spcPts val="1839"/>
              </a:lnSpc>
              <a:spcBef>
                <a:spcPts val="330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Master-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slave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designed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7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two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separate</a:t>
            </a:r>
            <a:r>
              <a:rPr sz="17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flops.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these,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acts</a:t>
            </a:r>
            <a:r>
              <a:rPr sz="17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master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slave.</a:t>
            </a: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ts val="1939"/>
              </a:lnSpc>
              <a:spcBef>
                <a:spcPts val="755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10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presented</a:t>
            </a:r>
            <a:r>
              <a:rPr sz="17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series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1939"/>
              </a:lnSpc>
            </a:pP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connection.</a:t>
            </a:r>
            <a:endParaRPr sz="17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ts val="1839"/>
              </a:lnSpc>
              <a:spcBef>
                <a:spcPts val="1035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7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master</a:t>
            </a:r>
            <a:r>
              <a:rPr sz="17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fed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slave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flop.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839"/>
              </a:lnSpc>
              <a:spcBef>
                <a:spcPts val="990"/>
              </a:spcBef>
            </a:pPr>
            <a:r>
              <a:rPr sz="1350" spc="10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7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slave</a:t>
            </a:r>
            <a:r>
              <a:rPr sz="17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7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feedback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master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17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90000"/>
              </a:lnSpc>
              <a:spcBef>
                <a:spcPts val="960"/>
              </a:spcBef>
            </a:pPr>
            <a:r>
              <a:rPr sz="13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7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pulse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[Clk]</a:t>
            </a:r>
            <a:r>
              <a:rPr sz="17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17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master</a:t>
            </a:r>
            <a:r>
              <a:rPr sz="17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K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7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7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sent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17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thus</a:t>
            </a:r>
            <a:r>
              <a:rPr sz="17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inverted</a:t>
            </a:r>
            <a:r>
              <a:rPr sz="17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before</a:t>
            </a:r>
            <a:r>
              <a:rPr sz="17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passing</a:t>
            </a:r>
            <a:r>
              <a:rPr sz="17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7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slave</a:t>
            </a:r>
            <a:r>
              <a:rPr sz="17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K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flop.</a:t>
            </a:r>
            <a:endParaRPr sz="1700">
              <a:latin typeface="Times New Roman"/>
              <a:cs typeface="Times New Roman"/>
            </a:endParaRPr>
          </a:p>
          <a:p>
            <a:pPr marL="355600" marR="302260" indent="-343535">
              <a:lnSpc>
                <a:spcPts val="1839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avoids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race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around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condition of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J-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Flip Flop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30467" y="2272283"/>
            <a:ext cx="5081270" cy="4372610"/>
            <a:chOff x="6030467" y="2272283"/>
            <a:chExt cx="5081270" cy="43726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0467" y="4607051"/>
              <a:ext cx="5081016" cy="2037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7231" y="2272283"/>
              <a:ext cx="4856988" cy="2212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26607" y="3117341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CLK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286</a:t>
            </a:fld>
            <a:endParaRPr lang="en-IN"/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Characteristic</a:t>
            </a:r>
            <a:r>
              <a:rPr spc="-210" dirty="0"/>
              <a:t> </a:t>
            </a:r>
            <a:r>
              <a:rPr spc="-40" dirty="0"/>
              <a:t>Equation</a:t>
            </a:r>
            <a:r>
              <a:rPr spc="-235" dirty="0"/>
              <a:t> </a:t>
            </a:r>
            <a:r>
              <a:rPr dirty="0"/>
              <a:t>of</a:t>
            </a:r>
            <a:r>
              <a:rPr spc="-240" dirty="0"/>
              <a:t> </a:t>
            </a:r>
            <a:r>
              <a:rPr spc="-190" dirty="0"/>
              <a:t>J-</a:t>
            </a:r>
            <a:r>
              <a:rPr spc="-375" dirty="0"/>
              <a:t>K</a:t>
            </a:r>
            <a:r>
              <a:rPr spc="-240" dirty="0"/>
              <a:t> </a:t>
            </a:r>
            <a:r>
              <a:rPr spc="-185" dirty="0"/>
              <a:t>Flip</a:t>
            </a:r>
            <a:r>
              <a:rPr spc="-225" dirty="0"/>
              <a:t> </a:t>
            </a:r>
            <a:r>
              <a:rPr spc="-20" dirty="0"/>
              <a:t>Flop</a:t>
            </a:r>
          </a:p>
        </p:txBody>
      </p:sp>
      <p:sp>
        <p:nvSpPr>
          <p:cNvPr id="3" name="object 3"/>
          <p:cNvSpPr/>
          <p:nvPr/>
        </p:nvSpPr>
        <p:spPr>
          <a:xfrm>
            <a:off x="6759702" y="5241163"/>
            <a:ext cx="3486150" cy="335280"/>
          </a:xfrm>
          <a:custGeom>
            <a:avLst/>
            <a:gdLst/>
            <a:ahLst/>
            <a:cxnLst/>
            <a:rect l="l" t="t" r="r" b="b"/>
            <a:pathLst>
              <a:path w="3486150" h="335279">
                <a:moveTo>
                  <a:pt x="3486150" y="0"/>
                </a:moveTo>
                <a:lnTo>
                  <a:pt x="0" y="0"/>
                </a:lnTo>
                <a:lnTo>
                  <a:pt x="0" y="335280"/>
                </a:lnTo>
                <a:lnTo>
                  <a:pt x="3486150" y="335280"/>
                </a:lnTo>
                <a:lnTo>
                  <a:pt x="3486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59702" y="5241163"/>
            <a:ext cx="3486150" cy="335280"/>
          </a:xfrm>
          <a:prstGeom prst="rect">
            <a:avLst/>
          </a:prstGeom>
          <a:ln w="9525">
            <a:solidFill>
              <a:srgbClr val="AAAAAA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1077595">
              <a:lnSpc>
                <a:spcPct val="100000"/>
              </a:lnSpc>
              <a:spcBef>
                <a:spcPts val="585"/>
              </a:spcBef>
            </a:pPr>
            <a:r>
              <a:rPr sz="1200" b="1" spc="-114" dirty="0">
                <a:latin typeface="Tahoma"/>
                <a:cs typeface="Tahoma"/>
              </a:rPr>
              <a:t>Q(t+1)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280" dirty="0">
                <a:latin typeface="Tahoma"/>
                <a:cs typeface="Tahoma"/>
              </a:rPr>
              <a:t>=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JQ’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280" dirty="0">
                <a:latin typeface="Tahoma"/>
                <a:cs typeface="Tahoma"/>
              </a:rPr>
              <a:t>+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K’Q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2878" y="5901334"/>
            <a:ext cx="217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Characteristic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Equation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30323" y="2467355"/>
            <a:ext cx="8383905" cy="4391025"/>
            <a:chOff x="1830323" y="2467355"/>
            <a:chExt cx="8383905" cy="43910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1823" y="2467355"/>
              <a:ext cx="2488692" cy="408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0323" y="2872739"/>
              <a:ext cx="3750564" cy="39852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3076" y="2674619"/>
              <a:ext cx="3890772" cy="2415540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287</a:t>
            </a:fld>
            <a:endParaRPr lang="en-IN"/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115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90" dirty="0"/>
              <a:t>T</a:t>
            </a:r>
            <a:r>
              <a:rPr spc="-254" dirty="0"/>
              <a:t> </a:t>
            </a:r>
            <a:r>
              <a:rPr spc="-185" dirty="0"/>
              <a:t>Flip</a:t>
            </a:r>
            <a:r>
              <a:rPr spc="-235" dirty="0"/>
              <a:t> </a:t>
            </a:r>
            <a:r>
              <a:rPr spc="-30" dirty="0"/>
              <a:t>Flop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112" y="2274189"/>
            <a:ext cx="4443095" cy="27832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9525" indent="-342900" algn="just">
              <a:lnSpc>
                <a:spcPts val="1939"/>
              </a:lnSpc>
              <a:spcBef>
                <a:spcPts val="34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construct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"T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Flop"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making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"JK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Flop".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90100"/>
              </a:lnSpc>
              <a:spcBef>
                <a:spcPts val="969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"T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Flop"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input,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constructed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connecting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JK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939"/>
              </a:lnSpc>
              <a:spcBef>
                <a:spcPts val="102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Sometimes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"T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Flop"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"JK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Flop".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54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flop,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"T" defines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term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"Toggle"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1767" y="2243327"/>
            <a:ext cx="10530840" cy="4505325"/>
            <a:chOff x="1191767" y="2243327"/>
            <a:chExt cx="10530840" cy="4505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6008" y="2243327"/>
              <a:ext cx="2871216" cy="1732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3791" y="4064507"/>
              <a:ext cx="3518916" cy="2543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59" y="2260091"/>
              <a:ext cx="2397251" cy="17160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3563" y="4062983"/>
              <a:ext cx="3019044" cy="25877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1767" y="5149594"/>
              <a:ext cx="3665220" cy="1598674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288</a:t>
            </a:fld>
            <a:endParaRPr lang="en-IN"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Characteristic</a:t>
            </a:r>
            <a:r>
              <a:rPr spc="-215" dirty="0"/>
              <a:t> </a:t>
            </a:r>
            <a:r>
              <a:rPr spc="-40" dirty="0"/>
              <a:t>Equation</a:t>
            </a:r>
            <a:r>
              <a:rPr spc="-235" dirty="0"/>
              <a:t> </a:t>
            </a:r>
            <a:r>
              <a:rPr dirty="0"/>
              <a:t>of</a:t>
            </a:r>
            <a:r>
              <a:rPr spc="-245" dirty="0"/>
              <a:t> </a:t>
            </a:r>
            <a:r>
              <a:rPr spc="-690" dirty="0"/>
              <a:t>T</a:t>
            </a:r>
            <a:r>
              <a:rPr spc="-229" dirty="0"/>
              <a:t> </a:t>
            </a:r>
            <a:r>
              <a:rPr spc="-185" dirty="0"/>
              <a:t>Flip</a:t>
            </a:r>
            <a:r>
              <a:rPr spc="-240" dirty="0"/>
              <a:t> </a:t>
            </a:r>
            <a:r>
              <a:rPr spc="-20" dirty="0"/>
              <a:t>Flop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8800" y="2441448"/>
            <a:ext cx="7701280" cy="3804285"/>
            <a:chOff x="1828800" y="2441448"/>
            <a:chExt cx="7701280" cy="3804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898648"/>
              <a:ext cx="3339084" cy="3346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2827" y="2441448"/>
              <a:ext cx="2795016" cy="4343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0403" y="2767584"/>
              <a:ext cx="2795016" cy="18135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43676" y="4628769"/>
              <a:ext cx="3486150" cy="335280"/>
            </a:xfrm>
            <a:custGeom>
              <a:avLst/>
              <a:gdLst/>
              <a:ahLst/>
              <a:cxnLst/>
              <a:rect l="l" t="t" r="r" b="b"/>
              <a:pathLst>
                <a:path w="3486150" h="335279">
                  <a:moveTo>
                    <a:pt x="3486150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3486150" y="335279"/>
                  </a:lnTo>
                  <a:lnTo>
                    <a:pt x="3486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43676" y="4628769"/>
            <a:ext cx="3486150" cy="335280"/>
          </a:xfrm>
          <a:prstGeom prst="rect">
            <a:avLst/>
          </a:prstGeom>
          <a:ln w="9525">
            <a:solidFill>
              <a:srgbClr val="AAAAAA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097280">
              <a:lnSpc>
                <a:spcPct val="100000"/>
              </a:lnSpc>
              <a:spcBef>
                <a:spcPts val="580"/>
              </a:spcBef>
            </a:pPr>
            <a:r>
              <a:rPr sz="1200" b="1" spc="-114" dirty="0">
                <a:latin typeface="Tahoma"/>
                <a:cs typeface="Tahoma"/>
              </a:rPr>
              <a:t>Q(t+1)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280" dirty="0">
                <a:latin typeface="Tahoma"/>
                <a:cs typeface="Tahoma"/>
              </a:rPr>
              <a:t>=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50" dirty="0">
                <a:latin typeface="Tahoma"/>
                <a:cs typeface="Tahoma"/>
              </a:rPr>
              <a:t>TQ’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280" dirty="0">
                <a:latin typeface="Tahoma"/>
                <a:cs typeface="Tahoma"/>
              </a:rPr>
              <a:t>+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25" dirty="0">
                <a:latin typeface="Tahoma"/>
                <a:cs typeface="Tahoma"/>
              </a:rPr>
              <a:t>T’Q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3346" y="5193538"/>
            <a:ext cx="217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Characteristic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Equation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289</a:t>
            </a:fld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8028" y="1501139"/>
            <a:ext cx="2087880" cy="620395"/>
          </a:xfrm>
          <a:prstGeom prst="rect">
            <a:avLst/>
          </a:prstGeom>
          <a:solidFill>
            <a:srgbClr val="CC0000"/>
          </a:solidFill>
          <a:ln w="9525">
            <a:solidFill>
              <a:srgbClr val="0000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565150">
              <a:lnSpc>
                <a:spcPts val="4600"/>
              </a:lnSpc>
              <a:spcBef>
                <a:spcPts val="280"/>
              </a:spcBef>
            </a:pPr>
            <a:r>
              <a:rPr sz="4000" spc="-710" dirty="0">
                <a:solidFill>
                  <a:srgbClr val="FFFFFF"/>
                </a:solidFill>
              </a:rPr>
              <a:t>TEST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558547" y="1170970"/>
            <a:ext cx="769620" cy="1059815"/>
            <a:chOff x="1558547" y="1170970"/>
            <a:chExt cx="769620" cy="1059815"/>
          </a:xfrm>
        </p:grpSpPr>
        <p:sp>
          <p:nvSpPr>
            <p:cNvPr id="4" name="object 4"/>
            <p:cNvSpPr/>
            <p:nvPr/>
          </p:nvSpPr>
          <p:spPr>
            <a:xfrm>
              <a:off x="1898243" y="1654708"/>
              <a:ext cx="90170" cy="571500"/>
            </a:xfrm>
            <a:custGeom>
              <a:avLst/>
              <a:gdLst/>
              <a:ahLst/>
              <a:cxnLst/>
              <a:rect l="l" t="t" r="r" b="b"/>
              <a:pathLst>
                <a:path w="90169" h="571500">
                  <a:moveTo>
                    <a:pt x="9664" y="0"/>
                  </a:moveTo>
                  <a:lnTo>
                    <a:pt x="0" y="0"/>
                  </a:lnTo>
                  <a:lnTo>
                    <a:pt x="0" y="571271"/>
                  </a:lnTo>
                  <a:lnTo>
                    <a:pt x="9664" y="571271"/>
                  </a:lnTo>
                  <a:lnTo>
                    <a:pt x="9664" y="0"/>
                  </a:lnTo>
                  <a:close/>
                </a:path>
                <a:path w="90169" h="571500">
                  <a:moveTo>
                    <a:pt x="89865" y="0"/>
                  </a:moveTo>
                  <a:lnTo>
                    <a:pt x="80213" y="0"/>
                  </a:lnTo>
                  <a:lnTo>
                    <a:pt x="80213" y="571271"/>
                  </a:lnTo>
                  <a:lnTo>
                    <a:pt x="89865" y="571271"/>
                  </a:lnTo>
                  <a:lnTo>
                    <a:pt x="8986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8254" y="1654697"/>
              <a:ext cx="90170" cy="571500"/>
            </a:xfrm>
            <a:custGeom>
              <a:avLst/>
              <a:gdLst/>
              <a:ahLst/>
              <a:cxnLst/>
              <a:rect l="l" t="t" r="r" b="b"/>
              <a:pathLst>
                <a:path w="90169" h="571500">
                  <a:moveTo>
                    <a:pt x="0" y="571273"/>
                  </a:moveTo>
                  <a:lnTo>
                    <a:pt x="89863" y="571273"/>
                  </a:lnTo>
                  <a:lnTo>
                    <a:pt x="89863" y="0"/>
                  </a:lnTo>
                  <a:lnTo>
                    <a:pt x="0" y="0"/>
                  </a:lnTo>
                  <a:lnTo>
                    <a:pt x="0" y="571273"/>
                  </a:lnTo>
                  <a:close/>
                </a:path>
              </a:pathLst>
            </a:custGeom>
            <a:ln w="9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7915" y="1654697"/>
              <a:ext cx="71120" cy="571500"/>
            </a:xfrm>
            <a:custGeom>
              <a:avLst/>
              <a:gdLst/>
              <a:ahLst/>
              <a:cxnLst/>
              <a:rect l="l" t="t" r="r" b="b"/>
              <a:pathLst>
                <a:path w="71119" h="571500">
                  <a:moveTo>
                    <a:pt x="70542" y="0"/>
                  </a:moveTo>
                  <a:lnTo>
                    <a:pt x="0" y="0"/>
                  </a:lnTo>
                  <a:lnTo>
                    <a:pt x="0" y="571273"/>
                  </a:lnTo>
                  <a:lnTo>
                    <a:pt x="70542" y="571273"/>
                  </a:lnTo>
                  <a:lnTo>
                    <a:pt x="7054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7915" y="1654697"/>
              <a:ext cx="71120" cy="571500"/>
            </a:xfrm>
            <a:custGeom>
              <a:avLst/>
              <a:gdLst/>
              <a:ahLst/>
              <a:cxnLst/>
              <a:rect l="l" t="t" r="r" b="b"/>
              <a:pathLst>
                <a:path w="71119" h="571500">
                  <a:moveTo>
                    <a:pt x="0" y="571273"/>
                  </a:moveTo>
                  <a:lnTo>
                    <a:pt x="70542" y="571273"/>
                  </a:lnTo>
                  <a:lnTo>
                    <a:pt x="70542" y="0"/>
                  </a:lnTo>
                  <a:lnTo>
                    <a:pt x="0" y="0"/>
                  </a:lnTo>
                  <a:lnTo>
                    <a:pt x="0" y="571273"/>
                  </a:lnTo>
                  <a:close/>
                </a:path>
              </a:pathLst>
            </a:custGeom>
            <a:ln w="9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7561" y="1654697"/>
              <a:ext cx="50800" cy="571500"/>
            </a:xfrm>
            <a:custGeom>
              <a:avLst/>
              <a:gdLst/>
              <a:ahLst/>
              <a:cxnLst/>
              <a:rect l="l" t="t" r="r" b="b"/>
              <a:pathLst>
                <a:path w="50800" h="571500">
                  <a:moveTo>
                    <a:pt x="50652" y="0"/>
                  </a:moveTo>
                  <a:lnTo>
                    <a:pt x="0" y="0"/>
                  </a:lnTo>
                  <a:lnTo>
                    <a:pt x="0" y="571273"/>
                  </a:lnTo>
                  <a:lnTo>
                    <a:pt x="50652" y="571273"/>
                  </a:lnTo>
                  <a:lnTo>
                    <a:pt x="506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7561" y="1654697"/>
              <a:ext cx="50800" cy="571500"/>
            </a:xfrm>
            <a:custGeom>
              <a:avLst/>
              <a:gdLst/>
              <a:ahLst/>
              <a:cxnLst/>
              <a:rect l="l" t="t" r="r" b="b"/>
              <a:pathLst>
                <a:path w="50800" h="571500">
                  <a:moveTo>
                    <a:pt x="0" y="571273"/>
                  </a:moveTo>
                  <a:lnTo>
                    <a:pt x="50652" y="571273"/>
                  </a:lnTo>
                  <a:lnTo>
                    <a:pt x="50652" y="0"/>
                  </a:lnTo>
                  <a:lnTo>
                    <a:pt x="0" y="0"/>
                  </a:lnTo>
                  <a:lnTo>
                    <a:pt x="0" y="571273"/>
                  </a:lnTo>
                  <a:close/>
                </a:path>
              </a:pathLst>
            </a:custGeom>
            <a:ln w="9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2954" y="1175377"/>
              <a:ext cx="760730" cy="639445"/>
            </a:xfrm>
            <a:custGeom>
              <a:avLst/>
              <a:gdLst/>
              <a:ahLst/>
              <a:cxnLst/>
              <a:rect l="l" t="t" r="r" b="b"/>
              <a:pathLst>
                <a:path w="760730" h="639444">
                  <a:moveTo>
                    <a:pt x="528281" y="0"/>
                  </a:moveTo>
                  <a:lnTo>
                    <a:pt x="232181" y="0"/>
                  </a:lnTo>
                  <a:lnTo>
                    <a:pt x="0" y="182469"/>
                  </a:lnTo>
                  <a:lnTo>
                    <a:pt x="0" y="445504"/>
                  </a:lnTo>
                  <a:lnTo>
                    <a:pt x="232181" y="639409"/>
                  </a:lnTo>
                  <a:lnTo>
                    <a:pt x="528281" y="639409"/>
                  </a:lnTo>
                  <a:lnTo>
                    <a:pt x="760464" y="445504"/>
                  </a:lnTo>
                  <a:lnTo>
                    <a:pt x="760464" y="182469"/>
                  </a:lnTo>
                  <a:lnTo>
                    <a:pt x="528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2954" y="1175377"/>
              <a:ext cx="760730" cy="639445"/>
            </a:xfrm>
            <a:custGeom>
              <a:avLst/>
              <a:gdLst/>
              <a:ahLst/>
              <a:cxnLst/>
              <a:rect l="l" t="t" r="r" b="b"/>
              <a:pathLst>
                <a:path w="760730" h="639444">
                  <a:moveTo>
                    <a:pt x="0" y="182469"/>
                  </a:moveTo>
                  <a:lnTo>
                    <a:pt x="232181" y="0"/>
                  </a:lnTo>
                  <a:lnTo>
                    <a:pt x="528281" y="0"/>
                  </a:lnTo>
                  <a:lnTo>
                    <a:pt x="760464" y="182469"/>
                  </a:lnTo>
                  <a:lnTo>
                    <a:pt x="760464" y="445504"/>
                  </a:lnTo>
                  <a:lnTo>
                    <a:pt x="528281" y="639409"/>
                  </a:lnTo>
                  <a:lnTo>
                    <a:pt x="232181" y="639409"/>
                  </a:lnTo>
                  <a:lnTo>
                    <a:pt x="0" y="445503"/>
                  </a:lnTo>
                  <a:lnTo>
                    <a:pt x="0" y="182469"/>
                  </a:lnTo>
                </a:path>
              </a:pathLst>
            </a:custGeom>
            <a:ln w="8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4211" y="1218633"/>
              <a:ext cx="658495" cy="552450"/>
            </a:xfrm>
            <a:custGeom>
              <a:avLst/>
              <a:gdLst/>
              <a:ahLst/>
              <a:cxnLst/>
              <a:rect l="l" t="t" r="r" b="b"/>
              <a:pathLst>
                <a:path w="658494" h="552450">
                  <a:moveTo>
                    <a:pt x="0" y="157629"/>
                  </a:moveTo>
                  <a:lnTo>
                    <a:pt x="200834" y="0"/>
                  </a:lnTo>
                  <a:lnTo>
                    <a:pt x="457114" y="0"/>
                  </a:lnTo>
                  <a:lnTo>
                    <a:pt x="657949" y="157630"/>
                  </a:lnTo>
                  <a:lnTo>
                    <a:pt x="657949" y="384846"/>
                  </a:lnTo>
                  <a:lnTo>
                    <a:pt x="457115" y="552400"/>
                  </a:lnTo>
                  <a:lnTo>
                    <a:pt x="200834" y="552400"/>
                  </a:lnTo>
                  <a:lnTo>
                    <a:pt x="0" y="384846"/>
                  </a:lnTo>
                  <a:lnTo>
                    <a:pt x="0" y="157629"/>
                  </a:lnTo>
                </a:path>
              </a:pathLst>
            </a:custGeom>
            <a:ln w="432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4211" y="1218633"/>
              <a:ext cx="658495" cy="552450"/>
            </a:xfrm>
            <a:custGeom>
              <a:avLst/>
              <a:gdLst/>
              <a:ahLst/>
              <a:cxnLst/>
              <a:rect l="l" t="t" r="r" b="b"/>
              <a:pathLst>
                <a:path w="658494" h="552450">
                  <a:moveTo>
                    <a:pt x="0" y="157629"/>
                  </a:moveTo>
                  <a:lnTo>
                    <a:pt x="200223" y="0"/>
                  </a:lnTo>
                  <a:lnTo>
                    <a:pt x="456536" y="0"/>
                  </a:lnTo>
                  <a:lnTo>
                    <a:pt x="657949" y="157630"/>
                  </a:lnTo>
                  <a:lnTo>
                    <a:pt x="657949" y="384846"/>
                  </a:lnTo>
                  <a:lnTo>
                    <a:pt x="456536" y="552400"/>
                  </a:lnTo>
                  <a:lnTo>
                    <a:pt x="200223" y="552400"/>
                  </a:lnTo>
                  <a:lnTo>
                    <a:pt x="0" y="384846"/>
                  </a:lnTo>
                  <a:lnTo>
                    <a:pt x="0" y="157629"/>
                  </a:lnTo>
                </a:path>
              </a:pathLst>
            </a:custGeom>
            <a:ln w="259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3903" y="1354877"/>
              <a:ext cx="130175" cy="268605"/>
            </a:xfrm>
            <a:custGeom>
              <a:avLst/>
              <a:gdLst/>
              <a:ahLst/>
              <a:cxnLst/>
              <a:rect l="l" t="t" r="r" b="b"/>
              <a:pathLst>
                <a:path w="130175" h="268605">
                  <a:moveTo>
                    <a:pt x="91061" y="0"/>
                  </a:moveTo>
                  <a:lnTo>
                    <a:pt x="0" y="0"/>
                  </a:lnTo>
                  <a:lnTo>
                    <a:pt x="0" y="268497"/>
                  </a:lnTo>
                  <a:lnTo>
                    <a:pt x="53074" y="268497"/>
                  </a:lnTo>
                  <a:lnTo>
                    <a:pt x="53074" y="183463"/>
                  </a:lnTo>
                  <a:lnTo>
                    <a:pt x="91061" y="183463"/>
                  </a:lnTo>
                  <a:lnTo>
                    <a:pt x="129667" y="141209"/>
                  </a:lnTo>
                  <a:lnTo>
                    <a:pt x="129667" y="42751"/>
                  </a:lnTo>
                  <a:lnTo>
                    <a:pt x="910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03903" y="1354877"/>
              <a:ext cx="130175" cy="268605"/>
            </a:xfrm>
            <a:custGeom>
              <a:avLst/>
              <a:gdLst/>
              <a:ahLst/>
              <a:cxnLst/>
              <a:rect l="l" t="t" r="r" b="b"/>
              <a:pathLst>
                <a:path w="130175" h="268605">
                  <a:moveTo>
                    <a:pt x="0" y="0"/>
                  </a:moveTo>
                  <a:lnTo>
                    <a:pt x="91061" y="0"/>
                  </a:lnTo>
                  <a:lnTo>
                    <a:pt x="129667" y="42751"/>
                  </a:lnTo>
                  <a:lnTo>
                    <a:pt x="129667" y="141209"/>
                  </a:lnTo>
                  <a:lnTo>
                    <a:pt x="91061" y="183463"/>
                  </a:lnTo>
                  <a:lnTo>
                    <a:pt x="53074" y="183463"/>
                  </a:lnTo>
                  <a:lnTo>
                    <a:pt x="53074" y="268497"/>
                  </a:lnTo>
                  <a:lnTo>
                    <a:pt x="0" y="268497"/>
                  </a:lnTo>
                  <a:lnTo>
                    <a:pt x="0" y="0"/>
                  </a:lnTo>
                </a:path>
              </a:pathLst>
            </a:custGeom>
            <a:ln w="93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0477" y="1354877"/>
              <a:ext cx="139700" cy="268605"/>
            </a:xfrm>
            <a:custGeom>
              <a:avLst/>
              <a:gdLst/>
              <a:ahLst/>
              <a:cxnLst/>
              <a:rect l="l" t="t" r="r" b="b"/>
              <a:pathLst>
                <a:path w="139700" h="268605">
                  <a:moveTo>
                    <a:pt x="100714" y="0"/>
                  </a:moveTo>
                  <a:lnTo>
                    <a:pt x="38581" y="0"/>
                  </a:lnTo>
                  <a:lnTo>
                    <a:pt x="0" y="42751"/>
                  </a:lnTo>
                  <a:lnTo>
                    <a:pt x="0" y="230206"/>
                  </a:lnTo>
                  <a:lnTo>
                    <a:pt x="38581" y="268497"/>
                  </a:lnTo>
                  <a:lnTo>
                    <a:pt x="100714" y="268497"/>
                  </a:lnTo>
                  <a:lnTo>
                    <a:pt x="139304" y="225725"/>
                  </a:lnTo>
                  <a:lnTo>
                    <a:pt x="139304" y="42751"/>
                  </a:lnTo>
                  <a:lnTo>
                    <a:pt x="100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40477" y="1354877"/>
              <a:ext cx="139700" cy="268605"/>
            </a:xfrm>
            <a:custGeom>
              <a:avLst/>
              <a:gdLst/>
              <a:ahLst/>
              <a:cxnLst/>
              <a:rect l="l" t="t" r="r" b="b"/>
              <a:pathLst>
                <a:path w="139700" h="268605">
                  <a:moveTo>
                    <a:pt x="38581" y="0"/>
                  </a:moveTo>
                  <a:lnTo>
                    <a:pt x="100714" y="0"/>
                  </a:lnTo>
                  <a:lnTo>
                    <a:pt x="139304" y="42751"/>
                  </a:lnTo>
                  <a:lnTo>
                    <a:pt x="139304" y="225725"/>
                  </a:lnTo>
                  <a:lnTo>
                    <a:pt x="100714" y="268497"/>
                  </a:lnTo>
                  <a:lnTo>
                    <a:pt x="38581" y="268497"/>
                  </a:lnTo>
                  <a:lnTo>
                    <a:pt x="0" y="230206"/>
                  </a:lnTo>
                  <a:lnTo>
                    <a:pt x="0" y="42751"/>
                  </a:lnTo>
                  <a:lnTo>
                    <a:pt x="38581" y="0"/>
                  </a:lnTo>
                </a:path>
              </a:pathLst>
            </a:custGeom>
            <a:ln w="92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52817" y="1354876"/>
              <a:ext cx="130175" cy="268605"/>
            </a:xfrm>
            <a:custGeom>
              <a:avLst/>
              <a:gdLst/>
              <a:ahLst/>
              <a:cxnLst/>
              <a:rect l="l" t="t" r="r" b="b"/>
              <a:pathLst>
                <a:path w="130175" h="268605">
                  <a:moveTo>
                    <a:pt x="47632" y="183463"/>
                  </a:moveTo>
                  <a:lnTo>
                    <a:pt x="0" y="183463"/>
                  </a:lnTo>
                  <a:lnTo>
                    <a:pt x="0" y="230206"/>
                  </a:lnTo>
                  <a:lnTo>
                    <a:pt x="33164" y="268497"/>
                  </a:lnTo>
                  <a:lnTo>
                    <a:pt x="95884" y="268497"/>
                  </a:lnTo>
                  <a:lnTo>
                    <a:pt x="129651" y="230206"/>
                  </a:lnTo>
                  <a:lnTo>
                    <a:pt x="129651" y="217279"/>
                  </a:lnTo>
                  <a:lnTo>
                    <a:pt x="47632" y="217279"/>
                  </a:lnTo>
                  <a:lnTo>
                    <a:pt x="47632" y="183463"/>
                  </a:lnTo>
                  <a:close/>
                </a:path>
                <a:path w="130175" h="268605">
                  <a:moveTo>
                    <a:pt x="91061" y="0"/>
                  </a:moveTo>
                  <a:lnTo>
                    <a:pt x="33164" y="0"/>
                  </a:lnTo>
                  <a:lnTo>
                    <a:pt x="0" y="42751"/>
                  </a:lnTo>
                  <a:lnTo>
                    <a:pt x="0" y="123794"/>
                  </a:lnTo>
                  <a:lnTo>
                    <a:pt x="37987" y="157609"/>
                  </a:lnTo>
                  <a:lnTo>
                    <a:pt x="81415" y="157610"/>
                  </a:lnTo>
                  <a:lnTo>
                    <a:pt x="81415" y="217279"/>
                  </a:lnTo>
                  <a:lnTo>
                    <a:pt x="129651" y="217279"/>
                  </a:lnTo>
                  <a:lnTo>
                    <a:pt x="129651" y="149648"/>
                  </a:lnTo>
                  <a:lnTo>
                    <a:pt x="91061" y="115355"/>
                  </a:lnTo>
                  <a:lnTo>
                    <a:pt x="47632" y="115355"/>
                  </a:lnTo>
                  <a:lnTo>
                    <a:pt x="47632" y="55181"/>
                  </a:lnTo>
                  <a:lnTo>
                    <a:pt x="129651" y="55181"/>
                  </a:lnTo>
                  <a:lnTo>
                    <a:pt x="129651" y="42751"/>
                  </a:lnTo>
                  <a:lnTo>
                    <a:pt x="91061" y="0"/>
                  </a:lnTo>
                  <a:close/>
                </a:path>
                <a:path w="130175" h="268605">
                  <a:moveTo>
                    <a:pt x="129651" y="55181"/>
                  </a:moveTo>
                  <a:lnTo>
                    <a:pt x="81415" y="55181"/>
                  </a:lnTo>
                  <a:lnTo>
                    <a:pt x="81415" y="89998"/>
                  </a:lnTo>
                  <a:lnTo>
                    <a:pt x="129651" y="89998"/>
                  </a:lnTo>
                  <a:lnTo>
                    <a:pt x="129651" y="5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160" y="1350220"/>
              <a:ext cx="282026" cy="2779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93543" y="1410058"/>
              <a:ext cx="34290" cy="158115"/>
            </a:xfrm>
            <a:custGeom>
              <a:avLst/>
              <a:gdLst/>
              <a:ahLst/>
              <a:cxnLst/>
              <a:rect l="l" t="t" r="r" b="b"/>
              <a:pathLst>
                <a:path w="34289" h="158115">
                  <a:moveTo>
                    <a:pt x="33767" y="0"/>
                  </a:moveTo>
                  <a:lnTo>
                    <a:pt x="0" y="0"/>
                  </a:lnTo>
                  <a:lnTo>
                    <a:pt x="0" y="158113"/>
                  </a:lnTo>
                  <a:lnTo>
                    <a:pt x="33768" y="158113"/>
                  </a:lnTo>
                  <a:lnTo>
                    <a:pt x="337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93543" y="1410058"/>
              <a:ext cx="34290" cy="158115"/>
            </a:xfrm>
            <a:custGeom>
              <a:avLst/>
              <a:gdLst/>
              <a:ahLst/>
              <a:cxnLst/>
              <a:rect l="l" t="t" r="r" b="b"/>
              <a:pathLst>
                <a:path w="34289" h="158115">
                  <a:moveTo>
                    <a:pt x="0" y="158113"/>
                  </a:moveTo>
                  <a:lnTo>
                    <a:pt x="33768" y="158113"/>
                  </a:lnTo>
                  <a:lnTo>
                    <a:pt x="33767" y="0"/>
                  </a:lnTo>
                  <a:lnTo>
                    <a:pt x="0" y="0"/>
                  </a:lnTo>
                  <a:lnTo>
                    <a:pt x="0" y="158113"/>
                  </a:lnTo>
                  <a:close/>
                </a:path>
              </a:pathLst>
            </a:custGeom>
            <a:ln w="9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56977" y="1410058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59">
                  <a:moveTo>
                    <a:pt x="28946" y="0"/>
                  </a:moveTo>
                  <a:lnTo>
                    <a:pt x="0" y="0"/>
                  </a:lnTo>
                  <a:lnTo>
                    <a:pt x="0" y="73100"/>
                  </a:lnTo>
                  <a:lnTo>
                    <a:pt x="28946" y="73100"/>
                  </a:lnTo>
                  <a:lnTo>
                    <a:pt x="28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6977" y="1410058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59">
                  <a:moveTo>
                    <a:pt x="0" y="73100"/>
                  </a:moveTo>
                  <a:lnTo>
                    <a:pt x="28946" y="73100"/>
                  </a:lnTo>
                  <a:lnTo>
                    <a:pt x="28946" y="0"/>
                  </a:lnTo>
                  <a:lnTo>
                    <a:pt x="0" y="0"/>
                  </a:lnTo>
                  <a:lnTo>
                    <a:pt x="0" y="73100"/>
                  </a:lnTo>
                  <a:close/>
                </a:path>
              </a:pathLst>
            </a:custGeom>
            <a:ln w="9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853944" y="2453716"/>
            <a:ext cx="70059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3600" spc="-229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0000CC"/>
                </a:solidFill>
                <a:latin typeface="Verdana"/>
                <a:cs typeface="Verdana"/>
              </a:rPr>
              <a:t>the</a:t>
            </a:r>
            <a:r>
              <a:rPr sz="3600" spc="-24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65" dirty="0">
                <a:solidFill>
                  <a:srgbClr val="0000CC"/>
                </a:solidFill>
                <a:latin typeface="Verdana"/>
                <a:cs typeface="Verdana"/>
              </a:rPr>
              <a:t>following</a:t>
            </a:r>
            <a:r>
              <a:rPr sz="3600" spc="-2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00CC"/>
                </a:solidFill>
                <a:latin typeface="Verdana"/>
                <a:cs typeface="Verdana"/>
              </a:rPr>
              <a:t>binary </a:t>
            </a:r>
            <a:r>
              <a:rPr sz="3600" spc="-145" dirty="0">
                <a:solidFill>
                  <a:srgbClr val="0000CC"/>
                </a:solidFill>
                <a:latin typeface="Verdana"/>
                <a:cs typeface="Verdana"/>
              </a:rPr>
              <a:t>numbers</a:t>
            </a:r>
            <a:r>
              <a:rPr sz="3600" spc="-26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105" dirty="0">
                <a:solidFill>
                  <a:srgbClr val="0000CC"/>
                </a:solidFill>
                <a:latin typeface="Verdana"/>
                <a:cs typeface="Verdana"/>
              </a:rPr>
              <a:t>into</a:t>
            </a:r>
            <a:r>
              <a:rPr sz="3600" spc="-2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55" dirty="0">
                <a:solidFill>
                  <a:srgbClr val="0000CC"/>
                </a:solidFill>
                <a:latin typeface="Verdana"/>
                <a:cs typeface="Verdana"/>
              </a:rPr>
              <a:t>decimal</a:t>
            </a:r>
            <a:r>
              <a:rPr sz="3600" spc="-24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155" dirty="0">
                <a:solidFill>
                  <a:srgbClr val="0000CC"/>
                </a:solidFill>
                <a:latin typeface="Verdana"/>
                <a:cs typeface="Verdana"/>
              </a:rPr>
              <a:t>numbers:</a:t>
            </a:r>
            <a:endParaRPr sz="3600">
              <a:latin typeface="Verdana"/>
              <a:cs typeface="Verdana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530727" y="3848428"/>
          <a:ext cx="3679824" cy="246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7189"/>
                <a:gridCol w="1480820"/>
                <a:gridCol w="551815"/>
              </a:tblGrid>
              <a:tr h="7556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0" spc="-6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Binary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0" spc="-35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1001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0" spc="-935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=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</a:tr>
              <a:tr h="909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4000" spc="-6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Binary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4000" spc="-355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1111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4000" spc="-935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=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35890" marB="0"/>
                </a:tc>
              </a:tr>
              <a:tr h="8039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4000" spc="-6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Binary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4000" spc="-35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0010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4000" spc="-935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=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56210" marB="0"/>
                </a:tc>
              </a:tr>
            </a:tbl>
          </a:graphicData>
        </a:graphic>
      </p:graphicFrame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</a:t>
            </a:fld>
            <a:endParaRPr lang="en-IN"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507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Excitation</a:t>
            </a:r>
            <a:r>
              <a:rPr spc="-235" dirty="0"/>
              <a:t> </a:t>
            </a:r>
            <a:r>
              <a:rPr spc="-30" dirty="0"/>
              <a:t>Table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660" y="2284857"/>
            <a:ext cx="5269230" cy="2110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879475" algn="l"/>
                <a:tab pos="2356485" algn="l"/>
                <a:tab pos="443992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characteristic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table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analysis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defining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specifies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known.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  <a:tab pos="1217930" algn="l"/>
                <a:tab pos="2022475" algn="l"/>
                <a:tab pos="2926715" algn="l"/>
                <a:tab pos="3364229" algn="l"/>
                <a:tab pos="4239260" algn="l"/>
                <a:tab pos="494665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design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know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transition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7286" y="4494733"/>
            <a:ext cx="5886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cause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078" y="4494733"/>
            <a:ext cx="166306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528320" algn="l"/>
                <a:tab pos="1115060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endParaRPr sz="20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tabLst>
                <a:tab pos="57848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2660" y="4494733"/>
            <a:ext cx="296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866140" algn="l"/>
                <a:tab pos="1341755" algn="l"/>
                <a:tab pos="1682750" algn="l"/>
                <a:tab pos="2012314" algn="l"/>
                <a:tab pos="2332355" algn="l"/>
                <a:tab pos="2386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want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know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conditions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will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transition.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2660" y="5536184"/>
            <a:ext cx="526796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Therefore,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 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 lists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required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Excitation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Table.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69379" y="2336292"/>
            <a:ext cx="4838700" cy="3857625"/>
            <a:chOff x="6469379" y="2336292"/>
            <a:chExt cx="4838700" cy="38576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9379" y="2336292"/>
              <a:ext cx="4838700" cy="3857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3823" y="4701540"/>
              <a:ext cx="120394" cy="1676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98030" y="6274409"/>
            <a:ext cx="3680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Excitation</a:t>
            </a:r>
            <a:r>
              <a:rPr sz="18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Table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different</a:t>
            </a:r>
            <a:r>
              <a:rPr sz="18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Flip</a:t>
            </a:r>
            <a:r>
              <a:rPr sz="1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Flops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290</a:t>
            </a:fld>
            <a:endParaRPr lang="en-IN"/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545955" y="2717545"/>
          <a:ext cx="1495425" cy="74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90"/>
                <a:gridCol w="343535"/>
                <a:gridCol w="343534"/>
                <a:gridCol w="368934"/>
              </a:tblGrid>
              <a:tr h="370205"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350636" y="2621660"/>
            <a:ext cx="1419225" cy="874394"/>
            <a:chOff x="5350636" y="2621660"/>
            <a:chExt cx="1419225" cy="874394"/>
          </a:xfrm>
        </p:grpSpPr>
        <p:sp>
          <p:nvSpPr>
            <p:cNvPr id="4" name="object 4"/>
            <p:cNvSpPr/>
            <p:nvPr/>
          </p:nvSpPr>
          <p:spPr>
            <a:xfrm>
              <a:off x="5356987" y="2686443"/>
              <a:ext cx="1406525" cy="370840"/>
            </a:xfrm>
            <a:custGeom>
              <a:avLst/>
              <a:gdLst/>
              <a:ahLst/>
              <a:cxnLst/>
              <a:rect l="l" t="t" r="r" b="b"/>
              <a:pathLst>
                <a:path w="1406525" h="370839">
                  <a:moveTo>
                    <a:pt x="351523" y="0"/>
                  </a:moveTo>
                  <a:lnTo>
                    <a:pt x="0" y="0"/>
                  </a:lnTo>
                  <a:lnTo>
                    <a:pt x="0" y="370827"/>
                  </a:lnTo>
                  <a:lnTo>
                    <a:pt x="351523" y="370827"/>
                  </a:lnTo>
                  <a:lnTo>
                    <a:pt x="351523" y="0"/>
                  </a:lnTo>
                  <a:close/>
                </a:path>
                <a:path w="1406525" h="370839">
                  <a:moveTo>
                    <a:pt x="1406093" y="0"/>
                  </a:moveTo>
                  <a:lnTo>
                    <a:pt x="1037844" y="0"/>
                  </a:lnTo>
                  <a:lnTo>
                    <a:pt x="694690" y="0"/>
                  </a:lnTo>
                  <a:lnTo>
                    <a:pt x="351536" y="0"/>
                  </a:lnTo>
                  <a:lnTo>
                    <a:pt x="351536" y="370827"/>
                  </a:lnTo>
                  <a:lnTo>
                    <a:pt x="694690" y="370827"/>
                  </a:lnTo>
                  <a:lnTo>
                    <a:pt x="1037844" y="370827"/>
                  </a:lnTo>
                  <a:lnTo>
                    <a:pt x="1406093" y="370827"/>
                  </a:lnTo>
                  <a:lnTo>
                    <a:pt x="140609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56987" y="3057270"/>
              <a:ext cx="1406525" cy="370840"/>
            </a:xfrm>
            <a:custGeom>
              <a:avLst/>
              <a:gdLst/>
              <a:ahLst/>
              <a:cxnLst/>
              <a:rect l="l" t="t" r="r" b="b"/>
              <a:pathLst>
                <a:path w="1406525" h="370839">
                  <a:moveTo>
                    <a:pt x="351523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351523" y="370840"/>
                  </a:lnTo>
                  <a:lnTo>
                    <a:pt x="351523" y="0"/>
                  </a:lnTo>
                  <a:close/>
                </a:path>
                <a:path w="1406525" h="370839">
                  <a:moveTo>
                    <a:pt x="1406093" y="0"/>
                  </a:moveTo>
                  <a:lnTo>
                    <a:pt x="1037844" y="0"/>
                  </a:lnTo>
                  <a:lnTo>
                    <a:pt x="694690" y="0"/>
                  </a:lnTo>
                  <a:lnTo>
                    <a:pt x="351536" y="0"/>
                  </a:lnTo>
                  <a:lnTo>
                    <a:pt x="351536" y="370840"/>
                  </a:lnTo>
                  <a:lnTo>
                    <a:pt x="694690" y="370840"/>
                  </a:lnTo>
                  <a:lnTo>
                    <a:pt x="1037844" y="370840"/>
                  </a:lnTo>
                  <a:lnTo>
                    <a:pt x="1406093" y="370840"/>
                  </a:lnTo>
                  <a:lnTo>
                    <a:pt x="1406093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08522" y="2680080"/>
              <a:ext cx="686435" cy="754380"/>
            </a:xfrm>
            <a:custGeom>
              <a:avLst/>
              <a:gdLst/>
              <a:ahLst/>
              <a:cxnLst/>
              <a:rect l="l" t="t" r="r" b="b"/>
              <a:pathLst>
                <a:path w="686435" h="754379">
                  <a:moveTo>
                    <a:pt x="0" y="0"/>
                  </a:moveTo>
                  <a:lnTo>
                    <a:pt x="0" y="754380"/>
                  </a:lnTo>
                </a:path>
                <a:path w="686435" h="754379">
                  <a:moveTo>
                    <a:pt x="343153" y="0"/>
                  </a:moveTo>
                  <a:lnTo>
                    <a:pt x="343153" y="754380"/>
                  </a:lnTo>
                </a:path>
                <a:path w="686435" h="754379">
                  <a:moveTo>
                    <a:pt x="686307" y="0"/>
                  </a:moveTo>
                  <a:lnTo>
                    <a:pt x="686307" y="7543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0636" y="3057270"/>
              <a:ext cx="1419225" cy="0"/>
            </a:xfrm>
            <a:custGeom>
              <a:avLst/>
              <a:gdLst/>
              <a:ahLst/>
              <a:cxnLst/>
              <a:rect l="l" t="t" r="r" b="b"/>
              <a:pathLst>
                <a:path w="1419225">
                  <a:moveTo>
                    <a:pt x="0" y="0"/>
                  </a:moveTo>
                  <a:lnTo>
                    <a:pt x="141884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50636" y="2680080"/>
              <a:ext cx="1419225" cy="754380"/>
            </a:xfrm>
            <a:custGeom>
              <a:avLst/>
              <a:gdLst/>
              <a:ahLst/>
              <a:cxnLst/>
              <a:rect l="l" t="t" r="r" b="b"/>
              <a:pathLst>
                <a:path w="1419225" h="754379">
                  <a:moveTo>
                    <a:pt x="6350" y="0"/>
                  </a:moveTo>
                  <a:lnTo>
                    <a:pt x="6350" y="754380"/>
                  </a:lnTo>
                </a:path>
                <a:path w="1419225" h="754379">
                  <a:moveTo>
                    <a:pt x="1412493" y="0"/>
                  </a:moveTo>
                  <a:lnTo>
                    <a:pt x="1412493" y="754380"/>
                  </a:lnTo>
                </a:path>
                <a:path w="1419225" h="754379">
                  <a:moveTo>
                    <a:pt x="0" y="6350"/>
                  </a:moveTo>
                  <a:lnTo>
                    <a:pt x="1418843" y="6350"/>
                  </a:lnTo>
                </a:path>
                <a:path w="1419225" h="754379">
                  <a:moveTo>
                    <a:pt x="0" y="748030"/>
                  </a:moveTo>
                  <a:lnTo>
                    <a:pt x="1418843" y="74803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1125" y="2631185"/>
              <a:ext cx="492759" cy="855344"/>
            </a:xfrm>
            <a:custGeom>
              <a:avLst/>
              <a:gdLst/>
              <a:ahLst/>
              <a:cxnLst/>
              <a:rect l="l" t="t" r="r" b="b"/>
              <a:pathLst>
                <a:path w="492760" h="855345">
                  <a:moveTo>
                    <a:pt x="0" y="427481"/>
                  </a:moveTo>
                  <a:lnTo>
                    <a:pt x="2247" y="369474"/>
                  </a:lnTo>
                  <a:lnTo>
                    <a:pt x="8794" y="313839"/>
                  </a:lnTo>
                  <a:lnTo>
                    <a:pt x="19347" y="261086"/>
                  </a:lnTo>
                  <a:lnTo>
                    <a:pt x="33612" y="211723"/>
                  </a:lnTo>
                  <a:lnTo>
                    <a:pt x="51296" y="166259"/>
                  </a:lnTo>
                  <a:lnTo>
                    <a:pt x="72104" y="125206"/>
                  </a:lnTo>
                  <a:lnTo>
                    <a:pt x="95743" y="89070"/>
                  </a:lnTo>
                  <a:lnTo>
                    <a:pt x="121920" y="58363"/>
                  </a:lnTo>
                  <a:lnTo>
                    <a:pt x="180710" y="15269"/>
                  </a:lnTo>
                  <a:lnTo>
                    <a:pt x="246125" y="0"/>
                  </a:lnTo>
                  <a:lnTo>
                    <a:pt x="279515" y="3902"/>
                  </a:lnTo>
                  <a:lnTo>
                    <a:pt x="341911" y="33593"/>
                  </a:lnTo>
                  <a:lnTo>
                    <a:pt x="396508" y="89070"/>
                  </a:lnTo>
                  <a:lnTo>
                    <a:pt x="420147" y="125206"/>
                  </a:lnTo>
                  <a:lnTo>
                    <a:pt x="440955" y="166259"/>
                  </a:lnTo>
                  <a:lnTo>
                    <a:pt x="458639" y="211723"/>
                  </a:lnTo>
                  <a:lnTo>
                    <a:pt x="472904" y="261086"/>
                  </a:lnTo>
                  <a:lnTo>
                    <a:pt x="483457" y="313839"/>
                  </a:lnTo>
                  <a:lnTo>
                    <a:pt x="490004" y="369474"/>
                  </a:lnTo>
                  <a:lnTo>
                    <a:pt x="492251" y="427481"/>
                  </a:lnTo>
                  <a:lnTo>
                    <a:pt x="490004" y="485489"/>
                  </a:lnTo>
                  <a:lnTo>
                    <a:pt x="483457" y="541124"/>
                  </a:lnTo>
                  <a:lnTo>
                    <a:pt x="472904" y="593877"/>
                  </a:lnTo>
                  <a:lnTo>
                    <a:pt x="458639" y="643240"/>
                  </a:lnTo>
                  <a:lnTo>
                    <a:pt x="440955" y="688704"/>
                  </a:lnTo>
                  <a:lnTo>
                    <a:pt x="420147" y="729757"/>
                  </a:lnTo>
                  <a:lnTo>
                    <a:pt x="396508" y="765893"/>
                  </a:lnTo>
                  <a:lnTo>
                    <a:pt x="370331" y="796600"/>
                  </a:lnTo>
                  <a:lnTo>
                    <a:pt x="311541" y="839694"/>
                  </a:lnTo>
                  <a:lnTo>
                    <a:pt x="246125" y="854963"/>
                  </a:lnTo>
                  <a:lnTo>
                    <a:pt x="212736" y="851061"/>
                  </a:lnTo>
                  <a:lnTo>
                    <a:pt x="150340" y="821370"/>
                  </a:lnTo>
                  <a:lnTo>
                    <a:pt x="95743" y="765893"/>
                  </a:lnTo>
                  <a:lnTo>
                    <a:pt x="72104" y="729757"/>
                  </a:lnTo>
                  <a:lnTo>
                    <a:pt x="51296" y="688704"/>
                  </a:lnTo>
                  <a:lnTo>
                    <a:pt x="33612" y="643240"/>
                  </a:lnTo>
                  <a:lnTo>
                    <a:pt x="19347" y="593877"/>
                  </a:lnTo>
                  <a:lnTo>
                    <a:pt x="8794" y="541124"/>
                  </a:lnTo>
                  <a:lnTo>
                    <a:pt x="2247" y="485489"/>
                  </a:lnTo>
                  <a:lnTo>
                    <a:pt x="0" y="427481"/>
                  </a:lnTo>
                  <a:close/>
                </a:path>
              </a:pathLst>
            </a:custGeom>
            <a:ln w="19050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498330" y="2655570"/>
            <a:ext cx="1458595" cy="853440"/>
          </a:xfrm>
          <a:custGeom>
            <a:avLst/>
            <a:gdLst/>
            <a:ahLst/>
            <a:cxnLst/>
            <a:rect l="l" t="t" r="r" b="b"/>
            <a:pathLst>
              <a:path w="1458595" h="853439">
                <a:moveTo>
                  <a:pt x="0" y="426719"/>
                </a:moveTo>
                <a:lnTo>
                  <a:pt x="9545" y="357493"/>
                </a:lnTo>
                <a:lnTo>
                  <a:pt x="37179" y="291827"/>
                </a:lnTo>
                <a:lnTo>
                  <a:pt x="81401" y="230599"/>
                </a:lnTo>
                <a:lnTo>
                  <a:pt x="109262" y="201923"/>
                </a:lnTo>
                <a:lnTo>
                  <a:pt x="140707" y="174686"/>
                </a:lnTo>
                <a:lnTo>
                  <a:pt x="175548" y="148998"/>
                </a:lnTo>
                <a:lnTo>
                  <a:pt x="213598" y="124967"/>
                </a:lnTo>
                <a:lnTo>
                  <a:pt x="254667" y="102705"/>
                </a:lnTo>
                <a:lnTo>
                  <a:pt x="298569" y="82320"/>
                </a:lnTo>
                <a:lnTo>
                  <a:pt x="345116" y="63922"/>
                </a:lnTo>
                <a:lnTo>
                  <a:pt x="394121" y="47621"/>
                </a:lnTo>
                <a:lnTo>
                  <a:pt x="445394" y="33527"/>
                </a:lnTo>
                <a:lnTo>
                  <a:pt x="498750" y="21750"/>
                </a:lnTo>
                <a:lnTo>
                  <a:pt x="553999" y="12399"/>
                </a:lnTo>
                <a:lnTo>
                  <a:pt x="610955" y="5583"/>
                </a:lnTo>
                <a:lnTo>
                  <a:pt x="669429" y="1414"/>
                </a:lnTo>
                <a:lnTo>
                  <a:pt x="729234" y="0"/>
                </a:lnTo>
                <a:lnTo>
                  <a:pt x="789038" y="1414"/>
                </a:lnTo>
                <a:lnTo>
                  <a:pt x="847512" y="5583"/>
                </a:lnTo>
                <a:lnTo>
                  <a:pt x="904468" y="12399"/>
                </a:lnTo>
                <a:lnTo>
                  <a:pt x="959717" y="21750"/>
                </a:lnTo>
                <a:lnTo>
                  <a:pt x="1013073" y="33527"/>
                </a:lnTo>
                <a:lnTo>
                  <a:pt x="1064346" y="47621"/>
                </a:lnTo>
                <a:lnTo>
                  <a:pt x="1113351" y="63922"/>
                </a:lnTo>
                <a:lnTo>
                  <a:pt x="1159898" y="82320"/>
                </a:lnTo>
                <a:lnTo>
                  <a:pt x="1203800" y="102705"/>
                </a:lnTo>
                <a:lnTo>
                  <a:pt x="1244869" y="124967"/>
                </a:lnTo>
                <a:lnTo>
                  <a:pt x="1282919" y="148998"/>
                </a:lnTo>
                <a:lnTo>
                  <a:pt x="1317760" y="174686"/>
                </a:lnTo>
                <a:lnTo>
                  <a:pt x="1349205" y="201923"/>
                </a:lnTo>
                <a:lnTo>
                  <a:pt x="1377066" y="230599"/>
                </a:lnTo>
                <a:lnTo>
                  <a:pt x="1401157" y="260603"/>
                </a:lnTo>
                <a:lnTo>
                  <a:pt x="1437272" y="324160"/>
                </a:lnTo>
                <a:lnTo>
                  <a:pt x="1456050" y="391716"/>
                </a:lnTo>
                <a:lnTo>
                  <a:pt x="1458468" y="426719"/>
                </a:lnTo>
                <a:lnTo>
                  <a:pt x="1456050" y="461723"/>
                </a:lnTo>
                <a:lnTo>
                  <a:pt x="1437272" y="529279"/>
                </a:lnTo>
                <a:lnTo>
                  <a:pt x="1401157" y="592836"/>
                </a:lnTo>
                <a:lnTo>
                  <a:pt x="1377066" y="622840"/>
                </a:lnTo>
                <a:lnTo>
                  <a:pt x="1349205" y="651516"/>
                </a:lnTo>
                <a:lnTo>
                  <a:pt x="1317760" y="678753"/>
                </a:lnTo>
                <a:lnTo>
                  <a:pt x="1282919" y="704441"/>
                </a:lnTo>
                <a:lnTo>
                  <a:pt x="1244869" y="728471"/>
                </a:lnTo>
                <a:lnTo>
                  <a:pt x="1203800" y="750734"/>
                </a:lnTo>
                <a:lnTo>
                  <a:pt x="1159898" y="771119"/>
                </a:lnTo>
                <a:lnTo>
                  <a:pt x="1113351" y="789517"/>
                </a:lnTo>
                <a:lnTo>
                  <a:pt x="1064346" y="805818"/>
                </a:lnTo>
                <a:lnTo>
                  <a:pt x="1013073" y="819912"/>
                </a:lnTo>
                <a:lnTo>
                  <a:pt x="959717" y="831689"/>
                </a:lnTo>
                <a:lnTo>
                  <a:pt x="904468" y="841040"/>
                </a:lnTo>
                <a:lnTo>
                  <a:pt x="847512" y="847856"/>
                </a:lnTo>
                <a:lnTo>
                  <a:pt x="789038" y="852025"/>
                </a:lnTo>
                <a:lnTo>
                  <a:pt x="729234" y="853439"/>
                </a:lnTo>
                <a:lnTo>
                  <a:pt x="669429" y="852025"/>
                </a:lnTo>
                <a:lnTo>
                  <a:pt x="610955" y="847856"/>
                </a:lnTo>
                <a:lnTo>
                  <a:pt x="553999" y="841040"/>
                </a:lnTo>
                <a:lnTo>
                  <a:pt x="498750" y="831689"/>
                </a:lnTo>
                <a:lnTo>
                  <a:pt x="445394" y="819912"/>
                </a:lnTo>
                <a:lnTo>
                  <a:pt x="394121" y="805818"/>
                </a:lnTo>
                <a:lnTo>
                  <a:pt x="345116" y="789517"/>
                </a:lnTo>
                <a:lnTo>
                  <a:pt x="298569" y="771119"/>
                </a:lnTo>
                <a:lnTo>
                  <a:pt x="254667" y="750734"/>
                </a:lnTo>
                <a:lnTo>
                  <a:pt x="213598" y="728472"/>
                </a:lnTo>
                <a:lnTo>
                  <a:pt x="175548" y="704441"/>
                </a:lnTo>
                <a:lnTo>
                  <a:pt x="140707" y="678753"/>
                </a:lnTo>
                <a:lnTo>
                  <a:pt x="109262" y="651516"/>
                </a:lnTo>
                <a:lnTo>
                  <a:pt x="81401" y="622840"/>
                </a:lnTo>
                <a:lnTo>
                  <a:pt x="57310" y="592836"/>
                </a:lnTo>
                <a:lnTo>
                  <a:pt x="21195" y="529279"/>
                </a:lnTo>
                <a:lnTo>
                  <a:pt x="2417" y="461723"/>
                </a:lnTo>
                <a:lnTo>
                  <a:pt x="0" y="426719"/>
                </a:lnTo>
                <a:close/>
              </a:path>
            </a:pathLst>
          </a:custGeom>
          <a:ln w="19050">
            <a:solidFill>
              <a:srgbClr val="F8B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469885" y="2624708"/>
            <a:ext cx="1419225" cy="874394"/>
            <a:chOff x="7469885" y="2624708"/>
            <a:chExt cx="1419225" cy="874394"/>
          </a:xfrm>
        </p:grpSpPr>
        <p:sp>
          <p:nvSpPr>
            <p:cNvPr id="12" name="object 12"/>
            <p:cNvSpPr/>
            <p:nvPr/>
          </p:nvSpPr>
          <p:spPr>
            <a:xfrm>
              <a:off x="7476236" y="2709544"/>
              <a:ext cx="1406525" cy="370840"/>
            </a:xfrm>
            <a:custGeom>
              <a:avLst/>
              <a:gdLst/>
              <a:ahLst/>
              <a:cxnLst/>
              <a:rect l="l" t="t" r="r" b="b"/>
              <a:pathLst>
                <a:path w="1406525" h="370839">
                  <a:moveTo>
                    <a:pt x="35151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351510" y="370840"/>
                  </a:lnTo>
                  <a:lnTo>
                    <a:pt x="351510" y="0"/>
                  </a:lnTo>
                  <a:close/>
                </a:path>
                <a:path w="1406525" h="370839">
                  <a:moveTo>
                    <a:pt x="1406093" y="0"/>
                  </a:moveTo>
                  <a:lnTo>
                    <a:pt x="1037844" y="0"/>
                  </a:lnTo>
                  <a:lnTo>
                    <a:pt x="694690" y="0"/>
                  </a:lnTo>
                  <a:lnTo>
                    <a:pt x="351536" y="0"/>
                  </a:lnTo>
                  <a:lnTo>
                    <a:pt x="351536" y="370840"/>
                  </a:lnTo>
                  <a:lnTo>
                    <a:pt x="694690" y="370840"/>
                  </a:lnTo>
                  <a:lnTo>
                    <a:pt x="1037844" y="370840"/>
                  </a:lnTo>
                  <a:lnTo>
                    <a:pt x="1406093" y="370840"/>
                  </a:lnTo>
                  <a:lnTo>
                    <a:pt x="140609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76236" y="3080384"/>
              <a:ext cx="1406525" cy="370840"/>
            </a:xfrm>
            <a:custGeom>
              <a:avLst/>
              <a:gdLst/>
              <a:ahLst/>
              <a:cxnLst/>
              <a:rect l="l" t="t" r="r" b="b"/>
              <a:pathLst>
                <a:path w="1406525" h="370839">
                  <a:moveTo>
                    <a:pt x="35151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351510" y="370840"/>
                  </a:lnTo>
                  <a:lnTo>
                    <a:pt x="351510" y="0"/>
                  </a:lnTo>
                  <a:close/>
                </a:path>
                <a:path w="1406525" h="370839">
                  <a:moveTo>
                    <a:pt x="1406093" y="0"/>
                  </a:moveTo>
                  <a:lnTo>
                    <a:pt x="1037844" y="0"/>
                  </a:lnTo>
                  <a:lnTo>
                    <a:pt x="694690" y="0"/>
                  </a:lnTo>
                  <a:lnTo>
                    <a:pt x="351536" y="0"/>
                  </a:lnTo>
                  <a:lnTo>
                    <a:pt x="351536" y="370840"/>
                  </a:lnTo>
                  <a:lnTo>
                    <a:pt x="694690" y="370840"/>
                  </a:lnTo>
                  <a:lnTo>
                    <a:pt x="1037844" y="370840"/>
                  </a:lnTo>
                  <a:lnTo>
                    <a:pt x="1406093" y="370840"/>
                  </a:lnTo>
                  <a:lnTo>
                    <a:pt x="1406093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7771" y="2703194"/>
              <a:ext cx="686435" cy="754380"/>
            </a:xfrm>
            <a:custGeom>
              <a:avLst/>
              <a:gdLst/>
              <a:ahLst/>
              <a:cxnLst/>
              <a:rect l="l" t="t" r="r" b="b"/>
              <a:pathLst>
                <a:path w="686434" h="754379">
                  <a:moveTo>
                    <a:pt x="0" y="0"/>
                  </a:moveTo>
                  <a:lnTo>
                    <a:pt x="0" y="754379"/>
                  </a:lnTo>
                </a:path>
                <a:path w="686434" h="754379">
                  <a:moveTo>
                    <a:pt x="343153" y="0"/>
                  </a:moveTo>
                  <a:lnTo>
                    <a:pt x="343153" y="754379"/>
                  </a:lnTo>
                </a:path>
                <a:path w="686434" h="754379">
                  <a:moveTo>
                    <a:pt x="686307" y="0"/>
                  </a:moveTo>
                  <a:lnTo>
                    <a:pt x="686307" y="75437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69885" y="3080384"/>
              <a:ext cx="1419225" cy="0"/>
            </a:xfrm>
            <a:custGeom>
              <a:avLst/>
              <a:gdLst/>
              <a:ahLst/>
              <a:cxnLst/>
              <a:rect l="l" t="t" r="r" b="b"/>
              <a:pathLst>
                <a:path w="1419225">
                  <a:moveTo>
                    <a:pt x="0" y="0"/>
                  </a:moveTo>
                  <a:lnTo>
                    <a:pt x="141884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9885" y="2703194"/>
              <a:ext cx="1419225" cy="754380"/>
            </a:xfrm>
            <a:custGeom>
              <a:avLst/>
              <a:gdLst/>
              <a:ahLst/>
              <a:cxnLst/>
              <a:rect l="l" t="t" r="r" b="b"/>
              <a:pathLst>
                <a:path w="1419225" h="754379">
                  <a:moveTo>
                    <a:pt x="6350" y="0"/>
                  </a:moveTo>
                  <a:lnTo>
                    <a:pt x="6350" y="754379"/>
                  </a:lnTo>
                </a:path>
                <a:path w="1419225" h="754379">
                  <a:moveTo>
                    <a:pt x="1412494" y="0"/>
                  </a:moveTo>
                  <a:lnTo>
                    <a:pt x="1412494" y="754379"/>
                  </a:lnTo>
                </a:path>
                <a:path w="1419225" h="754379">
                  <a:moveTo>
                    <a:pt x="0" y="6350"/>
                  </a:moveTo>
                  <a:lnTo>
                    <a:pt x="1418844" y="6350"/>
                  </a:lnTo>
                </a:path>
                <a:path w="1419225" h="754379">
                  <a:moveTo>
                    <a:pt x="0" y="748029"/>
                  </a:moveTo>
                  <a:lnTo>
                    <a:pt x="1418844" y="74802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4977" y="2634233"/>
              <a:ext cx="672465" cy="855344"/>
            </a:xfrm>
            <a:custGeom>
              <a:avLst/>
              <a:gdLst/>
              <a:ahLst/>
              <a:cxnLst/>
              <a:rect l="l" t="t" r="r" b="b"/>
              <a:pathLst>
                <a:path w="672465" h="855345">
                  <a:moveTo>
                    <a:pt x="0" y="427481"/>
                  </a:moveTo>
                  <a:lnTo>
                    <a:pt x="2618" y="373859"/>
                  </a:lnTo>
                  <a:lnTo>
                    <a:pt x="10265" y="322224"/>
                  </a:lnTo>
                  <a:lnTo>
                    <a:pt x="22624" y="272977"/>
                  </a:lnTo>
                  <a:lnTo>
                    <a:pt x="39381" y="226520"/>
                  </a:lnTo>
                  <a:lnTo>
                    <a:pt x="60219" y="183251"/>
                  </a:lnTo>
                  <a:lnTo>
                    <a:pt x="84824" y="143573"/>
                  </a:lnTo>
                  <a:lnTo>
                    <a:pt x="112880" y="107886"/>
                  </a:lnTo>
                  <a:lnTo>
                    <a:pt x="144073" y="76590"/>
                  </a:lnTo>
                  <a:lnTo>
                    <a:pt x="178086" y="50085"/>
                  </a:lnTo>
                  <a:lnTo>
                    <a:pt x="214605" y="28774"/>
                  </a:lnTo>
                  <a:lnTo>
                    <a:pt x="253314" y="13055"/>
                  </a:lnTo>
                  <a:lnTo>
                    <a:pt x="293898" y="3330"/>
                  </a:lnTo>
                  <a:lnTo>
                    <a:pt x="336042" y="0"/>
                  </a:lnTo>
                  <a:lnTo>
                    <a:pt x="378185" y="3330"/>
                  </a:lnTo>
                  <a:lnTo>
                    <a:pt x="418769" y="13055"/>
                  </a:lnTo>
                  <a:lnTo>
                    <a:pt x="457478" y="28774"/>
                  </a:lnTo>
                  <a:lnTo>
                    <a:pt x="493997" y="50085"/>
                  </a:lnTo>
                  <a:lnTo>
                    <a:pt x="528010" y="76590"/>
                  </a:lnTo>
                  <a:lnTo>
                    <a:pt x="559203" y="107886"/>
                  </a:lnTo>
                  <a:lnTo>
                    <a:pt x="587259" y="143573"/>
                  </a:lnTo>
                  <a:lnTo>
                    <a:pt x="611864" y="183251"/>
                  </a:lnTo>
                  <a:lnTo>
                    <a:pt x="632702" y="226520"/>
                  </a:lnTo>
                  <a:lnTo>
                    <a:pt x="649459" y="272977"/>
                  </a:lnTo>
                  <a:lnTo>
                    <a:pt x="661818" y="322224"/>
                  </a:lnTo>
                  <a:lnTo>
                    <a:pt x="669465" y="373859"/>
                  </a:lnTo>
                  <a:lnTo>
                    <a:pt x="672083" y="427481"/>
                  </a:lnTo>
                  <a:lnTo>
                    <a:pt x="669465" y="481104"/>
                  </a:lnTo>
                  <a:lnTo>
                    <a:pt x="661818" y="532739"/>
                  </a:lnTo>
                  <a:lnTo>
                    <a:pt x="649459" y="581986"/>
                  </a:lnTo>
                  <a:lnTo>
                    <a:pt x="632702" y="628443"/>
                  </a:lnTo>
                  <a:lnTo>
                    <a:pt x="611864" y="671712"/>
                  </a:lnTo>
                  <a:lnTo>
                    <a:pt x="587259" y="711390"/>
                  </a:lnTo>
                  <a:lnTo>
                    <a:pt x="559203" y="747077"/>
                  </a:lnTo>
                  <a:lnTo>
                    <a:pt x="528010" y="778373"/>
                  </a:lnTo>
                  <a:lnTo>
                    <a:pt x="493997" y="804878"/>
                  </a:lnTo>
                  <a:lnTo>
                    <a:pt x="457478" y="826189"/>
                  </a:lnTo>
                  <a:lnTo>
                    <a:pt x="418769" y="841908"/>
                  </a:lnTo>
                  <a:lnTo>
                    <a:pt x="378185" y="851633"/>
                  </a:lnTo>
                  <a:lnTo>
                    <a:pt x="336042" y="854963"/>
                  </a:lnTo>
                  <a:lnTo>
                    <a:pt x="293898" y="851633"/>
                  </a:lnTo>
                  <a:lnTo>
                    <a:pt x="253314" y="841908"/>
                  </a:lnTo>
                  <a:lnTo>
                    <a:pt x="214605" y="826189"/>
                  </a:lnTo>
                  <a:lnTo>
                    <a:pt x="178086" y="804878"/>
                  </a:lnTo>
                  <a:lnTo>
                    <a:pt x="144073" y="778373"/>
                  </a:lnTo>
                  <a:lnTo>
                    <a:pt x="112880" y="747077"/>
                  </a:lnTo>
                  <a:lnTo>
                    <a:pt x="84824" y="711390"/>
                  </a:lnTo>
                  <a:lnTo>
                    <a:pt x="60219" y="671712"/>
                  </a:lnTo>
                  <a:lnTo>
                    <a:pt x="39381" y="628443"/>
                  </a:lnTo>
                  <a:lnTo>
                    <a:pt x="22624" y="581986"/>
                  </a:lnTo>
                  <a:lnTo>
                    <a:pt x="10265" y="532739"/>
                  </a:lnTo>
                  <a:lnTo>
                    <a:pt x="2618" y="481104"/>
                  </a:lnTo>
                  <a:lnTo>
                    <a:pt x="0" y="427481"/>
                  </a:lnTo>
                  <a:close/>
                </a:path>
              </a:pathLst>
            </a:custGeom>
            <a:ln w="19050">
              <a:solidFill>
                <a:srgbClr val="F8B6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470647" y="4526279"/>
            <a:ext cx="3362325" cy="1498600"/>
            <a:chOff x="7470647" y="4526279"/>
            <a:chExt cx="3362325" cy="14986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0647" y="4538471"/>
              <a:ext cx="1354836" cy="14858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1659" y="4526279"/>
              <a:ext cx="1360931" cy="14859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00059" y="5923787"/>
              <a:ext cx="1386840" cy="5715"/>
            </a:xfrm>
            <a:custGeom>
              <a:avLst/>
              <a:gdLst/>
              <a:ahLst/>
              <a:cxnLst/>
              <a:rect l="l" t="t" r="r" b="b"/>
              <a:pathLst>
                <a:path w="1386840" h="5714">
                  <a:moveTo>
                    <a:pt x="0" y="5384"/>
                  </a:moveTo>
                  <a:lnTo>
                    <a:pt x="13868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443728" y="4011167"/>
            <a:ext cx="2024380" cy="2014855"/>
            <a:chOff x="5443728" y="4011167"/>
            <a:chExt cx="2024380" cy="201485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4124" y="4011167"/>
              <a:ext cx="856488" cy="5516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3728" y="4539995"/>
              <a:ext cx="1348740" cy="14858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074664" y="5934455"/>
              <a:ext cx="1386840" cy="5715"/>
            </a:xfrm>
            <a:custGeom>
              <a:avLst/>
              <a:gdLst/>
              <a:ahLst/>
              <a:cxnLst/>
              <a:rect l="l" t="t" r="r" b="b"/>
              <a:pathLst>
                <a:path w="1386840" h="5714">
                  <a:moveTo>
                    <a:pt x="0" y="5397"/>
                  </a:moveTo>
                  <a:lnTo>
                    <a:pt x="13868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64124" y="4287011"/>
              <a:ext cx="635" cy="569595"/>
            </a:xfrm>
            <a:custGeom>
              <a:avLst/>
              <a:gdLst/>
              <a:ahLst/>
              <a:cxnLst/>
              <a:rect l="l" t="t" r="r" b="b"/>
              <a:pathLst>
                <a:path w="635" h="569595">
                  <a:moveTo>
                    <a:pt x="0" y="0"/>
                  </a:moveTo>
                  <a:lnTo>
                    <a:pt x="126" y="56934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396799" y="3925951"/>
          <a:ext cx="4512945" cy="912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460"/>
                <a:gridCol w="685165"/>
                <a:gridCol w="1351280"/>
                <a:gridCol w="2002790"/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44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76376" y="464947"/>
          <a:ext cx="11309350" cy="5870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330"/>
                <a:gridCol w="726440"/>
                <a:gridCol w="553719"/>
                <a:gridCol w="553719"/>
                <a:gridCol w="553719"/>
                <a:gridCol w="553720"/>
                <a:gridCol w="553720"/>
                <a:gridCol w="7258050"/>
              </a:tblGrid>
              <a:tr h="216662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sz="3600" spc="-85" dirty="0">
                          <a:solidFill>
                            <a:srgbClr val="F4E7EC"/>
                          </a:solidFill>
                          <a:latin typeface="Verdana"/>
                          <a:cs typeface="Verdana"/>
                        </a:rPr>
                        <a:t>Sequential</a:t>
                      </a:r>
                      <a:r>
                        <a:rPr sz="3600" spc="-215" dirty="0">
                          <a:solidFill>
                            <a:srgbClr val="F4E7E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600" spc="-75" dirty="0">
                          <a:solidFill>
                            <a:srgbClr val="F4E7EC"/>
                          </a:solidFill>
                          <a:latin typeface="Verdana"/>
                          <a:cs typeface="Verdana"/>
                        </a:rPr>
                        <a:t>Circuit</a:t>
                      </a:r>
                      <a:r>
                        <a:rPr sz="3600" spc="-220" dirty="0">
                          <a:solidFill>
                            <a:srgbClr val="F4E7E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600" spc="-10" dirty="0">
                          <a:solidFill>
                            <a:srgbClr val="F4E7EC"/>
                          </a:solidFill>
                          <a:latin typeface="Verdana"/>
                          <a:cs typeface="Verdana"/>
                        </a:rPr>
                        <a:t>Design</a:t>
                      </a:r>
                      <a:endParaRPr sz="36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528955">
                        <a:lnSpc>
                          <a:spcPts val="2270"/>
                        </a:lnSpc>
                      </a:pPr>
                      <a:r>
                        <a:rPr sz="20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Example: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894580">
                        <a:lnSpc>
                          <a:spcPts val="1310"/>
                        </a:lnSpc>
                        <a:tabLst>
                          <a:tab pos="7014209" algn="l"/>
                          <a:tab pos="909066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B’C’</a:t>
                      </a:r>
                      <a:r>
                        <a:rPr sz="1200" spc="1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B’C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BC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BC’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-9259" dirty="0">
                          <a:latin typeface="Times New Roman"/>
                          <a:cs typeface="Times New Roman"/>
                        </a:rPr>
                        <a:t>B’C’</a:t>
                      </a:r>
                      <a:r>
                        <a:rPr sz="1800" spc="150" baseline="-925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baseline="-9259" dirty="0">
                          <a:latin typeface="Times New Roman"/>
                          <a:cs typeface="Times New Roman"/>
                        </a:rPr>
                        <a:t>B’C</a:t>
                      </a:r>
                      <a:r>
                        <a:rPr sz="1800" spc="217" baseline="-925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baseline="-9259" dirty="0">
                          <a:latin typeface="Times New Roman"/>
                          <a:cs typeface="Times New Roman"/>
                        </a:rPr>
                        <a:t>BC</a:t>
                      </a:r>
                      <a:r>
                        <a:rPr sz="1800" spc="217" baseline="-925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37" baseline="-9259" dirty="0">
                          <a:latin typeface="Times New Roman"/>
                          <a:cs typeface="Times New Roman"/>
                        </a:rPr>
                        <a:t>BC’</a:t>
                      </a:r>
                      <a:r>
                        <a:rPr sz="1800" baseline="-9259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aseline="-13888" dirty="0">
                          <a:latin typeface="Times New Roman"/>
                          <a:cs typeface="Times New Roman"/>
                        </a:rPr>
                        <a:t>B’C’</a:t>
                      </a:r>
                      <a:r>
                        <a:rPr sz="1800" spc="150" baseline="-13888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baseline="-13888" dirty="0">
                          <a:latin typeface="Times New Roman"/>
                          <a:cs typeface="Times New Roman"/>
                        </a:rPr>
                        <a:t>B’C</a:t>
                      </a:r>
                      <a:r>
                        <a:rPr sz="1800" spc="217" baseline="-13888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baseline="-13888" dirty="0">
                          <a:latin typeface="Times New Roman"/>
                          <a:cs typeface="Times New Roman"/>
                        </a:rPr>
                        <a:t>BC</a:t>
                      </a:r>
                      <a:r>
                        <a:rPr sz="1800" spc="217" baseline="-13888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37" baseline="-13888" dirty="0">
                          <a:latin typeface="Times New Roman"/>
                          <a:cs typeface="Times New Roman"/>
                        </a:rPr>
                        <a:t>BC’</a:t>
                      </a:r>
                      <a:endParaRPr sz="1800" baseline="-13888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205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Count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Sequences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Flip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Flop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Inputs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760"/>
                        </a:spcBef>
                        <a:tabLst>
                          <a:tab pos="1692275" algn="l"/>
                          <a:tab pos="2819400" algn="l"/>
                          <a:tab pos="3468370" algn="l"/>
                          <a:tab pos="3811904" algn="l"/>
                          <a:tab pos="4843145" algn="l"/>
                        </a:tabLst>
                      </a:pPr>
                      <a:r>
                        <a:rPr sz="2100" spc="-37" baseline="21825" dirty="0">
                          <a:latin typeface="Times New Roman"/>
                          <a:cs typeface="Times New Roman"/>
                        </a:rPr>
                        <a:t>A’</a:t>
                      </a:r>
                      <a:r>
                        <a:rPr sz="2100" baseline="2182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700" b="1" spc="-75" baseline="1543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2700" b="1" baseline="1543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A’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700" b="1" spc="-75" baseline="-462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2700" b="1" baseline="-462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2700" b="1" spc="-75" baseline="-462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2700" b="1" baseline="-4629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2100" spc="-37" baseline="11904" dirty="0">
                          <a:latin typeface="Times New Roman"/>
                          <a:cs typeface="Times New Roman"/>
                        </a:rPr>
                        <a:t>A’</a:t>
                      </a:r>
                      <a:endParaRPr sz="2100" baseline="11904">
                        <a:latin typeface="Times New Roman"/>
                        <a:cs typeface="Times New Roman"/>
                      </a:endParaRPr>
                    </a:p>
                    <a:p>
                      <a:pPr marL="673100">
                        <a:lnSpc>
                          <a:spcPct val="100000"/>
                        </a:lnSpc>
                        <a:spcBef>
                          <a:spcPts val="890"/>
                        </a:spcBef>
                        <a:tabLst>
                          <a:tab pos="1692275" algn="l"/>
                          <a:tab pos="2837815" algn="l"/>
                          <a:tab pos="3468370" algn="l"/>
                          <a:tab pos="3811904" algn="l"/>
                          <a:tab pos="4861560" algn="l"/>
                        </a:tabLst>
                      </a:pPr>
                      <a:r>
                        <a:rPr sz="2100" spc="-75" baseline="99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100" baseline="992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700" spc="-75" baseline="6172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2700" baseline="6172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2100" spc="-75" baseline="-11904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100" baseline="-1190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  <a:spcBef>
                          <a:spcPts val="1420"/>
                        </a:spcBef>
                        <a:tabLst>
                          <a:tab pos="2118995" algn="l"/>
                          <a:tab pos="4195445" algn="l"/>
                        </a:tabLst>
                      </a:pP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BC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aseline="-6944" dirty="0">
                          <a:latin typeface="Times New Roman"/>
                          <a:cs typeface="Times New Roman"/>
                        </a:rPr>
                        <a:t>TB</a:t>
                      </a:r>
                      <a:r>
                        <a:rPr sz="2400" spc="-15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-6944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spc="-7" baseline="-69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75" baseline="-6944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400" baseline="-694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aseline="-10416" dirty="0">
                          <a:latin typeface="Times New Roman"/>
                          <a:cs typeface="Times New Roman"/>
                        </a:rPr>
                        <a:t>TC</a:t>
                      </a:r>
                      <a:r>
                        <a:rPr sz="2400" spc="-22" baseline="-1041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aseline="-10416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spc="-15" baseline="-1041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75" baseline="-10416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 baseline="-10416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78130" algn="ctr">
                        <a:lnSpc>
                          <a:spcPct val="100000"/>
                        </a:lnSpc>
                        <a:tabLst>
                          <a:tab pos="2030095" algn="l"/>
                          <a:tab pos="3476625" algn="l"/>
                          <a:tab pos="4034790" algn="l"/>
                        </a:tabLst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11574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baseline="11574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75" baseline="4629" dirty="0">
                          <a:latin typeface="Times New Roman"/>
                          <a:cs typeface="Times New Roman"/>
                        </a:rPr>
                        <a:t>C</a:t>
                      </a:r>
                      <a:endParaRPr sz="1800" baseline="4629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7690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CLK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TA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TB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TC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1668" y="4330065"/>
            <a:ext cx="64770" cy="6477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7920" y="4128896"/>
            <a:ext cx="64770" cy="6476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2929" y="4145660"/>
            <a:ext cx="64770" cy="64769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245290" y="4825365"/>
            <a:ext cx="342900" cy="64769"/>
            <a:chOff x="5245290" y="4825365"/>
            <a:chExt cx="342900" cy="64769"/>
          </a:xfrm>
        </p:grpSpPr>
        <p:sp>
          <p:nvSpPr>
            <p:cNvPr id="33" name="object 33"/>
            <p:cNvSpPr/>
            <p:nvPr/>
          </p:nvSpPr>
          <p:spPr>
            <a:xfrm>
              <a:off x="5253228" y="4855464"/>
              <a:ext cx="299085" cy="10160"/>
            </a:xfrm>
            <a:custGeom>
              <a:avLst/>
              <a:gdLst/>
              <a:ahLst/>
              <a:cxnLst/>
              <a:rect l="l" t="t" r="r" b="b"/>
              <a:pathLst>
                <a:path w="299085" h="10160">
                  <a:moveTo>
                    <a:pt x="299085" y="0"/>
                  </a:moveTo>
                  <a:lnTo>
                    <a:pt x="0" y="990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3357" y="4825365"/>
              <a:ext cx="64769" cy="64770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9025" y="4807077"/>
            <a:ext cx="64770" cy="64770"/>
          </a:xfrm>
          <a:prstGeom prst="rect">
            <a:avLst/>
          </a:prstGeom>
        </p:spPr>
      </p:pic>
      <p:sp>
        <p:nvSpPr>
          <p:cNvPr id="36" name="Footer Placeholder 3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291</a:t>
            </a:fld>
            <a:endParaRPr lang="en-IN"/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2317750"/>
            <a:ext cx="4018279" cy="176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0"/>
              </a:lnSpc>
              <a:spcBef>
                <a:spcPts val="100"/>
              </a:spcBef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Let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equations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are: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(t+1)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A’B’CD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A’B’C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ACD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AC’D’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(t+1)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Times New Roman"/>
                <a:cs typeface="Times New Roman"/>
              </a:rPr>
              <a:t>A’C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CD’</a:t>
            </a:r>
            <a:r>
              <a:rPr sz="15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A’BC’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(t+1)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(t+1)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D’</a:t>
            </a:r>
            <a:endParaRPr sz="1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330"/>
              </a:spcBef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above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equation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rearranged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of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characteristic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equation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J-K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Characteristic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equation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J-K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4489526"/>
            <a:ext cx="3955415" cy="202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1020" algn="r">
              <a:lnSpc>
                <a:spcPts val="1770"/>
              </a:lnSpc>
              <a:spcBef>
                <a:spcPts val="100"/>
              </a:spcBef>
            </a:pP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5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(t+1)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A’B’CD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A’B’C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ACD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AC’D’</a:t>
            </a:r>
            <a:endParaRPr sz="1500">
              <a:latin typeface="Times New Roman"/>
              <a:cs typeface="Times New Roman"/>
            </a:endParaRPr>
          </a:p>
          <a:p>
            <a:pPr marR="583565" algn="r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(B’CD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45" dirty="0">
                <a:solidFill>
                  <a:srgbClr val="404040"/>
                </a:solidFill>
                <a:latin typeface="Times New Roman"/>
                <a:cs typeface="Times New Roman"/>
              </a:rPr>
              <a:t>B’C)A’</a:t>
            </a:r>
            <a:r>
              <a:rPr sz="15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(CD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C’D’)A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B’CD</a:t>
            </a:r>
            <a:r>
              <a:rPr sz="15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B’C</a:t>
            </a:r>
            <a:r>
              <a:rPr sz="15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006FC0"/>
                </a:solidFill>
                <a:latin typeface="Times New Roman"/>
                <a:cs typeface="Times New Roman"/>
              </a:rPr>
              <a:t>B’C</a:t>
            </a:r>
            <a:endParaRPr sz="1500">
              <a:latin typeface="Times New Roman"/>
              <a:cs typeface="Times New Roman"/>
            </a:endParaRPr>
          </a:p>
          <a:p>
            <a:pPr marL="12700" marR="1151890" indent="342900">
              <a:lnSpc>
                <a:spcPts val="1739"/>
              </a:lnSpc>
              <a:spcBef>
                <a:spcPts val="80"/>
              </a:spcBef>
            </a:pP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15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5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(CD</a:t>
            </a:r>
            <a:r>
              <a:rPr sz="15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6FC0"/>
                </a:solidFill>
                <a:latin typeface="Times New Roman"/>
                <a:cs typeface="Times New Roman"/>
              </a:rPr>
              <a:t>C’D’)’</a:t>
            </a:r>
            <a:r>
              <a:rPr sz="1500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= C’D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+ </a:t>
            </a:r>
            <a:r>
              <a:rPr sz="1500" spc="-25" dirty="0">
                <a:solidFill>
                  <a:srgbClr val="006FC0"/>
                </a:solidFill>
                <a:latin typeface="Times New Roman"/>
                <a:cs typeface="Times New Roman"/>
              </a:rPr>
              <a:t>CD’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(t+1)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404040"/>
                </a:solidFill>
                <a:latin typeface="Times New Roman"/>
                <a:cs typeface="Times New Roman"/>
              </a:rPr>
              <a:t>A’C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CD’</a:t>
            </a:r>
            <a:r>
              <a:rPr sz="15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A’BC’</a:t>
            </a:r>
            <a:endParaRPr sz="1500">
              <a:latin typeface="Times New Roman"/>
              <a:cs typeface="Times New Roman"/>
            </a:endParaRPr>
          </a:p>
          <a:p>
            <a:pPr marL="631190">
              <a:lnSpc>
                <a:spcPts val="1660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(A’C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CD’)(B+B’)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A’BC’</a:t>
            </a:r>
            <a:endParaRPr sz="1500">
              <a:latin typeface="Times New Roman"/>
              <a:cs typeface="Times New Roman"/>
            </a:endParaRPr>
          </a:p>
          <a:p>
            <a:pPr marL="66040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(A’C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CD’)B’</a:t>
            </a:r>
            <a:r>
              <a:rPr sz="15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40" dirty="0">
                <a:solidFill>
                  <a:srgbClr val="404040"/>
                </a:solidFill>
                <a:latin typeface="Times New Roman"/>
                <a:cs typeface="Times New Roman"/>
              </a:rPr>
              <a:t>(A’C</a:t>
            </a:r>
            <a:r>
              <a:rPr sz="15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CD’)B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A’BC’</a:t>
            </a:r>
            <a:endParaRPr sz="1500">
              <a:latin typeface="Times New Roman"/>
              <a:cs typeface="Times New Roman"/>
            </a:endParaRPr>
          </a:p>
          <a:p>
            <a:pPr marL="678180">
              <a:lnSpc>
                <a:spcPts val="1739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5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(A’C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CD’)B’</a:t>
            </a:r>
            <a:r>
              <a:rPr sz="15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35" dirty="0">
                <a:solidFill>
                  <a:srgbClr val="404040"/>
                </a:solidFill>
                <a:latin typeface="Times New Roman"/>
                <a:cs typeface="Times New Roman"/>
              </a:rPr>
              <a:t>(A’C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CD’</a:t>
            </a:r>
            <a:r>
              <a:rPr sz="15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5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imes New Roman"/>
                <a:cs typeface="Times New Roman"/>
              </a:rPr>
              <a:t>A’C’)B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70"/>
              </a:lnSpc>
            </a:pPr>
            <a:r>
              <a:rPr sz="15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5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J</a:t>
            </a:r>
            <a:r>
              <a:rPr sz="15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500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006FC0"/>
                </a:solidFill>
                <a:latin typeface="Times New Roman"/>
                <a:cs typeface="Times New Roman"/>
              </a:rPr>
              <a:t>A’C</a:t>
            </a:r>
            <a:r>
              <a:rPr sz="15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006FC0"/>
                </a:solidFill>
                <a:latin typeface="Times New Roman"/>
                <a:cs typeface="Times New Roman"/>
              </a:rPr>
              <a:t>CD’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3494" y="6479235"/>
            <a:ext cx="28327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15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5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40" dirty="0">
                <a:solidFill>
                  <a:srgbClr val="006FC0"/>
                </a:solidFill>
                <a:latin typeface="Times New Roman"/>
                <a:cs typeface="Times New Roman"/>
              </a:rPr>
              <a:t>(A’C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 +</a:t>
            </a:r>
            <a:r>
              <a:rPr sz="15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6FC0"/>
                </a:solidFill>
                <a:latin typeface="Times New Roman"/>
                <a:cs typeface="Times New Roman"/>
              </a:rPr>
              <a:t>CD’</a:t>
            </a:r>
            <a:r>
              <a:rPr sz="1500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+</a:t>
            </a:r>
            <a:r>
              <a:rPr sz="15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40" dirty="0">
                <a:solidFill>
                  <a:srgbClr val="006FC0"/>
                </a:solidFill>
                <a:latin typeface="Times New Roman"/>
                <a:cs typeface="Times New Roman"/>
              </a:rPr>
              <a:t>A’C’)’</a:t>
            </a:r>
            <a:r>
              <a:rPr sz="15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6FC0"/>
                </a:solidFill>
                <a:latin typeface="Times New Roman"/>
                <a:cs typeface="Times New Roman"/>
              </a:rPr>
              <a:t>=</a:t>
            </a:r>
            <a:r>
              <a:rPr sz="15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6FC0"/>
                </a:solidFill>
                <a:latin typeface="Times New Roman"/>
                <a:cs typeface="Times New Roman"/>
              </a:rPr>
              <a:t>AC’+AD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139" y="2044446"/>
            <a:ext cx="903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Example: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4522" y="4098671"/>
            <a:ext cx="1642745" cy="335280"/>
          </a:xfrm>
          <a:custGeom>
            <a:avLst/>
            <a:gdLst/>
            <a:ahLst/>
            <a:cxnLst/>
            <a:rect l="l" t="t" r="r" b="b"/>
            <a:pathLst>
              <a:path w="1642745" h="335279">
                <a:moveTo>
                  <a:pt x="1642491" y="0"/>
                </a:moveTo>
                <a:lnTo>
                  <a:pt x="0" y="0"/>
                </a:lnTo>
                <a:lnTo>
                  <a:pt x="0" y="335279"/>
                </a:lnTo>
                <a:lnTo>
                  <a:pt x="1642491" y="335279"/>
                </a:lnTo>
                <a:lnTo>
                  <a:pt x="1642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44522" y="4098671"/>
            <a:ext cx="1642745" cy="335280"/>
          </a:xfrm>
          <a:prstGeom prst="rect">
            <a:avLst/>
          </a:prstGeom>
          <a:ln w="9525">
            <a:solidFill>
              <a:srgbClr val="AAAAAA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580"/>
              </a:spcBef>
            </a:pPr>
            <a:r>
              <a:rPr sz="1200" b="1" spc="-114" dirty="0">
                <a:solidFill>
                  <a:srgbClr val="FF0000"/>
                </a:solidFill>
                <a:latin typeface="Tahoma"/>
                <a:cs typeface="Tahoma"/>
              </a:rPr>
              <a:t>Q(t+1)</a:t>
            </a:r>
            <a:r>
              <a:rPr sz="12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280" dirty="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sz="1200" b="1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ahoma"/>
                <a:cs typeface="Tahoma"/>
              </a:rPr>
              <a:t>JQ’</a:t>
            </a:r>
            <a:r>
              <a:rPr sz="12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280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1200" b="1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K’Q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3996" y="2278151"/>
            <a:ext cx="2936240" cy="22663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(t+1)</a:t>
            </a:r>
            <a:r>
              <a:rPr sz="16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6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B(C+C’)</a:t>
            </a:r>
            <a:r>
              <a:rPr sz="16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 BC’</a:t>
            </a:r>
            <a:r>
              <a:rPr sz="16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6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Times New Roman"/>
                <a:cs typeface="Times New Roman"/>
              </a:rPr>
              <a:t>BC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So,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J =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= </a:t>
            </a:r>
            <a:r>
              <a:rPr sz="1600" spc="-25" dirty="0">
                <a:solidFill>
                  <a:srgbClr val="006FC0"/>
                </a:solidFill>
                <a:latin typeface="Times New Roman"/>
                <a:cs typeface="Times New Roman"/>
              </a:rPr>
              <a:t>B’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(t+1)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0" dirty="0">
                <a:latin typeface="Times New Roman"/>
                <a:cs typeface="Times New Roman"/>
              </a:rPr>
              <a:t> D’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(1)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D’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(0)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So,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J =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= </a:t>
            </a:r>
            <a:r>
              <a:rPr sz="1600" spc="-50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Times New Roman"/>
                <a:cs typeface="Times New Roman"/>
              </a:rPr>
              <a:t>So,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finally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3996" y="4519232"/>
            <a:ext cx="1336675" cy="13055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1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A=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B’C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JB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A’C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 CD’</a:t>
            </a:r>
            <a:endParaRPr sz="1600">
              <a:latin typeface="Times New Roman"/>
              <a:cs typeface="Times New Roman"/>
            </a:endParaRPr>
          </a:p>
          <a:p>
            <a:pPr marL="12700" marR="721995">
              <a:lnSpc>
                <a:spcPct val="131300"/>
              </a:lnSpc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JC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20378" y="4519232"/>
            <a:ext cx="1436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3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KA</a:t>
            </a:r>
            <a:r>
              <a:rPr sz="16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C’D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CD’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KB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AC’+</a:t>
            </a:r>
            <a:r>
              <a:rPr sz="1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AD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KC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B’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KD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292</a:t>
            </a:fld>
            <a:endParaRPr lang="en-IN"/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669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Setup</a:t>
            </a:r>
            <a:r>
              <a:rPr spc="-245" dirty="0"/>
              <a:t> </a:t>
            </a:r>
            <a:r>
              <a:rPr spc="-110" dirty="0"/>
              <a:t>time</a:t>
            </a:r>
            <a:r>
              <a:rPr spc="-245" dirty="0"/>
              <a:t> </a:t>
            </a:r>
            <a:r>
              <a:rPr spc="130" dirty="0"/>
              <a:t>and</a:t>
            </a:r>
            <a:r>
              <a:rPr spc="-229" dirty="0"/>
              <a:t> </a:t>
            </a:r>
            <a:r>
              <a:rPr spc="-50" dirty="0"/>
              <a:t>Hold</a:t>
            </a:r>
            <a:r>
              <a:rPr spc="-240" dirty="0"/>
              <a:t> </a:t>
            </a:r>
            <a:r>
              <a:rPr spc="-25" dirty="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532" y="2594610"/>
            <a:ext cx="6142355" cy="33312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81000" marR="30480" indent="-342900" algn="just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Clocking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event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22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low.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around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clocking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event</a:t>
            </a:r>
            <a:r>
              <a:rPr sz="22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2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remain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unchanged</a:t>
            </a:r>
            <a:r>
              <a:rPr sz="22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order</a:t>
            </a:r>
            <a:r>
              <a:rPr sz="22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2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correct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effect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outcome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state.</a:t>
            </a:r>
            <a:endParaRPr sz="2200">
              <a:latin typeface="Times New Roman"/>
              <a:cs typeface="Times New Roman"/>
            </a:endParaRPr>
          </a:p>
          <a:p>
            <a:pPr marL="781685" marR="30480" indent="-287020" algn="just">
              <a:lnSpc>
                <a:spcPts val="2380"/>
              </a:lnSpc>
              <a:spcBef>
                <a:spcPts val="98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175" baseline="-2490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2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minimum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interval</a:t>
            </a:r>
            <a:r>
              <a:rPr sz="22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preceding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clocking</a:t>
            </a:r>
            <a:r>
              <a:rPr sz="2200" spc="5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event</a:t>
            </a:r>
            <a:r>
              <a:rPr sz="22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2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200" spc="5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remain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available</a:t>
            </a:r>
            <a:r>
              <a:rPr sz="22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2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unchanged.</a:t>
            </a:r>
            <a:endParaRPr sz="2200">
              <a:latin typeface="Times New Roman"/>
              <a:cs typeface="Times New Roman"/>
            </a:endParaRPr>
          </a:p>
          <a:p>
            <a:pPr marL="781685" marR="33020" indent="-287020" algn="just">
              <a:lnSpc>
                <a:spcPts val="238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1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200" i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175" baseline="-24904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: the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minimum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interval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edge of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clocking</a:t>
            </a:r>
            <a:r>
              <a:rPr sz="22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event,</a:t>
            </a:r>
            <a:r>
              <a:rPr sz="22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2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r>
              <a:rPr sz="22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2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remain unchanged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3756" y="3294888"/>
            <a:ext cx="2964179" cy="22524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293</a:t>
            </a:fld>
            <a:endParaRPr lang="en-IN"/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4463" y="2362326"/>
            <a:ext cx="9761220" cy="414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fields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electronics.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20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components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r>
              <a:rPr sz="20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Particularly,</a:t>
            </a:r>
            <a:r>
              <a:rPr sz="20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triggered</a:t>
            </a:r>
            <a:r>
              <a:rPr sz="20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20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resourceful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wide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range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applications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storing of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data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transferring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location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r>
              <a:rPr sz="20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common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applications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Memory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Frequency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Dividers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294</a:t>
            </a:fld>
            <a:endParaRPr lang="en-IN"/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661" y="3300476"/>
            <a:ext cx="33496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(Shift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295</a:t>
            </a:fld>
            <a:endParaRPr lang="en-IN"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187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4145" y="2521764"/>
            <a:ext cx="4719955" cy="335089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8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8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Bidirectional</a:t>
            </a:r>
            <a:r>
              <a:rPr sz="28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2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Universal</a:t>
            </a:r>
            <a:r>
              <a:rPr sz="28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250" spc="-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Typical</a:t>
            </a:r>
            <a:r>
              <a:rPr sz="2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ICs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296</a:t>
            </a:fld>
            <a:endParaRPr lang="en-IN"/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Register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104136"/>
            <a:ext cx="9765665" cy="45059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filp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essential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component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clocked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include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filp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classified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perform.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n-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capable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information.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collection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flops.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1939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800" b="1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data.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storing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bits,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storage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capacity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increased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grouping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flops.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939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</a:t>
            </a:r>
            <a:r>
              <a:rPr sz="18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simple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600CC"/>
                </a:solidFill>
                <a:latin typeface="Times New Roman"/>
                <a:cs typeface="Times New Roman"/>
              </a:rPr>
              <a:t>storage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600CC"/>
                </a:solidFill>
                <a:latin typeface="Times New Roman"/>
                <a:cs typeface="Times New Roman"/>
              </a:rPr>
              <a:t>movement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600CC"/>
                </a:solidFill>
                <a:latin typeface="Times New Roman"/>
                <a:cs typeface="Times New Roman"/>
              </a:rPr>
              <a:t>manipulation</a:t>
            </a:r>
            <a:r>
              <a:rPr sz="1800" spc="22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600CC"/>
                </a:solidFill>
                <a:latin typeface="Times New Roman"/>
                <a:cs typeface="Times New Roman"/>
              </a:rPr>
              <a:t>processing</a:t>
            </a:r>
            <a:r>
              <a:rPr sz="1800" spc="21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(e.g. </a:t>
            </a:r>
            <a:r>
              <a:rPr sz="1800" dirty="0">
                <a:solidFill>
                  <a:srgbClr val="FF3300"/>
                </a:solidFill>
                <a:latin typeface="Times New Roman"/>
                <a:cs typeface="Times New Roman"/>
              </a:rPr>
              <a:t>load,</a:t>
            </a:r>
            <a:r>
              <a:rPr sz="1800" spc="-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3300"/>
                </a:solidFill>
                <a:latin typeface="Times New Roman"/>
                <a:cs typeface="Times New Roman"/>
              </a:rPr>
              <a:t>increment,</a:t>
            </a:r>
            <a:r>
              <a:rPr sz="1800" spc="-3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shift,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add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etc.)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05"/>
              </a:spcBef>
              <a:tabLst>
                <a:tab pos="354965" algn="l"/>
                <a:tab pos="7245984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processes</a:t>
            </a:r>
            <a:r>
              <a:rPr sz="1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performing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registers,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e.g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	ADD</a:t>
            </a:r>
            <a:r>
              <a:rPr sz="1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  <a:r>
              <a:rPr sz="18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8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B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600CC"/>
                </a:solidFill>
                <a:latin typeface="Times New Roman"/>
                <a:cs typeface="Times New Roman"/>
              </a:rPr>
              <a:t>registers.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capable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direction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receive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pulses,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activate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next.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297</a:t>
            </a:fld>
            <a:endParaRPr lang="en-IN"/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790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Shift</a:t>
            </a:r>
            <a:r>
              <a:rPr spc="-265" dirty="0"/>
              <a:t> </a:t>
            </a:r>
            <a:r>
              <a:rPr spc="-140" dirty="0"/>
              <a:t>Register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456" y="2167684"/>
            <a:ext cx="10154920" cy="39122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simplest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flip-flops,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shown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Fig.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pulse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contents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determines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goes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leftmost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flip-flop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during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shift.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rightmost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four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types 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applying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 Serial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 Parallel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 Serial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9571" y="4491228"/>
            <a:ext cx="5857240" cy="2273935"/>
            <a:chOff x="5719571" y="4491228"/>
            <a:chExt cx="5857240" cy="2273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9571" y="4491228"/>
              <a:ext cx="5856732" cy="19004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5155" y="6307834"/>
              <a:ext cx="2037588" cy="457198"/>
            </a:xfrm>
            <a:prstGeom prst="rect">
              <a:avLst/>
            </a:prstGeom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298</a:t>
            </a:fld>
            <a:endParaRPr lang="en-IN"/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49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Serial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−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Serial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(SISO)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shift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register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388" y="5466588"/>
            <a:ext cx="5715000" cy="13685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9780" y="2284221"/>
            <a:ext cx="10401300" cy="350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produces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800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(SISO)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register.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block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diagram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consists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flops,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cascaded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means,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flip-flop.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since,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applied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one.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send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serially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left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Hence,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9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18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triggering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signal,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shifts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next.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18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receive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serially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right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Hence,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serial output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167255" algn="just">
              <a:lnSpc>
                <a:spcPts val="1775"/>
              </a:lnSpc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132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4419" y="2709886"/>
            <a:ext cx="4337685" cy="261810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Analog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Levels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Waveforms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Negative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Combinational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08671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8028" y="1501139"/>
            <a:ext cx="2087880" cy="620395"/>
          </a:xfrm>
          <a:prstGeom prst="rect">
            <a:avLst/>
          </a:prstGeom>
          <a:solidFill>
            <a:srgbClr val="CC0000"/>
          </a:solidFill>
          <a:ln w="9525">
            <a:solidFill>
              <a:srgbClr val="0000C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565150">
              <a:lnSpc>
                <a:spcPts val="4600"/>
              </a:lnSpc>
              <a:spcBef>
                <a:spcPts val="280"/>
              </a:spcBef>
            </a:pPr>
            <a:r>
              <a:rPr sz="4000" spc="-710" dirty="0">
                <a:solidFill>
                  <a:srgbClr val="FFFFFF"/>
                </a:solidFill>
              </a:rPr>
              <a:t>TEST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558524" y="1171004"/>
            <a:ext cx="768350" cy="1061720"/>
            <a:chOff x="1558524" y="1171004"/>
            <a:chExt cx="768350" cy="1061720"/>
          </a:xfrm>
        </p:grpSpPr>
        <p:sp>
          <p:nvSpPr>
            <p:cNvPr id="4" name="object 4"/>
            <p:cNvSpPr/>
            <p:nvPr/>
          </p:nvSpPr>
          <p:spPr>
            <a:xfrm>
              <a:off x="1897811" y="1655343"/>
              <a:ext cx="90170" cy="572135"/>
            </a:xfrm>
            <a:custGeom>
              <a:avLst/>
              <a:gdLst/>
              <a:ahLst/>
              <a:cxnLst/>
              <a:rect l="l" t="t" r="r" b="b"/>
              <a:pathLst>
                <a:path w="90169" h="572135">
                  <a:moveTo>
                    <a:pt x="9588" y="0"/>
                  </a:moveTo>
                  <a:lnTo>
                    <a:pt x="0" y="0"/>
                  </a:lnTo>
                  <a:lnTo>
                    <a:pt x="0" y="572033"/>
                  </a:lnTo>
                  <a:lnTo>
                    <a:pt x="9588" y="572033"/>
                  </a:lnTo>
                  <a:lnTo>
                    <a:pt x="9588" y="0"/>
                  </a:lnTo>
                  <a:close/>
                </a:path>
                <a:path w="90169" h="572135">
                  <a:moveTo>
                    <a:pt x="89750" y="0"/>
                  </a:moveTo>
                  <a:lnTo>
                    <a:pt x="80048" y="0"/>
                  </a:lnTo>
                  <a:lnTo>
                    <a:pt x="80048" y="572033"/>
                  </a:lnTo>
                  <a:lnTo>
                    <a:pt x="89750" y="572033"/>
                  </a:lnTo>
                  <a:lnTo>
                    <a:pt x="8975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7824" y="1655331"/>
              <a:ext cx="90170" cy="572135"/>
            </a:xfrm>
            <a:custGeom>
              <a:avLst/>
              <a:gdLst/>
              <a:ahLst/>
              <a:cxnLst/>
              <a:rect l="l" t="t" r="r" b="b"/>
              <a:pathLst>
                <a:path w="90169" h="572135">
                  <a:moveTo>
                    <a:pt x="0" y="572041"/>
                  </a:moveTo>
                  <a:lnTo>
                    <a:pt x="89747" y="572041"/>
                  </a:lnTo>
                  <a:lnTo>
                    <a:pt x="89747" y="0"/>
                  </a:lnTo>
                  <a:lnTo>
                    <a:pt x="0" y="0"/>
                  </a:lnTo>
                  <a:lnTo>
                    <a:pt x="0" y="572041"/>
                  </a:lnTo>
                  <a:close/>
                </a:path>
              </a:pathLst>
            </a:custGeom>
            <a:ln w="95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7405" y="1655331"/>
              <a:ext cx="70485" cy="572135"/>
            </a:xfrm>
            <a:custGeom>
              <a:avLst/>
              <a:gdLst/>
              <a:ahLst/>
              <a:cxnLst/>
              <a:rect l="l" t="t" r="r" b="b"/>
              <a:pathLst>
                <a:path w="70485" h="572135">
                  <a:moveTo>
                    <a:pt x="70465" y="0"/>
                  </a:moveTo>
                  <a:lnTo>
                    <a:pt x="0" y="0"/>
                  </a:lnTo>
                  <a:lnTo>
                    <a:pt x="0" y="572041"/>
                  </a:lnTo>
                  <a:lnTo>
                    <a:pt x="70465" y="572041"/>
                  </a:lnTo>
                  <a:lnTo>
                    <a:pt x="7046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7405" y="1655331"/>
              <a:ext cx="70485" cy="572135"/>
            </a:xfrm>
            <a:custGeom>
              <a:avLst/>
              <a:gdLst/>
              <a:ahLst/>
              <a:cxnLst/>
              <a:rect l="l" t="t" r="r" b="b"/>
              <a:pathLst>
                <a:path w="70485" h="572135">
                  <a:moveTo>
                    <a:pt x="0" y="572041"/>
                  </a:moveTo>
                  <a:lnTo>
                    <a:pt x="70465" y="572041"/>
                  </a:lnTo>
                  <a:lnTo>
                    <a:pt x="70465" y="0"/>
                  </a:lnTo>
                  <a:lnTo>
                    <a:pt x="0" y="0"/>
                  </a:lnTo>
                  <a:lnTo>
                    <a:pt x="0" y="572041"/>
                  </a:lnTo>
                  <a:close/>
                </a:path>
              </a:pathLst>
            </a:custGeom>
            <a:ln w="9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7101" y="1655331"/>
              <a:ext cx="50800" cy="572135"/>
            </a:xfrm>
            <a:custGeom>
              <a:avLst/>
              <a:gdLst/>
              <a:ahLst/>
              <a:cxnLst/>
              <a:rect l="l" t="t" r="r" b="b"/>
              <a:pathLst>
                <a:path w="50800" h="572135">
                  <a:moveTo>
                    <a:pt x="50600" y="0"/>
                  </a:moveTo>
                  <a:lnTo>
                    <a:pt x="0" y="0"/>
                  </a:lnTo>
                  <a:lnTo>
                    <a:pt x="0" y="572041"/>
                  </a:lnTo>
                  <a:lnTo>
                    <a:pt x="50600" y="572041"/>
                  </a:lnTo>
                  <a:lnTo>
                    <a:pt x="506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7101" y="1655331"/>
              <a:ext cx="50800" cy="572135"/>
            </a:xfrm>
            <a:custGeom>
              <a:avLst/>
              <a:gdLst/>
              <a:ahLst/>
              <a:cxnLst/>
              <a:rect l="l" t="t" r="r" b="b"/>
              <a:pathLst>
                <a:path w="50800" h="572135">
                  <a:moveTo>
                    <a:pt x="0" y="572041"/>
                  </a:moveTo>
                  <a:lnTo>
                    <a:pt x="50600" y="572041"/>
                  </a:lnTo>
                  <a:lnTo>
                    <a:pt x="50600" y="0"/>
                  </a:lnTo>
                  <a:lnTo>
                    <a:pt x="0" y="0"/>
                  </a:lnTo>
                  <a:lnTo>
                    <a:pt x="0" y="572041"/>
                  </a:lnTo>
                  <a:close/>
                </a:path>
              </a:pathLst>
            </a:custGeom>
            <a:ln w="9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2903" y="1175383"/>
              <a:ext cx="760095" cy="640715"/>
            </a:xfrm>
            <a:custGeom>
              <a:avLst/>
              <a:gdLst/>
              <a:ahLst/>
              <a:cxnLst/>
              <a:rect l="l" t="t" r="r" b="b"/>
              <a:pathLst>
                <a:path w="760094" h="640714">
                  <a:moveTo>
                    <a:pt x="527625" y="0"/>
                  </a:moveTo>
                  <a:lnTo>
                    <a:pt x="231967" y="0"/>
                  </a:lnTo>
                  <a:lnTo>
                    <a:pt x="0" y="182686"/>
                  </a:lnTo>
                  <a:lnTo>
                    <a:pt x="0" y="446114"/>
                  </a:lnTo>
                  <a:lnTo>
                    <a:pt x="231967" y="640216"/>
                  </a:lnTo>
                  <a:lnTo>
                    <a:pt x="527625" y="640216"/>
                  </a:lnTo>
                  <a:lnTo>
                    <a:pt x="759478" y="446114"/>
                  </a:lnTo>
                  <a:lnTo>
                    <a:pt x="759478" y="182687"/>
                  </a:lnTo>
                  <a:lnTo>
                    <a:pt x="527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2903" y="1175383"/>
              <a:ext cx="760095" cy="640715"/>
            </a:xfrm>
            <a:custGeom>
              <a:avLst/>
              <a:gdLst/>
              <a:ahLst/>
              <a:cxnLst/>
              <a:rect l="l" t="t" r="r" b="b"/>
              <a:pathLst>
                <a:path w="760094" h="640714">
                  <a:moveTo>
                    <a:pt x="0" y="182686"/>
                  </a:moveTo>
                  <a:lnTo>
                    <a:pt x="231967" y="0"/>
                  </a:lnTo>
                  <a:lnTo>
                    <a:pt x="527625" y="0"/>
                  </a:lnTo>
                  <a:lnTo>
                    <a:pt x="759478" y="182686"/>
                  </a:lnTo>
                  <a:lnTo>
                    <a:pt x="759478" y="446114"/>
                  </a:lnTo>
                  <a:lnTo>
                    <a:pt x="527625" y="640216"/>
                  </a:lnTo>
                  <a:lnTo>
                    <a:pt x="231967" y="640216"/>
                  </a:lnTo>
                  <a:lnTo>
                    <a:pt x="0" y="446114"/>
                  </a:lnTo>
                  <a:lnTo>
                    <a:pt x="0" y="182686"/>
                  </a:lnTo>
                </a:path>
              </a:pathLst>
            </a:custGeom>
            <a:ln w="85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4206" y="1218666"/>
              <a:ext cx="657225" cy="553720"/>
            </a:xfrm>
            <a:custGeom>
              <a:avLst/>
              <a:gdLst/>
              <a:ahLst/>
              <a:cxnLst/>
              <a:rect l="l" t="t" r="r" b="b"/>
              <a:pathLst>
                <a:path w="657225" h="553719">
                  <a:moveTo>
                    <a:pt x="0" y="157834"/>
                  </a:moveTo>
                  <a:lnTo>
                    <a:pt x="200529" y="0"/>
                  </a:lnTo>
                  <a:lnTo>
                    <a:pt x="456448" y="0"/>
                  </a:lnTo>
                  <a:lnTo>
                    <a:pt x="656973" y="157834"/>
                  </a:lnTo>
                  <a:lnTo>
                    <a:pt x="656973" y="385430"/>
                  </a:lnTo>
                  <a:lnTo>
                    <a:pt x="456448" y="553174"/>
                  </a:lnTo>
                  <a:lnTo>
                    <a:pt x="200530" y="553173"/>
                  </a:lnTo>
                  <a:lnTo>
                    <a:pt x="0" y="385430"/>
                  </a:lnTo>
                  <a:lnTo>
                    <a:pt x="0" y="157834"/>
                  </a:lnTo>
                </a:path>
              </a:pathLst>
            </a:custGeom>
            <a:ln w="43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4206" y="1218666"/>
              <a:ext cx="657225" cy="553720"/>
            </a:xfrm>
            <a:custGeom>
              <a:avLst/>
              <a:gdLst/>
              <a:ahLst/>
              <a:cxnLst/>
              <a:rect l="l" t="t" r="r" b="b"/>
              <a:pathLst>
                <a:path w="657225" h="553719">
                  <a:moveTo>
                    <a:pt x="0" y="157834"/>
                  </a:moveTo>
                  <a:lnTo>
                    <a:pt x="199942" y="0"/>
                  </a:lnTo>
                  <a:lnTo>
                    <a:pt x="455871" y="0"/>
                  </a:lnTo>
                  <a:lnTo>
                    <a:pt x="656973" y="157834"/>
                  </a:lnTo>
                  <a:lnTo>
                    <a:pt x="656973" y="385430"/>
                  </a:lnTo>
                  <a:lnTo>
                    <a:pt x="455871" y="553174"/>
                  </a:lnTo>
                  <a:lnTo>
                    <a:pt x="199942" y="553173"/>
                  </a:lnTo>
                  <a:lnTo>
                    <a:pt x="0" y="385430"/>
                  </a:lnTo>
                  <a:lnTo>
                    <a:pt x="0" y="157834"/>
                  </a:lnTo>
                </a:path>
              </a:pathLst>
            </a:custGeom>
            <a:ln w="25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3137" y="1355057"/>
              <a:ext cx="130175" cy="269240"/>
            </a:xfrm>
            <a:custGeom>
              <a:avLst/>
              <a:gdLst/>
              <a:ahLst/>
              <a:cxnLst/>
              <a:rect l="l" t="t" r="r" b="b"/>
              <a:pathLst>
                <a:path w="130175" h="269240">
                  <a:moveTo>
                    <a:pt x="91047" y="0"/>
                  </a:moveTo>
                  <a:lnTo>
                    <a:pt x="0" y="0"/>
                  </a:lnTo>
                  <a:lnTo>
                    <a:pt x="0" y="268937"/>
                  </a:lnTo>
                  <a:lnTo>
                    <a:pt x="53078" y="268937"/>
                  </a:lnTo>
                  <a:lnTo>
                    <a:pt x="53078" y="183757"/>
                  </a:lnTo>
                  <a:lnTo>
                    <a:pt x="91047" y="183757"/>
                  </a:lnTo>
                  <a:lnTo>
                    <a:pt x="129593" y="141424"/>
                  </a:lnTo>
                  <a:lnTo>
                    <a:pt x="129593" y="42887"/>
                  </a:lnTo>
                  <a:lnTo>
                    <a:pt x="91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03137" y="1355057"/>
              <a:ext cx="130175" cy="269240"/>
            </a:xfrm>
            <a:custGeom>
              <a:avLst/>
              <a:gdLst/>
              <a:ahLst/>
              <a:cxnLst/>
              <a:rect l="l" t="t" r="r" b="b"/>
              <a:pathLst>
                <a:path w="130175" h="269240">
                  <a:moveTo>
                    <a:pt x="0" y="0"/>
                  </a:moveTo>
                  <a:lnTo>
                    <a:pt x="91047" y="0"/>
                  </a:lnTo>
                  <a:lnTo>
                    <a:pt x="129593" y="42887"/>
                  </a:lnTo>
                  <a:lnTo>
                    <a:pt x="129593" y="141424"/>
                  </a:lnTo>
                  <a:lnTo>
                    <a:pt x="91047" y="183757"/>
                  </a:lnTo>
                  <a:lnTo>
                    <a:pt x="53078" y="183757"/>
                  </a:lnTo>
                  <a:lnTo>
                    <a:pt x="53078" y="268936"/>
                  </a:lnTo>
                  <a:lnTo>
                    <a:pt x="0" y="268936"/>
                  </a:lnTo>
                  <a:lnTo>
                    <a:pt x="0" y="0"/>
                  </a:lnTo>
                </a:path>
              </a:pathLst>
            </a:custGeom>
            <a:ln w="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0007" y="1355057"/>
              <a:ext cx="139065" cy="269240"/>
            </a:xfrm>
            <a:custGeom>
              <a:avLst/>
              <a:gdLst/>
              <a:ahLst/>
              <a:cxnLst/>
              <a:rect l="l" t="t" r="r" b="b"/>
              <a:pathLst>
                <a:path w="139064" h="269240">
                  <a:moveTo>
                    <a:pt x="100522" y="0"/>
                  </a:moveTo>
                  <a:lnTo>
                    <a:pt x="38565" y="0"/>
                  </a:lnTo>
                  <a:lnTo>
                    <a:pt x="0" y="42887"/>
                  </a:lnTo>
                  <a:lnTo>
                    <a:pt x="0" y="230568"/>
                  </a:lnTo>
                  <a:lnTo>
                    <a:pt x="38565" y="268937"/>
                  </a:lnTo>
                  <a:lnTo>
                    <a:pt x="100522" y="268937"/>
                  </a:lnTo>
                  <a:lnTo>
                    <a:pt x="139068" y="226049"/>
                  </a:lnTo>
                  <a:lnTo>
                    <a:pt x="139068" y="42887"/>
                  </a:lnTo>
                  <a:lnTo>
                    <a:pt x="100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40007" y="1355057"/>
              <a:ext cx="139065" cy="269240"/>
            </a:xfrm>
            <a:custGeom>
              <a:avLst/>
              <a:gdLst/>
              <a:ahLst/>
              <a:cxnLst/>
              <a:rect l="l" t="t" r="r" b="b"/>
              <a:pathLst>
                <a:path w="139064" h="269240">
                  <a:moveTo>
                    <a:pt x="38565" y="0"/>
                  </a:moveTo>
                  <a:lnTo>
                    <a:pt x="100522" y="0"/>
                  </a:lnTo>
                  <a:lnTo>
                    <a:pt x="139068" y="42887"/>
                  </a:lnTo>
                  <a:lnTo>
                    <a:pt x="139068" y="226049"/>
                  </a:lnTo>
                  <a:lnTo>
                    <a:pt x="100522" y="268937"/>
                  </a:lnTo>
                  <a:lnTo>
                    <a:pt x="38565" y="268936"/>
                  </a:lnTo>
                  <a:lnTo>
                    <a:pt x="0" y="230568"/>
                  </a:lnTo>
                  <a:lnTo>
                    <a:pt x="0" y="42887"/>
                  </a:lnTo>
                  <a:lnTo>
                    <a:pt x="38565" y="0"/>
                  </a:lnTo>
                </a:path>
              </a:pathLst>
            </a:custGeom>
            <a:ln w="9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52650" y="1355057"/>
              <a:ext cx="129539" cy="269240"/>
            </a:xfrm>
            <a:custGeom>
              <a:avLst/>
              <a:gdLst/>
              <a:ahLst/>
              <a:cxnLst/>
              <a:rect l="l" t="t" r="r" b="b"/>
              <a:pathLst>
                <a:path w="129539" h="269240">
                  <a:moveTo>
                    <a:pt x="47679" y="183757"/>
                  </a:moveTo>
                  <a:lnTo>
                    <a:pt x="0" y="183757"/>
                  </a:lnTo>
                  <a:lnTo>
                    <a:pt x="0" y="230568"/>
                  </a:lnTo>
                  <a:lnTo>
                    <a:pt x="33189" y="268937"/>
                  </a:lnTo>
                  <a:lnTo>
                    <a:pt x="95825" y="268937"/>
                  </a:lnTo>
                  <a:lnTo>
                    <a:pt x="129482" y="230568"/>
                  </a:lnTo>
                  <a:lnTo>
                    <a:pt x="129482" y="217607"/>
                  </a:lnTo>
                  <a:lnTo>
                    <a:pt x="47679" y="217607"/>
                  </a:lnTo>
                  <a:lnTo>
                    <a:pt x="47679" y="183757"/>
                  </a:lnTo>
                  <a:close/>
                </a:path>
                <a:path w="129539" h="269240">
                  <a:moveTo>
                    <a:pt x="91032" y="0"/>
                  </a:moveTo>
                  <a:lnTo>
                    <a:pt x="33189" y="0"/>
                  </a:lnTo>
                  <a:lnTo>
                    <a:pt x="0" y="42887"/>
                  </a:lnTo>
                  <a:lnTo>
                    <a:pt x="0" y="124024"/>
                  </a:lnTo>
                  <a:lnTo>
                    <a:pt x="37978" y="157874"/>
                  </a:lnTo>
                  <a:lnTo>
                    <a:pt x="81336" y="157874"/>
                  </a:lnTo>
                  <a:lnTo>
                    <a:pt x="81336" y="217607"/>
                  </a:lnTo>
                  <a:lnTo>
                    <a:pt x="129482" y="217607"/>
                  </a:lnTo>
                  <a:lnTo>
                    <a:pt x="129482" y="149907"/>
                  </a:lnTo>
                  <a:lnTo>
                    <a:pt x="91032" y="115581"/>
                  </a:lnTo>
                  <a:lnTo>
                    <a:pt x="47679" y="115581"/>
                  </a:lnTo>
                  <a:lnTo>
                    <a:pt x="47679" y="55293"/>
                  </a:lnTo>
                  <a:lnTo>
                    <a:pt x="129482" y="55293"/>
                  </a:lnTo>
                  <a:lnTo>
                    <a:pt x="129482" y="42887"/>
                  </a:lnTo>
                  <a:lnTo>
                    <a:pt x="91032" y="0"/>
                  </a:lnTo>
                  <a:close/>
                </a:path>
                <a:path w="129539" h="269240">
                  <a:moveTo>
                    <a:pt x="129482" y="55293"/>
                  </a:moveTo>
                  <a:lnTo>
                    <a:pt x="81336" y="55293"/>
                  </a:lnTo>
                  <a:lnTo>
                    <a:pt x="81336" y="90213"/>
                  </a:lnTo>
                  <a:lnTo>
                    <a:pt x="129482" y="90213"/>
                  </a:lnTo>
                  <a:lnTo>
                    <a:pt x="129482" y="552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023" y="1350429"/>
              <a:ext cx="281644" cy="2783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92947" y="1410355"/>
              <a:ext cx="34290" cy="158750"/>
            </a:xfrm>
            <a:custGeom>
              <a:avLst/>
              <a:gdLst/>
              <a:ahLst/>
              <a:cxnLst/>
              <a:rect l="l" t="t" r="r" b="b"/>
              <a:pathLst>
                <a:path w="34289" h="158750">
                  <a:moveTo>
                    <a:pt x="33772" y="0"/>
                  </a:moveTo>
                  <a:lnTo>
                    <a:pt x="0" y="0"/>
                  </a:lnTo>
                  <a:lnTo>
                    <a:pt x="0" y="158345"/>
                  </a:lnTo>
                  <a:lnTo>
                    <a:pt x="33772" y="158345"/>
                  </a:lnTo>
                  <a:lnTo>
                    <a:pt x="337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92947" y="1410355"/>
              <a:ext cx="34290" cy="158750"/>
            </a:xfrm>
            <a:custGeom>
              <a:avLst/>
              <a:gdLst/>
              <a:ahLst/>
              <a:cxnLst/>
              <a:rect l="l" t="t" r="r" b="b"/>
              <a:pathLst>
                <a:path w="34289" h="158750">
                  <a:moveTo>
                    <a:pt x="0" y="158345"/>
                  </a:moveTo>
                  <a:lnTo>
                    <a:pt x="33772" y="158345"/>
                  </a:lnTo>
                  <a:lnTo>
                    <a:pt x="33772" y="0"/>
                  </a:lnTo>
                  <a:lnTo>
                    <a:pt x="0" y="0"/>
                  </a:lnTo>
                  <a:lnTo>
                    <a:pt x="0" y="158345"/>
                  </a:lnTo>
                  <a:close/>
                </a:path>
              </a:pathLst>
            </a:custGeom>
            <a:ln w="9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56216" y="1410355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59">
                  <a:moveTo>
                    <a:pt x="28864" y="0"/>
                  </a:moveTo>
                  <a:lnTo>
                    <a:pt x="0" y="0"/>
                  </a:lnTo>
                  <a:lnTo>
                    <a:pt x="0" y="73165"/>
                  </a:lnTo>
                  <a:lnTo>
                    <a:pt x="28864" y="73165"/>
                  </a:lnTo>
                  <a:lnTo>
                    <a:pt x="288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6216" y="1410355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59">
                  <a:moveTo>
                    <a:pt x="0" y="73165"/>
                  </a:moveTo>
                  <a:lnTo>
                    <a:pt x="28864" y="73165"/>
                  </a:lnTo>
                  <a:lnTo>
                    <a:pt x="28864" y="0"/>
                  </a:lnTo>
                  <a:lnTo>
                    <a:pt x="0" y="0"/>
                  </a:lnTo>
                  <a:lnTo>
                    <a:pt x="0" y="73165"/>
                  </a:lnTo>
                  <a:close/>
                </a:path>
              </a:pathLst>
            </a:custGeom>
            <a:ln w="9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530727" y="3848428"/>
          <a:ext cx="3679824" cy="246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7189"/>
                <a:gridCol w="1480820"/>
                <a:gridCol w="551815"/>
              </a:tblGrid>
              <a:tr h="7556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0" spc="-6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Binary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0" spc="-35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1001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0" spc="-935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=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</a:tr>
              <a:tr h="9093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4000" spc="-6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Binary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4000" spc="-355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1111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4000" spc="-935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=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35890" marB="0"/>
                </a:tc>
              </a:tr>
              <a:tr h="8039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4000" spc="-6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Binary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4000" spc="-350" dirty="0">
                          <a:solidFill>
                            <a:srgbClr val="CC0000"/>
                          </a:solidFill>
                          <a:latin typeface="Verdana"/>
                          <a:cs typeface="Verdana"/>
                        </a:rPr>
                        <a:t>0010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4000" spc="-935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=</a:t>
                      </a:r>
                      <a:endParaRPr sz="4000">
                        <a:latin typeface="Verdana"/>
                        <a:cs typeface="Verdana"/>
                      </a:endParaRPr>
                    </a:p>
                  </a:txBody>
                  <a:tcPr marL="0" marR="0" marT="156210" marB="0"/>
                </a:tc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2853944" y="2453716"/>
            <a:ext cx="7005955" cy="376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3600" spc="-229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0000CC"/>
                </a:solidFill>
                <a:latin typeface="Verdana"/>
                <a:cs typeface="Verdana"/>
              </a:rPr>
              <a:t>the</a:t>
            </a:r>
            <a:r>
              <a:rPr sz="3600" spc="-24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65" dirty="0">
                <a:solidFill>
                  <a:srgbClr val="0000CC"/>
                </a:solidFill>
                <a:latin typeface="Verdana"/>
                <a:cs typeface="Verdana"/>
              </a:rPr>
              <a:t>following</a:t>
            </a:r>
            <a:r>
              <a:rPr sz="3600" spc="-21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00CC"/>
                </a:solidFill>
                <a:latin typeface="Verdana"/>
                <a:cs typeface="Verdana"/>
              </a:rPr>
              <a:t>binary </a:t>
            </a:r>
            <a:r>
              <a:rPr sz="3600" spc="-145" dirty="0">
                <a:solidFill>
                  <a:srgbClr val="0000CC"/>
                </a:solidFill>
                <a:latin typeface="Verdana"/>
                <a:cs typeface="Verdana"/>
              </a:rPr>
              <a:t>numbers</a:t>
            </a:r>
            <a:r>
              <a:rPr sz="3600" spc="-26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105" dirty="0">
                <a:solidFill>
                  <a:srgbClr val="0000CC"/>
                </a:solidFill>
                <a:latin typeface="Verdana"/>
                <a:cs typeface="Verdana"/>
              </a:rPr>
              <a:t>into</a:t>
            </a:r>
            <a:r>
              <a:rPr sz="3600" spc="-2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55" dirty="0">
                <a:solidFill>
                  <a:srgbClr val="0000CC"/>
                </a:solidFill>
                <a:latin typeface="Verdana"/>
                <a:cs typeface="Verdana"/>
              </a:rPr>
              <a:t>decimal</a:t>
            </a:r>
            <a:r>
              <a:rPr sz="3600" spc="-24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600" spc="-155" dirty="0">
                <a:solidFill>
                  <a:srgbClr val="0000CC"/>
                </a:solidFill>
                <a:latin typeface="Verdana"/>
                <a:cs typeface="Verdana"/>
              </a:rPr>
              <a:t>numbers:</a:t>
            </a:r>
            <a:endParaRPr sz="3600">
              <a:latin typeface="Verdana"/>
              <a:cs typeface="Verdana"/>
            </a:endParaRPr>
          </a:p>
          <a:p>
            <a:pPr marL="5346065">
              <a:lnSpc>
                <a:spcPct val="100000"/>
              </a:lnSpc>
              <a:spcBef>
                <a:spcPts val="1805"/>
              </a:spcBef>
            </a:pPr>
            <a:r>
              <a:rPr sz="4000" spc="-380" dirty="0">
                <a:solidFill>
                  <a:srgbClr val="008000"/>
                </a:solidFill>
                <a:latin typeface="Verdana"/>
                <a:cs typeface="Verdana"/>
              </a:rPr>
              <a:t>9</a:t>
            </a:r>
            <a:endParaRPr sz="4000">
              <a:latin typeface="Verdana"/>
              <a:cs typeface="Verdana"/>
            </a:endParaRPr>
          </a:p>
          <a:p>
            <a:pPr marL="5210175">
              <a:lnSpc>
                <a:spcPct val="100000"/>
              </a:lnSpc>
              <a:spcBef>
                <a:spcPts val="1850"/>
              </a:spcBef>
            </a:pPr>
            <a:r>
              <a:rPr sz="4000" spc="-355" dirty="0">
                <a:solidFill>
                  <a:srgbClr val="008000"/>
                </a:solidFill>
                <a:latin typeface="Verdana"/>
                <a:cs typeface="Verdana"/>
              </a:rPr>
              <a:t>15</a:t>
            </a:r>
            <a:endParaRPr sz="4000">
              <a:latin typeface="Verdana"/>
              <a:cs typeface="Verdana"/>
            </a:endParaRPr>
          </a:p>
          <a:p>
            <a:pPr marL="5377180">
              <a:lnSpc>
                <a:spcPct val="100000"/>
              </a:lnSpc>
              <a:spcBef>
                <a:spcPts val="2730"/>
              </a:spcBef>
            </a:pPr>
            <a:r>
              <a:rPr sz="4000" spc="-380" dirty="0">
                <a:solidFill>
                  <a:srgbClr val="008000"/>
                </a:solidFill>
                <a:latin typeface="Verdana"/>
                <a:cs typeface="Verdana"/>
              </a:rPr>
              <a:t>2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</a:t>
            </a:fld>
            <a:endParaRPr lang="en-IN"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121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Serial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−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Parallel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(SIPO)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shift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register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0015" y="4791454"/>
            <a:ext cx="5714999" cy="20010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1161" y="2291588"/>
            <a:ext cx="10234295" cy="311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produces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0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(SIPO)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20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send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serially</a:t>
            </a:r>
            <a:r>
              <a:rPr sz="20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left</a:t>
            </a:r>
            <a:r>
              <a:rPr sz="20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r>
              <a:rPr sz="20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Hence,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triggering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 signal,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stage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next.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case,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access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0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20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parallel.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20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get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parallel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2000">
              <a:latin typeface="Times New Roman"/>
              <a:cs typeface="Times New Roman"/>
            </a:endParaRPr>
          </a:p>
          <a:p>
            <a:pPr marL="3274695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300</a:t>
            </a:fld>
            <a:endParaRPr lang="en-IN"/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Parallel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−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Serial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(PISO)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shift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register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248" y="2278126"/>
            <a:ext cx="9938385" cy="1006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"Parallel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Out"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entered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way,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outcome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serially.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mode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 modes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"PISO"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works.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68092" y="3332986"/>
            <a:ext cx="8042275" cy="3447415"/>
            <a:chOff x="2268092" y="3332986"/>
            <a:chExt cx="8042275" cy="3447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2115" y="3332986"/>
              <a:ext cx="7857744" cy="34472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77617" y="3899154"/>
              <a:ext cx="233045" cy="1905"/>
            </a:xfrm>
            <a:custGeom>
              <a:avLst/>
              <a:gdLst/>
              <a:ahLst/>
              <a:cxnLst/>
              <a:rect l="l" t="t" r="r" b="b"/>
              <a:pathLst>
                <a:path w="233044" h="1904">
                  <a:moveTo>
                    <a:pt x="232918" y="165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4403" y="5434584"/>
              <a:ext cx="2414270" cy="361950"/>
            </a:xfrm>
            <a:custGeom>
              <a:avLst/>
              <a:gdLst/>
              <a:ahLst/>
              <a:cxnLst/>
              <a:rect l="l" t="t" r="r" b="b"/>
              <a:pathLst>
                <a:path w="2414270" h="361950">
                  <a:moveTo>
                    <a:pt x="0" y="42671"/>
                  </a:moveTo>
                  <a:lnTo>
                    <a:pt x="750443" y="51307"/>
                  </a:lnTo>
                </a:path>
                <a:path w="2414270" h="361950">
                  <a:moveTo>
                    <a:pt x="742188" y="51815"/>
                  </a:moveTo>
                  <a:lnTo>
                    <a:pt x="750824" y="353745"/>
                  </a:lnTo>
                </a:path>
                <a:path w="2414270" h="361950">
                  <a:moveTo>
                    <a:pt x="629412" y="361670"/>
                  </a:moveTo>
                  <a:lnTo>
                    <a:pt x="750188" y="344423"/>
                  </a:lnTo>
                </a:path>
                <a:path w="2414270" h="361950">
                  <a:moveTo>
                    <a:pt x="1732788" y="0"/>
                  </a:moveTo>
                  <a:lnTo>
                    <a:pt x="2414270" y="863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00800" y="5451348"/>
              <a:ext cx="8890" cy="302260"/>
            </a:xfrm>
            <a:custGeom>
              <a:avLst/>
              <a:gdLst/>
              <a:ahLst/>
              <a:cxnLst/>
              <a:rect l="l" t="t" r="r" b="b"/>
              <a:pathLst>
                <a:path w="8889" h="302260">
                  <a:moveTo>
                    <a:pt x="0" y="0"/>
                  </a:moveTo>
                  <a:lnTo>
                    <a:pt x="8636" y="301929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0403" y="5460492"/>
              <a:ext cx="1774825" cy="316230"/>
            </a:xfrm>
            <a:custGeom>
              <a:avLst/>
              <a:gdLst/>
              <a:ahLst/>
              <a:cxnLst/>
              <a:rect l="l" t="t" r="r" b="b"/>
              <a:pathLst>
                <a:path w="1774825" h="316229">
                  <a:moveTo>
                    <a:pt x="0" y="284467"/>
                  </a:moveTo>
                  <a:lnTo>
                    <a:pt x="138049" y="275844"/>
                  </a:lnTo>
                </a:path>
                <a:path w="1774825" h="316229">
                  <a:moveTo>
                    <a:pt x="1138427" y="0"/>
                  </a:moveTo>
                  <a:lnTo>
                    <a:pt x="1773936" y="5715"/>
                  </a:lnTo>
                </a:path>
                <a:path w="1774825" h="316229">
                  <a:moveTo>
                    <a:pt x="1764792" y="6096"/>
                  </a:moveTo>
                  <a:lnTo>
                    <a:pt x="1773427" y="308025"/>
                  </a:lnTo>
                </a:path>
                <a:path w="1774825" h="316229">
                  <a:moveTo>
                    <a:pt x="1653540" y="315950"/>
                  </a:moveTo>
                  <a:lnTo>
                    <a:pt x="1774317" y="29870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301</a:t>
            </a:fld>
            <a:endParaRPr lang="en-IN"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Parallel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−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Parallel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(PIPO)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shift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register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4635" y="4105655"/>
            <a:ext cx="5372100" cy="27523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712" y="2183493"/>
            <a:ext cx="10082530" cy="22701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90"/>
              </a:spcBef>
              <a:tabLst>
                <a:tab pos="3930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"Parallel</a:t>
            </a:r>
            <a:r>
              <a:rPr sz="19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In Parallel</a:t>
            </a:r>
            <a:r>
              <a:rPr sz="19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Out"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come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register.</a:t>
            </a:r>
            <a:endParaRPr sz="19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00"/>
              </a:spcBef>
              <a:tabLst>
                <a:tab pos="393065" algn="l"/>
              </a:tabLst>
            </a:pPr>
            <a:r>
              <a:rPr sz="150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9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19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passed</a:t>
            </a:r>
            <a:r>
              <a:rPr sz="19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9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9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75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75" spc="652" baseline="-20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respective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1900">
              <a:latin typeface="Times New Roman"/>
              <a:cs typeface="Times New Roman"/>
            </a:endParaRPr>
          </a:p>
          <a:p>
            <a:pPr marL="393700" marR="43815" indent="-342900">
              <a:lnSpc>
                <a:spcPct val="100000"/>
              </a:lnSpc>
              <a:spcBef>
                <a:spcPts val="1010"/>
              </a:spcBef>
              <a:tabLst>
                <a:tab pos="3930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loaded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negative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edge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applied.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pulse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required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 loading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bits.</a:t>
            </a:r>
            <a:r>
              <a:rPr sz="19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side,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loaded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appear.</a:t>
            </a:r>
            <a:endParaRPr sz="1900">
              <a:latin typeface="Times New Roman"/>
              <a:cs typeface="Times New Roman"/>
            </a:endParaRPr>
          </a:p>
          <a:p>
            <a:pPr marL="419734" algn="ctr">
              <a:lnSpc>
                <a:spcPct val="100000"/>
              </a:lnSpc>
              <a:spcBef>
                <a:spcPts val="1710"/>
              </a:spcBef>
            </a:pPr>
            <a:r>
              <a:rPr sz="1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Input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302</a:t>
            </a:fld>
            <a:endParaRPr lang="en-IN"/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0676" y="3035807"/>
            <a:ext cx="7680959" cy="35722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Bidirectional</a:t>
            </a:r>
            <a:r>
              <a:rPr spc="-229" dirty="0"/>
              <a:t> </a:t>
            </a:r>
            <a:r>
              <a:rPr spc="-270" dirty="0"/>
              <a:t>Shift</a:t>
            </a:r>
            <a:r>
              <a:rPr spc="-254" dirty="0"/>
              <a:t> </a:t>
            </a:r>
            <a:r>
              <a:rPr spc="-130" dirty="0"/>
              <a:t>Register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6475" y="2303145"/>
            <a:ext cx="10333355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3535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Below</a:t>
            </a:r>
            <a:r>
              <a:rPr sz="18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diagram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4-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"bidirectional"</a:t>
            </a:r>
            <a:r>
              <a:rPr sz="1800" b="1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18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b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800" b="1" spc="72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"serial</a:t>
            </a:r>
            <a:r>
              <a:rPr sz="1800" b="1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right</a:t>
            </a:r>
            <a:r>
              <a:rPr sz="1800" b="1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b="1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data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input"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1800" b="1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1800" b="1" spc="187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"left</a:t>
            </a:r>
            <a:r>
              <a:rPr sz="1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input"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"mode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select</a:t>
            </a:r>
            <a:r>
              <a:rPr sz="1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input"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139950">
              <a:lnSpc>
                <a:spcPts val="1055"/>
              </a:lnSpc>
              <a:spcBef>
                <a:spcPts val="1910"/>
              </a:spcBef>
            </a:pPr>
            <a:r>
              <a:rPr sz="1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(L/R)</a:t>
            </a:r>
            <a:endParaRPr sz="1000">
              <a:latin typeface="Times New Roman"/>
              <a:cs typeface="Times New Roman"/>
            </a:endParaRPr>
          </a:p>
          <a:p>
            <a:pPr marL="1350010">
              <a:lnSpc>
                <a:spcPts val="1055"/>
              </a:lnSpc>
            </a:pPr>
            <a:r>
              <a:rPr sz="1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303</a:t>
            </a:fld>
            <a:endParaRPr lang="en-IN"/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Universal</a:t>
            </a:r>
            <a:r>
              <a:rPr spc="-229" dirty="0"/>
              <a:t> </a:t>
            </a:r>
            <a:r>
              <a:rPr spc="-270" dirty="0"/>
              <a:t>Shift</a:t>
            </a:r>
            <a:r>
              <a:rPr spc="-265" dirty="0"/>
              <a:t> </a:t>
            </a:r>
            <a:r>
              <a:rPr spc="-135" dirty="0"/>
              <a:t>Register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881" y="2123922"/>
            <a:ext cx="10386060" cy="45313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shift-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right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operation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right.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shift-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left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 operation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left.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parallel-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load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enable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transfer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i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7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transfer.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capability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endParaRPr sz="1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endParaRPr sz="1700">
              <a:latin typeface="Times New Roman"/>
              <a:cs typeface="Times New Roman"/>
            </a:endParaRPr>
          </a:p>
          <a:p>
            <a:pPr marL="927100" marR="7290434">
              <a:lnSpc>
                <a:spcPct val="148900"/>
              </a:lnSpc>
              <a:spcBef>
                <a:spcPts val="10"/>
              </a:spcBef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−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endParaRPr sz="1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act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Bidirectional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universal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register.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registers</a:t>
            </a:r>
            <a:r>
              <a:rPr sz="17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often</a:t>
            </a:r>
            <a:r>
              <a:rPr sz="17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interface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7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7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situated</a:t>
            </a:r>
            <a:r>
              <a:rPr sz="17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remotely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other.</a:t>
            </a:r>
            <a:r>
              <a:rPr sz="17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distance</a:t>
            </a:r>
            <a:r>
              <a:rPr sz="17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7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far,</a:t>
            </a:r>
            <a:r>
              <a:rPr sz="17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expensive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7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transmit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7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parallel.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Transmitter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performs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parallel-to-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conversion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 receiver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serial-to-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conversion.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304</a:t>
            </a:fld>
            <a:endParaRPr lang="en-IN"/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2331720"/>
              <a:ext cx="9081516" cy="4344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4960" y="2941320"/>
              <a:ext cx="2581275" cy="1824355"/>
            </a:xfrm>
            <a:custGeom>
              <a:avLst/>
              <a:gdLst/>
              <a:ahLst/>
              <a:cxnLst/>
              <a:rect l="l" t="t" r="r" b="b"/>
              <a:pathLst>
                <a:path w="2581275" h="1824354">
                  <a:moveTo>
                    <a:pt x="2142743" y="1822703"/>
                  </a:moveTo>
                  <a:lnTo>
                    <a:pt x="2581275" y="1824227"/>
                  </a:lnTo>
                </a:path>
                <a:path w="2581275" h="1824354">
                  <a:moveTo>
                    <a:pt x="1036320" y="0"/>
                  </a:moveTo>
                  <a:lnTo>
                    <a:pt x="1474851" y="1524"/>
                  </a:lnTo>
                </a:path>
                <a:path w="2581275" h="1824354">
                  <a:moveTo>
                    <a:pt x="1078992" y="469391"/>
                  </a:moveTo>
                  <a:lnTo>
                    <a:pt x="1517523" y="470915"/>
                  </a:lnTo>
                </a:path>
                <a:path w="2581275" h="1824354">
                  <a:moveTo>
                    <a:pt x="0" y="347471"/>
                  </a:moveTo>
                  <a:lnTo>
                    <a:pt x="234696" y="34899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53972" y="2828925"/>
            <a:ext cx="85788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>
              <a:lnSpc>
                <a:spcPct val="100000"/>
              </a:lnSpc>
              <a:spcBef>
                <a:spcPts val="100"/>
              </a:spcBef>
            </a:pPr>
            <a:r>
              <a:rPr sz="1200" b="1" spc="-190" dirty="0">
                <a:latin typeface="Tahoma"/>
                <a:cs typeface="Tahoma"/>
              </a:rPr>
              <a:t>R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145" dirty="0">
                <a:latin typeface="Tahoma"/>
                <a:cs typeface="Tahoma"/>
              </a:rPr>
              <a:t>/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95" dirty="0"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Tahoma"/>
                <a:cs typeface="Tahoma"/>
              </a:rPr>
              <a:t>SH/LOAD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2160" y="2802635"/>
            <a:ext cx="194310" cy="2540"/>
          </a:xfrm>
          <a:custGeom>
            <a:avLst/>
            <a:gdLst/>
            <a:ahLst/>
            <a:cxnLst/>
            <a:rect l="l" t="t" r="r" b="b"/>
            <a:pathLst>
              <a:path w="194310" h="2539">
                <a:moveTo>
                  <a:pt x="0" y="2159"/>
                </a:moveTo>
                <a:lnTo>
                  <a:pt x="193801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305</a:t>
            </a:fld>
            <a:endParaRPr lang="en-IN"/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" y="2337816"/>
            <a:ext cx="7107935" cy="4191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22869" y="5790691"/>
            <a:ext cx="6432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Serial </a:t>
            </a:r>
            <a:r>
              <a:rPr sz="1400" dirty="0">
                <a:latin typeface="Times New Roman"/>
                <a:cs typeface="Times New Roman"/>
              </a:rPr>
              <a:t>input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for </a:t>
            </a:r>
            <a:r>
              <a:rPr sz="1400" dirty="0">
                <a:latin typeface="Times New Roman"/>
                <a:cs typeface="Times New Roman"/>
              </a:rPr>
              <a:t>shift-</a:t>
            </a:r>
            <a:r>
              <a:rPr sz="1400" spc="-20" dirty="0">
                <a:latin typeface="Times New Roman"/>
                <a:cs typeface="Times New Roman"/>
              </a:rPr>
              <a:t>left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7259" y="2592323"/>
            <a:ext cx="2734055" cy="30236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7249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Universal</a:t>
            </a:r>
            <a:r>
              <a:rPr spc="-220" dirty="0"/>
              <a:t> </a:t>
            </a:r>
            <a:r>
              <a:rPr spc="-270" dirty="0"/>
              <a:t>Shift</a:t>
            </a:r>
            <a:r>
              <a:rPr spc="-260" dirty="0"/>
              <a:t> </a:t>
            </a:r>
            <a:r>
              <a:rPr spc="-150" dirty="0"/>
              <a:t>Register</a:t>
            </a:r>
            <a:r>
              <a:rPr spc="-235" dirty="0"/>
              <a:t> </a:t>
            </a:r>
            <a:r>
              <a:rPr spc="-160" dirty="0"/>
              <a:t>using</a:t>
            </a:r>
            <a:r>
              <a:rPr spc="-250" dirty="0"/>
              <a:t> </a:t>
            </a:r>
            <a:r>
              <a:rPr spc="-25" dirty="0"/>
              <a:t>MUX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306</a:t>
            </a:fld>
            <a:endParaRPr lang="en-IN"/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Typical</a:t>
            </a:r>
            <a:r>
              <a:rPr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ICs</a:t>
            </a:r>
            <a:r>
              <a:rPr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Shift</a:t>
            </a:r>
            <a:r>
              <a:rPr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register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Commonly</a:t>
            </a:r>
            <a:r>
              <a:rPr spc="-10" dirty="0"/>
              <a:t> </a:t>
            </a:r>
            <a:r>
              <a:rPr dirty="0"/>
              <a:t>available</a:t>
            </a:r>
            <a:r>
              <a:rPr spc="-50" dirty="0"/>
              <a:t> </a:t>
            </a:r>
            <a:r>
              <a:rPr dirty="0"/>
              <a:t>SISO</a:t>
            </a:r>
            <a:r>
              <a:rPr spc="-30" dirty="0"/>
              <a:t> </a:t>
            </a:r>
            <a:r>
              <a:rPr dirty="0"/>
              <a:t>IC</a:t>
            </a:r>
            <a:r>
              <a:rPr spc="-4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74HC595,</a:t>
            </a:r>
            <a:r>
              <a:rPr spc="-65" dirty="0"/>
              <a:t> </a:t>
            </a:r>
            <a:r>
              <a:rPr dirty="0"/>
              <a:t>which</a:t>
            </a:r>
            <a:r>
              <a:rPr spc="-4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10" dirty="0"/>
              <a:t>8-</a:t>
            </a:r>
            <a:r>
              <a:rPr spc="-20" dirty="0"/>
              <a:t>bit.</a:t>
            </a:r>
            <a:endParaRPr sz="1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Commonly</a:t>
            </a:r>
            <a:r>
              <a:rPr spc="-30" dirty="0"/>
              <a:t> </a:t>
            </a:r>
            <a:r>
              <a:rPr dirty="0"/>
              <a:t>available</a:t>
            </a:r>
            <a:r>
              <a:rPr spc="-65" dirty="0"/>
              <a:t> </a:t>
            </a:r>
            <a:r>
              <a:rPr dirty="0"/>
              <a:t>SIPO</a:t>
            </a:r>
            <a:r>
              <a:rPr spc="-55" dirty="0"/>
              <a:t> </a:t>
            </a:r>
            <a:r>
              <a:rPr spc="-10" dirty="0"/>
              <a:t>IC’s</a:t>
            </a:r>
            <a:r>
              <a:rPr spc="-80" dirty="0"/>
              <a:t> </a:t>
            </a:r>
            <a:r>
              <a:rPr dirty="0"/>
              <a:t>include</a:t>
            </a:r>
            <a:r>
              <a:rPr spc="-6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standard</a:t>
            </a:r>
            <a:r>
              <a:rPr spc="-60" dirty="0"/>
              <a:t> </a:t>
            </a:r>
            <a:r>
              <a:rPr spc="-10" dirty="0"/>
              <a:t>8-</a:t>
            </a:r>
            <a:r>
              <a:rPr dirty="0"/>
              <a:t>bit</a:t>
            </a:r>
            <a:r>
              <a:rPr spc="-60" dirty="0"/>
              <a:t> </a:t>
            </a:r>
            <a:r>
              <a:rPr dirty="0"/>
              <a:t>74LS164,</a:t>
            </a:r>
            <a:r>
              <a:rPr spc="-80" dirty="0"/>
              <a:t> </a:t>
            </a:r>
            <a:r>
              <a:rPr spc="-10" dirty="0"/>
              <a:t>74LS594.</a:t>
            </a:r>
            <a:endParaRPr sz="1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Commonly</a:t>
            </a:r>
            <a:r>
              <a:rPr spc="-10" dirty="0"/>
              <a:t> </a:t>
            </a:r>
            <a:r>
              <a:rPr dirty="0"/>
              <a:t>available</a:t>
            </a:r>
            <a:r>
              <a:rPr spc="-50" dirty="0"/>
              <a:t> </a:t>
            </a:r>
            <a:r>
              <a:rPr dirty="0"/>
              <a:t>PISO</a:t>
            </a:r>
            <a:r>
              <a:rPr spc="-30" dirty="0"/>
              <a:t> </a:t>
            </a:r>
            <a:r>
              <a:rPr dirty="0"/>
              <a:t>IC</a:t>
            </a:r>
            <a:r>
              <a:rPr spc="-4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74HC166,</a:t>
            </a:r>
            <a:r>
              <a:rPr spc="-65" dirty="0"/>
              <a:t> </a:t>
            </a:r>
            <a:r>
              <a:rPr dirty="0"/>
              <a:t>which</a:t>
            </a:r>
            <a:r>
              <a:rPr spc="-4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10" dirty="0"/>
              <a:t>8-</a:t>
            </a:r>
            <a:r>
              <a:rPr spc="-20" dirty="0"/>
              <a:t>bit.</a:t>
            </a:r>
            <a:endParaRPr sz="1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Commonly</a:t>
            </a:r>
            <a:r>
              <a:rPr spc="-35" dirty="0"/>
              <a:t> </a:t>
            </a:r>
            <a:r>
              <a:rPr dirty="0"/>
              <a:t>available</a:t>
            </a:r>
            <a:r>
              <a:rPr spc="-60" dirty="0"/>
              <a:t> </a:t>
            </a:r>
            <a:r>
              <a:rPr dirty="0"/>
              <a:t>PIPO</a:t>
            </a:r>
            <a:r>
              <a:rPr spc="-45" dirty="0"/>
              <a:t> </a:t>
            </a:r>
            <a:r>
              <a:rPr spc="-10" dirty="0"/>
              <a:t>IC’s</a:t>
            </a:r>
            <a:r>
              <a:rPr spc="-75" dirty="0"/>
              <a:t> </a:t>
            </a:r>
            <a:r>
              <a:rPr dirty="0"/>
              <a:t>include</a:t>
            </a:r>
            <a:r>
              <a:rPr spc="-6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standard</a:t>
            </a:r>
            <a:r>
              <a:rPr spc="-55" dirty="0"/>
              <a:t> </a:t>
            </a:r>
            <a:r>
              <a:rPr spc="-20" dirty="0"/>
              <a:t>8-</a:t>
            </a:r>
            <a:r>
              <a:rPr dirty="0"/>
              <a:t>bit</a:t>
            </a:r>
            <a:r>
              <a:rPr spc="-55" dirty="0"/>
              <a:t> </a:t>
            </a:r>
            <a:r>
              <a:rPr dirty="0"/>
              <a:t>M54HC195,</a:t>
            </a:r>
            <a:r>
              <a:rPr spc="-95" dirty="0"/>
              <a:t> </a:t>
            </a:r>
            <a:r>
              <a:rPr spc="-10" dirty="0"/>
              <a:t>M74HC195.</a:t>
            </a:r>
            <a:endParaRPr sz="1750">
              <a:latin typeface="Lucida Sans Unicode"/>
              <a:cs typeface="Lucida Sans Unicode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dirty="0"/>
              <a:t>Today,</a:t>
            </a:r>
            <a:r>
              <a:rPr spc="310" dirty="0"/>
              <a:t>  </a:t>
            </a:r>
            <a:r>
              <a:rPr dirty="0"/>
              <a:t>there</a:t>
            </a:r>
            <a:r>
              <a:rPr spc="310" dirty="0"/>
              <a:t>  </a:t>
            </a:r>
            <a:r>
              <a:rPr dirty="0"/>
              <a:t>are</a:t>
            </a:r>
            <a:r>
              <a:rPr spc="315" dirty="0"/>
              <a:t>  </a:t>
            </a:r>
            <a:r>
              <a:rPr dirty="0"/>
              <a:t>many</a:t>
            </a:r>
            <a:r>
              <a:rPr spc="315" dirty="0"/>
              <a:t>  </a:t>
            </a:r>
            <a:r>
              <a:rPr dirty="0"/>
              <a:t>high</a:t>
            </a:r>
            <a:r>
              <a:rPr spc="315" dirty="0"/>
              <a:t>  </a:t>
            </a:r>
            <a:r>
              <a:rPr dirty="0"/>
              <a:t>speed</a:t>
            </a:r>
            <a:r>
              <a:rPr spc="315" dirty="0"/>
              <a:t>  </a:t>
            </a:r>
            <a:r>
              <a:rPr spc="-10" dirty="0"/>
              <a:t>bi-</a:t>
            </a:r>
            <a:r>
              <a:rPr dirty="0"/>
              <a:t>directional</a:t>
            </a:r>
            <a:r>
              <a:rPr spc="315" dirty="0"/>
              <a:t>  </a:t>
            </a:r>
            <a:r>
              <a:rPr dirty="0"/>
              <a:t>or</a:t>
            </a:r>
            <a:r>
              <a:rPr spc="310" dirty="0"/>
              <a:t>  </a:t>
            </a:r>
            <a:r>
              <a:rPr dirty="0"/>
              <a:t>“universal”</a:t>
            </a:r>
            <a:r>
              <a:rPr spc="315" dirty="0"/>
              <a:t>  </a:t>
            </a:r>
            <a:r>
              <a:rPr dirty="0"/>
              <a:t>type</a:t>
            </a:r>
            <a:r>
              <a:rPr spc="305" dirty="0"/>
              <a:t>  </a:t>
            </a:r>
            <a:r>
              <a:rPr b="1" spc="-10" dirty="0">
                <a:latin typeface="Times New Roman"/>
                <a:cs typeface="Times New Roman"/>
              </a:rPr>
              <a:t>Shift </a:t>
            </a:r>
            <a:r>
              <a:rPr b="1" dirty="0">
                <a:latin typeface="Times New Roman"/>
                <a:cs typeface="Times New Roman"/>
              </a:rPr>
              <a:t>Registers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/>
              <a:t>available</a:t>
            </a:r>
            <a:r>
              <a:rPr spc="5" dirty="0"/>
              <a:t> </a:t>
            </a:r>
            <a:r>
              <a:rPr dirty="0"/>
              <a:t>such</a:t>
            </a:r>
            <a:r>
              <a:rPr spc="5" dirty="0"/>
              <a:t> </a:t>
            </a:r>
            <a:r>
              <a:rPr dirty="0"/>
              <a:t>as the TTL</a:t>
            </a:r>
            <a:r>
              <a:rPr spc="-75" dirty="0"/>
              <a:t> </a:t>
            </a:r>
            <a:r>
              <a:rPr dirty="0"/>
              <a:t>74LS194, 74LS195</a:t>
            </a:r>
            <a:r>
              <a:rPr spc="-5" dirty="0"/>
              <a:t> </a:t>
            </a:r>
            <a:r>
              <a:rPr dirty="0"/>
              <a:t>or the</a:t>
            </a:r>
            <a:r>
              <a:rPr spc="-10" dirty="0"/>
              <a:t> </a:t>
            </a:r>
            <a:r>
              <a:rPr dirty="0"/>
              <a:t>CMOS</a:t>
            </a:r>
            <a:r>
              <a:rPr spc="10" dirty="0"/>
              <a:t> </a:t>
            </a:r>
            <a:r>
              <a:rPr dirty="0"/>
              <a:t>4035</a:t>
            </a:r>
            <a:r>
              <a:rPr spc="10" dirty="0"/>
              <a:t> </a:t>
            </a:r>
            <a:r>
              <a:rPr dirty="0"/>
              <a:t>which</a:t>
            </a:r>
            <a:r>
              <a:rPr spc="5" dirty="0"/>
              <a:t> </a:t>
            </a:r>
            <a:r>
              <a:rPr spc="-25" dirty="0"/>
              <a:t>are </a:t>
            </a:r>
            <a:r>
              <a:rPr dirty="0"/>
              <a:t>available</a:t>
            </a:r>
            <a:r>
              <a:rPr spc="100" dirty="0"/>
              <a:t> </a:t>
            </a:r>
            <a:r>
              <a:rPr dirty="0"/>
              <a:t>as</a:t>
            </a:r>
            <a:r>
              <a:rPr spc="100" dirty="0"/>
              <a:t> </a:t>
            </a:r>
            <a:r>
              <a:rPr spc="-20" dirty="0"/>
              <a:t>4-</a:t>
            </a:r>
            <a:r>
              <a:rPr dirty="0"/>
              <a:t>bit</a:t>
            </a:r>
            <a:r>
              <a:rPr spc="100" dirty="0"/>
              <a:t> </a:t>
            </a:r>
            <a:r>
              <a:rPr spc="-10" dirty="0"/>
              <a:t>multi-</a:t>
            </a:r>
            <a:r>
              <a:rPr dirty="0"/>
              <a:t>function</a:t>
            </a:r>
            <a:r>
              <a:rPr spc="114" dirty="0"/>
              <a:t> </a:t>
            </a:r>
            <a:r>
              <a:rPr dirty="0"/>
              <a:t>devices</a:t>
            </a:r>
            <a:r>
              <a:rPr spc="80" dirty="0"/>
              <a:t> </a:t>
            </a:r>
            <a:r>
              <a:rPr dirty="0"/>
              <a:t>that</a:t>
            </a:r>
            <a:r>
              <a:rPr spc="105" dirty="0"/>
              <a:t> </a:t>
            </a:r>
            <a:r>
              <a:rPr dirty="0"/>
              <a:t>can</a:t>
            </a:r>
            <a:r>
              <a:rPr spc="95" dirty="0"/>
              <a:t> </a:t>
            </a:r>
            <a:r>
              <a:rPr dirty="0"/>
              <a:t>be</a:t>
            </a:r>
            <a:r>
              <a:rPr spc="85" dirty="0"/>
              <a:t> </a:t>
            </a:r>
            <a:r>
              <a:rPr dirty="0"/>
              <a:t>used</a:t>
            </a:r>
            <a:r>
              <a:rPr spc="105" dirty="0"/>
              <a:t> </a:t>
            </a:r>
            <a:r>
              <a:rPr dirty="0"/>
              <a:t>in</a:t>
            </a:r>
            <a:r>
              <a:rPr spc="90" dirty="0"/>
              <a:t> </a:t>
            </a:r>
            <a:r>
              <a:rPr dirty="0"/>
              <a:t>either</a:t>
            </a:r>
            <a:r>
              <a:rPr spc="95" dirty="0"/>
              <a:t> </a:t>
            </a:r>
            <a:r>
              <a:rPr spc="-10" dirty="0"/>
              <a:t>serial-to-</a:t>
            </a:r>
            <a:r>
              <a:rPr dirty="0"/>
              <a:t>serial,</a:t>
            </a:r>
            <a:r>
              <a:rPr spc="105" dirty="0"/>
              <a:t> </a:t>
            </a:r>
            <a:r>
              <a:rPr spc="-20" dirty="0"/>
              <a:t>left </a:t>
            </a:r>
            <a:r>
              <a:rPr dirty="0"/>
              <a:t>shifting,</a:t>
            </a:r>
            <a:r>
              <a:rPr spc="280" dirty="0"/>
              <a:t> </a:t>
            </a:r>
            <a:r>
              <a:rPr dirty="0"/>
              <a:t>right</a:t>
            </a:r>
            <a:r>
              <a:rPr spc="275" dirty="0"/>
              <a:t> </a:t>
            </a:r>
            <a:r>
              <a:rPr dirty="0"/>
              <a:t>shifting,</a:t>
            </a:r>
            <a:r>
              <a:rPr spc="280" dirty="0"/>
              <a:t> </a:t>
            </a:r>
            <a:r>
              <a:rPr spc="-20" dirty="0"/>
              <a:t>serial-</a:t>
            </a:r>
            <a:r>
              <a:rPr spc="-10" dirty="0"/>
              <a:t>to-</a:t>
            </a:r>
            <a:r>
              <a:rPr dirty="0"/>
              <a:t>parallel,</a:t>
            </a:r>
            <a:r>
              <a:rPr spc="285" dirty="0"/>
              <a:t> </a:t>
            </a:r>
            <a:r>
              <a:rPr spc="-10" dirty="0"/>
              <a:t>parallel-to-</a:t>
            </a:r>
            <a:r>
              <a:rPr dirty="0"/>
              <a:t>serial,</a:t>
            </a:r>
            <a:r>
              <a:rPr spc="275" dirty="0"/>
              <a:t> </a:t>
            </a:r>
            <a:r>
              <a:rPr dirty="0"/>
              <a:t>or</a:t>
            </a:r>
            <a:r>
              <a:rPr spc="275" dirty="0"/>
              <a:t> </a:t>
            </a:r>
            <a:r>
              <a:rPr dirty="0"/>
              <a:t>as</a:t>
            </a:r>
            <a:r>
              <a:rPr spc="265" dirty="0"/>
              <a:t> </a:t>
            </a:r>
            <a:r>
              <a:rPr dirty="0"/>
              <a:t>a</a:t>
            </a:r>
            <a:r>
              <a:rPr spc="285" dirty="0"/>
              <a:t> </a:t>
            </a:r>
            <a:r>
              <a:rPr spc="-10" dirty="0"/>
              <a:t>parallel-to-parallel </a:t>
            </a:r>
            <a:r>
              <a:rPr dirty="0"/>
              <a:t>multifunction</a:t>
            </a:r>
            <a:r>
              <a:rPr spc="-35" dirty="0"/>
              <a:t> </a:t>
            </a:r>
            <a:r>
              <a:rPr dirty="0"/>
              <a:t>data</a:t>
            </a:r>
            <a:r>
              <a:rPr spc="-60" dirty="0"/>
              <a:t> </a:t>
            </a:r>
            <a:r>
              <a:rPr spc="-10" dirty="0"/>
              <a:t>register,</a:t>
            </a:r>
            <a:r>
              <a:rPr spc="-60" dirty="0"/>
              <a:t> </a:t>
            </a:r>
            <a:r>
              <a:rPr dirty="0"/>
              <a:t>hence</a:t>
            </a:r>
            <a:r>
              <a:rPr spc="-65" dirty="0"/>
              <a:t> </a:t>
            </a:r>
            <a:r>
              <a:rPr dirty="0"/>
              <a:t>their</a:t>
            </a:r>
            <a:r>
              <a:rPr spc="-60" dirty="0"/>
              <a:t> </a:t>
            </a:r>
            <a:r>
              <a:rPr dirty="0"/>
              <a:t>name</a:t>
            </a:r>
            <a:r>
              <a:rPr spc="-45" dirty="0"/>
              <a:t> </a:t>
            </a:r>
            <a:r>
              <a:rPr spc="-10" dirty="0"/>
              <a:t>“Universal”.</a:t>
            </a:r>
            <a:endParaRPr sz="17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74HC299</a:t>
            </a:r>
            <a:r>
              <a:rPr spc="-2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an</a:t>
            </a:r>
            <a:r>
              <a:rPr spc="-20" dirty="0"/>
              <a:t> </a:t>
            </a:r>
            <a:r>
              <a:rPr spc="-10" dirty="0"/>
              <a:t>8-</a:t>
            </a:r>
            <a:r>
              <a:rPr dirty="0"/>
              <a:t>bit</a:t>
            </a:r>
            <a:r>
              <a:rPr spc="-20" dirty="0"/>
              <a:t> </a:t>
            </a:r>
            <a:r>
              <a:rPr dirty="0"/>
              <a:t>Universal</a:t>
            </a:r>
            <a:r>
              <a:rPr spc="-35" dirty="0"/>
              <a:t> </a:t>
            </a:r>
            <a:r>
              <a:rPr dirty="0"/>
              <a:t>Shift</a:t>
            </a:r>
            <a:r>
              <a:rPr spc="-20" dirty="0"/>
              <a:t> </a:t>
            </a:r>
            <a:r>
              <a:rPr spc="-10" dirty="0"/>
              <a:t>register.</a:t>
            </a:r>
            <a:endParaRPr sz="175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74S299</a:t>
            </a:r>
            <a:r>
              <a:rPr spc="-5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an</a:t>
            </a:r>
            <a:r>
              <a:rPr spc="-25" dirty="0"/>
              <a:t> </a:t>
            </a:r>
            <a:r>
              <a:rPr spc="-10" dirty="0"/>
              <a:t>8-</a:t>
            </a:r>
            <a:r>
              <a:rPr dirty="0"/>
              <a:t>bit</a:t>
            </a:r>
            <a:r>
              <a:rPr spc="-30" dirty="0"/>
              <a:t> </a:t>
            </a:r>
            <a:r>
              <a:rPr dirty="0"/>
              <a:t>Universal</a:t>
            </a:r>
            <a:r>
              <a:rPr spc="-25" dirty="0"/>
              <a:t> </a:t>
            </a:r>
            <a:r>
              <a:rPr dirty="0"/>
              <a:t>Shift</a:t>
            </a:r>
            <a:r>
              <a:rPr spc="-2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Storage</a:t>
            </a:r>
            <a:r>
              <a:rPr spc="-25" dirty="0"/>
              <a:t> </a:t>
            </a:r>
            <a:r>
              <a:rPr spc="-10" dirty="0"/>
              <a:t>Register.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307</a:t>
            </a:fld>
            <a:endParaRPr lang="en-IN"/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27393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9661" y="3300476"/>
            <a:ext cx="33496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6790" marR="5080" indent="-97472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Circuits (Counter)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308</a:t>
            </a:fld>
            <a:endParaRPr lang="en-IN"/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187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4145" y="2338095"/>
            <a:ext cx="3058160" cy="372427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2200" b="1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2200" b="1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2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Down</a:t>
            </a:r>
            <a:r>
              <a:rPr sz="2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2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Ring</a:t>
            </a:r>
            <a:r>
              <a:rPr sz="2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Johnson</a:t>
            </a:r>
            <a:r>
              <a:rPr sz="22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309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080" y="926972"/>
            <a:ext cx="7386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52015" algn="l"/>
                <a:tab pos="2935605" algn="l"/>
              </a:tabLst>
            </a:pP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DECIMAL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BINARY</a:t>
            </a:r>
            <a:r>
              <a:rPr sz="32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CONVERSION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2652" y="2453639"/>
            <a:ext cx="2324100" cy="370840"/>
          </a:xfrm>
          <a:prstGeom prst="rect">
            <a:avLst/>
          </a:prstGeom>
          <a:ln w="9525">
            <a:solidFill>
              <a:srgbClr val="0000CC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34"/>
              </a:spcBef>
            </a:pPr>
            <a:r>
              <a:rPr sz="1800" spc="-40" dirty="0">
                <a:solidFill>
                  <a:srgbClr val="001F5F"/>
                </a:solidFill>
                <a:latin typeface="Verdana"/>
                <a:cs typeface="Verdana"/>
              </a:rPr>
              <a:t>Divide</a:t>
            </a:r>
            <a:r>
              <a:rPr sz="1800" spc="-1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1F5F"/>
                </a:solidFill>
                <a:latin typeface="Verdana"/>
                <a:cs typeface="Verdana"/>
              </a:rPr>
              <a:t>by</a:t>
            </a:r>
            <a:r>
              <a:rPr sz="1800" spc="-1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r>
              <a:rPr sz="1800" spc="-1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Verdana"/>
                <a:cs typeface="Verdana"/>
              </a:rPr>
              <a:t>Process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4502" y="5778246"/>
            <a:ext cx="2287905" cy="32194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2350"/>
              </a:lnSpc>
              <a:tabLst>
                <a:tab pos="680720" algn="l"/>
                <a:tab pos="1213485" algn="l"/>
                <a:tab pos="1945005" algn="l"/>
              </a:tabLst>
            </a:pPr>
            <a:r>
              <a:rPr sz="2000" spc="-50" dirty="0">
                <a:solidFill>
                  <a:srgbClr val="CC0000"/>
                </a:solidFill>
                <a:latin typeface="Verdana"/>
                <a:cs typeface="Verdana"/>
              </a:rPr>
              <a:t>1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3000" spc="-75" baseline="-4166" dirty="0">
                <a:solidFill>
                  <a:srgbClr val="CC0000"/>
                </a:solidFill>
                <a:latin typeface="Verdana"/>
                <a:cs typeface="Verdana"/>
              </a:rPr>
              <a:t>1</a:t>
            </a:r>
            <a:r>
              <a:rPr sz="3000" baseline="-4166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2000" spc="-50" dirty="0">
                <a:solidFill>
                  <a:srgbClr val="CC0000"/>
                </a:solidFill>
                <a:latin typeface="Verdana"/>
                <a:cs typeface="Verdana"/>
              </a:rPr>
              <a:t>0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2000" spc="-50" dirty="0">
                <a:solidFill>
                  <a:srgbClr val="CC0000"/>
                </a:solidFill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532" y="3246882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Decimal</a:t>
            </a:r>
            <a:r>
              <a:rPr sz="1800" spc="-1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00CC"/>
                </a:solidFill>
                <a:latin typeface="Verdana"/>
                <a:cs typeface="Verdana"/>
              </a:rPr>
              <a:t>#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9333" y="3246882"/>
            <a:ext cx="1304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646430" algn="l"/>
              </a:tabLst>
            </a:pPr>
            <a:r>
              <a:rPr sz="1800" spc="-25" dirty="0">
                <a:solidFill>
                  <a:srgbClr val="0000CC"/>
                </a:solidFill>
                <a:latin typeface="Verdana"/>
                <a:cs typeface="Verdana"/>
              </a:rPr>
              <a:t>13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555" dirty="0">
                <a:latin typeface="Verdana"/>
                <a:cs typeface="Verdana"/>
              </a:rPr>
              <a:t>÷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2</a:t>
            </a:r>
            <a:r>
              <a:rPr sz="1800" spc="28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285" dirty="0"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0000CC"/>
                </a:solidFill>
                <a:latin typeface="Verdana"/>
                <a:cs typeface="Verdana"/>
              </a:rPr>
              <a:t>6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2325" y="3246882"/>
            <a:ext cx="136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00CC"/>
                </a:solidFill>
                <a:latin typeface="Verdana"/>
                <a:cs typeface="Verdana"/>
              </a:rPr>
              <a:t>remainder</a:t>
            </a:r>
            <a:r>
              <a:rPr sz="1800" spc="-1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1733" y="3888740"/>
            <a:ext cx="270573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700" algn="l"/>
                <a:tab pos="772795" algn="l"/>
                <a:tab pos="1354455" algn="l"/>
              </a:tabLst>
            </a:pP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6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505" dirty="0">
                <a:latin typeface="Verdana"/>
                <a:cs typeface="Verdana"/>
              </a:rPr>
              <a:t>÷</a:t>
            </a:r>
            <a:r>
              <a:rPr sz="1800" spc="360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2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3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35" dirty="0">
                <a:solidFill>
                  <a:srgbClr val="0000CC"/>
                </a:solidFill>
                <a:latin typeface="Verdana"/>
                <a:cs typeface="Verdana"/>
              </a:rPr>
              <a:t>remainder</a:t>
            </a:r>
            <a:r>
              <a:rPr sz="1800" spc="-1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66700" algn="l"/>
                <a:tab pos="772795" algn="l"/>
                <a:tab pos="1292225" algn="l"/>
              </a:tabLst>
            </a:pP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3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505" dirty="0">
                <a:latin typeface="Verdana"/>
                <a:cs typeface="Verdana"/>
              </a:rPr>
              <a:t>÷</a:t>
            </a:r>
            <a:r>
              <a:rPr sz="1800" spc="360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2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40" dirty="0">
                <a:solidFill>
                  <a:srgbClr val="0000CC"/>
                </a:solidFill>
                <a:latin typeface="Verdana"/>
                <a:cs typeface="Verdana"/>
              </a:rPr>
              <a:t>remainder</a:t>
            </a:r>
            <a:r>
              <a:rPr sz="1800" spc="-7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66700" algn="l"/>
                <a:tab pos="772795" algn="l"/>
              </a:tabLst>
            </a:pP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505" dirty="0">
                <a:latin typeface="Verdana"/>
                <a:cs typeface="Verdana"/>
              </a:rPr>
              <a:t>÷</a:t>
            </a:r>
            <a:r>
              <a:rPr sz="1800" spc="360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2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85" dirty="0"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0000CC"/>
                </a:solidFill>
                <a:latin typeface="Verdana"/>
                <a:cs typeface="Verdana"/>
              </a:rPr>
              <a:t>0</a:t>
            </a:r>
            <a:r>
              <a:rPr sz="1800" spc="-1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00CC"/>
                </a:solidFill>
                <a:latin typeface="Verdana"/>
                <a:cs typeface="Verdana"/>
              </a:rPr>
              <a:t>remainder</a:t>
            </a:r>
            <a:r>
              <a:rPr sz="1800" spc="-1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54546" y="3381755"/>
            <a:ext cx="2493010" cy="2375535"/>
          </a:xfrm>
          <a:custGeom>
            <a:avLst/>
            <a:gdLst/>
            <a:ahLst/>
            <a:cxnLst/>
            <a:rect l="l" t="t" r="r" b="b"/>
            <a:pathLst>
              <a:path w="2493009" h="2375535">
                <a:moveTo>
                  <a:pt x="663956" y="2243518"/>
                </a:moveTo>
                <a:lnTo>
                  <a:pt x="625856" y="2243518"/>
                </a:lnTo>
                <a:lnTo>
                  <a:pt x="625856" y="1962912"/>
                </a:lnTo>
                <a:lnTo>
                  <a:pt x="625856" y="1943862"/>
                </a:lnTo>
                <a:lnTo>
                  <a:pt x="625856" y="1924812"/>
                </a:lnTo>
                <a:lnTo>
                  <a:pt x="0" y="1924812"/>
                </a:lnTo>
                <a:lnTo>
                  <a:pt x="0" y="1962912"/>
                </a:lnTo>
                <a:lnTo>
                  <a:pt x="587756" y="1962912"/>
                </a:lnTo>
                <a:lnTo>
                  <a:pt x="587756" y="2243518"/>
                </a:lnTo>
                <a:lnTo>
                  <a:pt x="549656" y="2243518"/>
                </a:lnTo>
                <a:lnTo>
                  <a:pt x="606806" y="2357818"/>
                </a:lnTo>
                <a:lnTo>
                  <a:pt x="654431" y="2262568"/>
                </a:lnTo>
                <a:lnTo>
                  <a:pt x="663956" y="2243518"/>
                </a:lnTo>
                <a:close/>
              </a:path>
              <a:path w="2493009" h="2375535">
                <a:moveTo>
                  <a:pt x="1229487" y="2260930"/>
                </a:moveTo>
                <a:lnTo>
                  <a:pt x="1191387" y="2260930"/>
                </a:lnTo>
                <a:lnTo>
                  <a:pt x="1191387" y="1321308"/>
                </a:lnTo>
                <a:lnTo>
                  <a:pt x="1191387" y="1302258"/>
                </a:lnTo>
                <a:lnTo>
                  <a:pt x="1191387" y="1283208"/>
                </a:lnTo>
                <a:lnTo>
                  <a:pt x="178308" y="1283208"/>
                </a:lnTo>
                <a:lnTo>
                  <a:pt x="178308" y="1321308"/>
                </a:lnTo>
                <a:lnTo>
                  <a:pt x="1153287" y="1321308"/>
                </a:lnTo>
                <a:lnTo>
                  <a:pt x="1153287" y="2260930"/>
                </a:lnTo>
                <a:lnTo>
                  <a:pt x="1115187" y="2260930"/>
                </a:lnTo>
                <a:lnTo>
                  <a:pt x="1172337" y="2375230"/>
                </a:lnTo>
                <a:lnTo>
                  <a:pt x="1219962" y="2279980"/>
                </a:lnTo>
                <a:lnTo>
                  <a:pt x="1229487" y="2260930"/>
                </a:lnTo>
                <a:close/>
              </a:path>
              <a:path w="2493009" h="2375535">
                <a:moveTo>
                  <a:pt x="1761490" y="2243836"/>
                </a:moveTo>
                <a:lnTo>
                  <a:pt x="1723390" y="2243836"/>
                </a:lnTo>
                <a:lnTo>
                  <a:pt x="1723390" y="679704"/>
                </a:lnTo>
                <a:lnTo>
                  <a:pt x="1723390" y="660654"/>
                </a:lnTo>
                <a:lnTo>
                  <a:pt x="1723390" y="641604"/>
                </a:lnTo>
                <a:lnTo>
                  <a:pt x="178308" y="641604"/>
                </a:lnTo>
                <a:lnTo>
                  <a:pt x="178308" y="679704"/>
                </a:lnTo>
                <a:lnTo>
                  <a:pt x="1685290" y="679704"/>
                </a:lnTo>
                <a:lnTo>
                  <a:pt x="1685290" y="2243836"/>
                </a:lnTo>
                <a:lnTo>
                  <a:pt x="1647190" y="2243836"/>
                </a:lnTo>
                <a:lnTo>
                  <a:pt x="1704340" y="2358136"/>
                </a:lnTo>
                <a:lnTo>
                  <a:pt x="1751965" y="2262886"/>
                </a:lnTo>
                <a:lnTo>
                  <a:pt x="1761490" y="2243836"/>
                </a:lnTo>
                <a:close/>
              </a:path>
              <a:path w="2493009" h="2375535">
                <a:moveTo>
                  <a:pt x="2492756" y="2243988"/>
                </a:moveTo>
                <a:lnTo>
                  <a:pt x="2454656" y="2243988"/>
                </a:lnTo>
                <a:lnTo>
                  <a:pt x="2454656" y="38100"/>
                </a:lnTo>
                <a:lnTo>
                  <a:pt x="2454656" y="19050"/>
                </a:lnTo>
                <a:lnTo>
                  <a:pt x="2454656" y="0"/>
                </a:lnTo>
                <a:lnTo>
                  <a:pt x="292608" y="0"/>
                </a:lnTo>
                <a:lnTo>
                  <a:pt x="292608" y="38100"/>
                </a:lnTo>
                <a:lnTo>
                  <a:pt x="2416556" y="38100"/>
                </a:lnTo>
                <a:lnTo>
                  <a:pt x="2416556" y="2243988"/>
                </a:lnTo>
                <a:lnTo>
                  <a:pt x="2378456" y="2243988"/>
                </a:lnTo>
                <a:lnTo>
                  <a:pt x="2435606" y="2358288"/>
                </a:lnTo>
                <a:lnTo>
                  <a:pt x="2483231" y="2263038"/>
                </a:lnTo>
                <a:lnTo>
                  <a:pt x="2492756" y="224398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</a:t>
            </a:fld>
            <a:endParaRPr lang="en-IN"/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789" y="2198370"/>
            <a:ext cx="10231755" cy="45326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3535">
              <a:lnSpc>
                <a:spcPts val="1939"/>
              </a:lnSpc>
              <a:spcBef>
                <a:spcPts val="34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Counter</a:t>
            </a:r>
            <a:r>
              <a:rPr sz="1800" spc="11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essentially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goes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predetermined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states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upon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application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pulses.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3535">
              <a:lnSpc>
                <a:spcPts val="1939"/>
              </a:lnSpc>
              <a:spcBef>
                <a:spcPts val="87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 counter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device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particular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event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basis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times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particular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event(s)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occurred.</a:t>
            </a:r>
            <a:endParaRPr sz="1800">
              <a:latin typeface="Times New Roman"/>
              <a:cs typeface="Times New Roman"/>
            </a:endParaRPr>
          </a:p>
          <a:p>
            <a:pPr marL="355600" marR="7620" indent="-343535">
              <a:lnSpc>
                <a:spcPts val="1950"/>
              </a:lnSpc>
              <a:spcBef>
                <a:spcPts val="86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computers,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particular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event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occurred,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depending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signal.</a:t>
            </a:r>
            <a:endParaRPr sz="1800">
              <a:latin typeface="Times New Roman"/>
              <a:cs typeface="Times New Roman"/>
            </a:endParaRPr>
          </a:p>
          <a:p>
            <a:pPr marL="355600" marR="8255" indent="-343535">
              <a:lnSpc>
                <a:spcPts val="1939"/>
              </a:lnSpc>
              <a:spcBef>
                <a:spcPts val="86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sequential</a:t>
            </a:r>
            <a:r>
              <a:rPr sz="1800" spc="2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multiple outputs.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coded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numbers.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pulse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increase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decrease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Modulus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total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progress.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counters:</a:t>
            </a:r>
            <a:endParaRPr sz="1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780"/>
              </a:spcBef>
              <a:buClr>
                <a:srgbClr val="B83C68"/>
              </a:buClr>
              <a:buSzPct val="88888"/>
              <a:buFont typeface="Wingdings"/>
              <a:buChar char=""/>
              <a:tabLst>
                <a:tab pos="75565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(parallel)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endParaRPr sz="1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790"/>
              </a:spcBef>
              <a:buClr>
                <a:srgbClr val="B83C68"/>
              </a:buClr>
              <a:buSzPct val="88888"/>
              <a:buFont typeface="Wingdings"/>
              <a:buChar char=""/>
              <a:tabLst>
                <a:tab pos="75565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(ripple)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310</a:t>
            </a:fld>
            <a:endParaRPr lang="en-IN"/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4582" y="2297336"/>
            <a:ext cx="8505825" cy="415353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Synchronous</a:t>
            </a:r>
            <a:r>
              <a:rPr sz="1800" b="1" u="sng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Counter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known as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parallel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90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driven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85"/>
              </a:spcBef>
              <a:buClr>
                <a:srgbClr val="B83C68"/>
              </a:buClr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Asynchronous</a:t>
            </a:r>
            <a:r>
              <a:rPr sz="1800" b="1" u="sng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Counter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Ripple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known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Serial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 one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 input of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 flip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lr>
                <a:srgbClr val="B83C68"/>
              </a:buClr>
              <a:buSzPct val="119444"/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propagation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delay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311</a:t>
            </a:fld>
            <a:endParaRPr lang="en-IN"/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4123" y="4011167"/>
              <a:ext cx="856488" cy="5516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0282" y="2922650"/>
              <a:ext cx="3493770" cy="370840"/>
            </a:xfrm>
            <a:custGeom>
              <a:avLst/>
              <a:gdLst/>
              <a:ahLst/>
              <a:cxnLst/>
              <a:rect l="l" t="t" r="r" b="b"/>
              <a:pathLst>
                <a:path w="3493770" h="370839">
                  <a:moveTo>
                    <a:pt x="1833118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1833118" y="370840"/>
                  </a:lnTo>
                  <a:lnTo>
                    <a:pt x="1833118" y="0"/>
                  </a:lnTo>
                  <a:close/>
                </a:path>
                <a:path w="3493770" h="370839">
                  <a:moveTo>
                    <a:pt x="3493668" y="0"/>
                  </a:moveTo>
                  <a:lnTo>
                    <a:pt x="1833143" y="0"/>
                  </a:lnTo>
                  <a:lnTo>
                    <a:pt x="1833143" y="370840"/>
                  </a:lnTo>
                  <a:lnTo>
                    <a:pt x="3493668" y="370840"/>
                  </a:lnTo>
                  <a:lnTo>
                    <a:pt x="3493668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0282" y="3293490"/>
              <a:ext cx="3493770" cy="370840"/>
            </a:xfrm>
            <a:custGeom>
              <a:avLst/>
              <a:gdLst/>
              <a:ahLst/>
              <a:cxnLst/>
              <a:rect l="l" t="t" r="r" b="b"/>
              <a:pathLst>
                <a:path w="3493770" h="370839">
                  <a:moveTo>
                    <a:pt x="726046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26046" y="370840"/>
                  </a:lnTo>
                  <a:lnTo>
                    <a:pt x="726046" y="0"/>
                  </a:lnTo>
                  <a:close/>
                </a:path>
                <a:path w="3493770" h="370839">
                  <a:moveTo>
                    <a:pt x="1833079" y="0"/>
                  </a:moveTo>
                  <a:lnTo>
                    <a:pt x="1279613" y="0"/>
                  </a:lnTo>
                  <a:lnTo>
                    <a:pt x="726084" y="0"/>
                  </a:lnTo>
                  <a:lnTo>
                    <a:pt x="726084" y="370840"/>
                  </a:lnTo>
                  <a:lnTo>
                    <a:pt x="1279550" y="370840"/>
                  </a:lnTo>
                  <a:lnTo>
                    <a:pt x="1833079" y="370840"/>
                  </a:lnTo>
                  <a:lnTo>
                    <a:pt x="1833079" y="0"/>
                  </a:lnTo>
                  <a:close/>
                </a:path>
                <a:path w="3493770" h="370839">
                  <a:moveTo>
                    <a:pt x="2940126" y="0"/>
                  </a:moveTo>
                  <a:lnTo>
                    <a:pt x="2386660" y="0"/>
                  </a:lnTo>
                  <a:lnTo>
                    <a:pt x="1833143" y="0"/>
                  </a:lnTo>
                  <a:lnTo>
                    <a:pt x="1833143" y="370840"/>
                  </a:lnTo>
                  <a:lnTo>
                    <a:pt x="2386596" y="370840"/>
                  </a:lnTo>
                  <a:lnTo>
                    <a:pt x="2940126" y="370840"/>
                  </a:lnTo>
                  <a:lnTo>
                    <a:pt x="2940126" y="0"/>
                  </a:lnTo>
                  <a:close/>
                </a:path>
                <a:path w="3493770" h="370839">
                  <a:moveTo>
                    <a:pt x="3493732" y="0"/>
                  </a:moveTo>
                  <a:lnTo>
                    <a:pt x="2940202" y="0"/>
                  </a:lnTo>
                  <a:lnTo>
                    <a:pt x="2940202" y="370840"/>
                  </a:lnTo>
                  <a:lnTo>
                    <a:pt x="3493732" y="370840"/>
                  </a:lnTo>
                  <a:lnTo>
                    <a:pt x="3493732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0282" y="3664330"/>
              <a:ext cx="3493770" cy="370840"/>
            </a:xfrm>
            <a:custGeom>
              <a:avLst/>
              <a:gdLst/>
              <a:ahLst/>
              <a:cxnLst/>
              <a:rect l="l" t="t" r="r" b="b"/>
              <a:pathLst>
                <a:path w="3493770" h="370839">
                  <a:moveTo>
                    <a:pt x="726046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26046" y="370840"/>
                  </a:lnTo>
                  <a:lnTo>
                    <a:pt x="726046" y="0"/>
                  </a:lnTo>
                  <a:close/>
                </a:path>
                <a:path w="3493770" h="370839">
                  <a:moveTo>
                    <a:pt x="1833079" y="0"/>
                  </a:moveTo>
                  <a:lnTo>
                    <a:pt x="1279613" y="0"/>
                  </a:lnTo>
                  <a:lnTo>
                    <a:pt x="726084" y="0"/>
                  </a:lnTo>
                  <a:lnTo>
                    <a:pt x="726084" y="370840"/>
                  </a:lnTo>
                  <a:lnTo>
                    <a:pt x="1279550" y="370840"/>
                  </a:lnTo>
                  <a:lnTo>
                    <a:pt x="1833079" y="370840"/>
                  </a:lnTo>
                  <a:lnTo>
                    <a:pt x="1833079" y="0"/>
                  </a:lnTo>
                  <a:close/>
                </a:path>
                <a:path w="3493770" h="370839">
                  <a:moveTo>
                    <a:pt x="2940126" y="0"/>
                  </a:moveTo>
                  <a:lnTo>
                    <a:pt x="2386660" y="0"/>
                  </a:lnTo>
                  <a:lnTo>
                    <a:pt x="1833143" y="0"/>
                  </a:lnTo>
                  <a:lnTo>
                    <a:pt x="1833143" y="370840"/>
                  </a:lnTo>
                  <a:lnTo>
                    <a:pt x="2386596" y="370840"/>
                  </a:lnTo>
                  <a:lnTo>
                    <a:pt x="2940126" y="370840"/>
                  </a:lnTo>
                  <a:lnTo>
                    <a:pt x="2940126" y="0"/>
                  </a:lnTo>
                  <a:close/>
                </a:path>
                <a:path w="3493770" h="370839">
                  <a:moveTo>
                    <a:pt x="3493732" y="0"/>
                  </a:moveTo>
                  <a:lnTo>
                    <a:pt x="2940202" y="0"/>
                  </a:lnTo>
                  <a:lnTo>
                    <a:pt x="2940202" y="370840"/>
                  </a:lnTo>
                  <a:lnTo>
                    <a:pt x="3493732" y="370840"/>
                  </a:lnTo>
                  <a:lnTo>
                    <a:pt x="3493732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0282" y="4035183"/>
              <a:ext cx="3493770" cy="370840"/>
            </a:xfrm>
            <a:custGeom>
              <a:avLst/>
              <a:gdLst/>
              <a:ahLst/>
              <a:cxnLst/>
              <a:rect l="l" t="t" r="r" b="b"/>
              <a:pathLst>
                <a:path w="3493770" h="370839">
                  <a:moveTo>
                    <a:pt x="726046" y="0"/>
                  </a:moveTo>
                  <a:lnTo>
                    <a:pt x="0" y="0"/>
                  </a:lnTo>
                  <a:lnTo>
                    <a:pt x="0" y="370827"/>
                  </a:lnTo>
                  <a:lnTo>
                    <a:pt x="726046" y="370827"/>
                  </a:lnTo>
                  <a:lnTo>
                    <a:pt x="726046" y="0"/>
                  </a:lnTo>
                  <a:close/>
                </a:path>
                <a:path w="3493770" h="370839">
                  <a:moveTo>
                    <a:pt x="1833079" y="0"/>
                  </a:moveTo>
                  <a:lnTo>
                    <a:pt x="1279613" y="0"/>
                  </a:lnTo>
                  <a:lnTo>
                    <a:pt x="726084" y="0"/>
                  </a:lnTo>
                  <a:lnTo>
                    <a:pt x="726084" y="370827"/>
                  </a:lnTo>
                  <a:lnTo>
                    <a:pt x="1279550" y="370827"/>
                  </a:lnTo>
                  <a:lnTo>
                    <a:pt x="1833079" y="370827"/>
                  </a:lnTo>
                  <a:lnTo>
                    <a:pt x="1833079" y="0"/>
                  </a:lnTo>
                  <a:close/>
                </a:path>
                <a:path w="3493770" h="370839">
                  <a:moveTo>
                    <a:pt x="2940126" y="0"/>
                  </a:moveTo>
                  <a:lnTo>
                    <a:pt x="2386660" y="0"/>
                  </a:lnTo>
                  <a:lnTo>
                    <a:pt x="1833143" y="0"/>
                  </a:lnTo>
                  <a:lnTo>
                    <a:pt x="1833143" y="370827"/>
                  </a:lnTo>
                  <a:lnTo>
                    <a:pt x="2386596" y="370827"/>
                  </a:lnTo>
                  <a:lnTo>
                    <a:pt x="2940126" y="370827"/>
                  </a:lnTo>
                  <a:lnTo>
                    <a:pt x="2940126" y="0"/>
                  </a:lnTo>
                  <a:close/>
                </a:path>
                <a:path w="3493770" h="370839">
                  <a:moveTo>
                    <a:pt x="3493732" y="0"/>
                  </a:moveTo>
                  <a:lnTo>
                    <a:pt x="2940202" y="0"/>
                  </a:lnTo>
                  <a:lnTo>
                    <a:pt x="2940202" y="370827"/>
                  </a:lnTo>
                  <a:lnTo>
                    <a:pt x="3493732" y="370827"/>
                  </a:lnTo>
                  <a:lnTo>
                    <a:pt x="3493732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0282" y="4406010"/>
              <a:ext cx="726440" cy="370840"/>
            </a:xfrm>
            <a:custGeom>
              <a:avLst/>
              <a:gdLst/>
              <a:ahLst/>
              <a:cxnLst/>
              <a:rect l="l" t="t" r="r" b="b"/>
              <a:pathLst>
                <a:path w="726439" h="370839">
                  <a:moveTo>
                    <a:pt x="726046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726046" y="370839"/>
                  </a:lnTo>
                  <a:lnTo>
                    <a:pt x="726046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40282" y="4406010"/>
            <a:ext cx="3493770" cy="741680"/>
            <a:chOff x="940282" y="4406010"/>
            <a:chExt cx="3493770" cy="741680"/>
          </a:xfrm>
        </p:grpSpPr>
        <p:sp>
          <p:nvSpPr>
            <p:cNvPr id="10" name="object 10"/>
            <p:cNvSpPr/>
            <p:nvPr/>
          </p:nvSpPr>
          <p:spPr>
            <a:xfrm>
              <a:off x="1666367" y="4406010"/>
              <a:ext cx="2767965" cy="370840"/>
            </a:xfrm>
            <a:custGeom>
              <a:avLst/>
              <a:gdLst/>
              <a:ahLst/>
              <a:cxnLst/>
              <a:rect l="l" t="t" r="r" b="b"/>
              <a:pathLst>
                <a:path w="2767965" h="370839">
                  <a:moveTo>
                    <a:pt x="1106995" y="0"/>
                  </a:moveTo>
                  <a:lnTo>
                    <a:pt x="553529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553466" y="370840"/>
                  </a:lnTo>
                  <a:lnTo>
                    <a:pt x="1106995" y="370840"/>
                  </a:lnTo>
                  <a:lnTo>
                    <a:pt x="1106995" y="0"/>
                  </a:lnTo>
                  <a:close/>
                </a:path>
                <a:path w="2767965" h="370839">
                  <a:moveTo>
                    <a:pt x="2214041" y="0"/>
                  </a:moveTo>
                  <a:lnTo>
                    <a:pt x="1660575" y="0"/>
                  </a:lnTo>
                  <a:lnTo>
                    <a:pt x="1107059" y="0"/>
                  </a:lnTo>
                  <a:lnTo>
                    <a:pt x="1107059" y="370840"/>
                  </a:lnTo>
                  <a:lnTo>
                    <a:pt x="1660512" y="370840"/>
                  </a:lnTo>
                  <a:lnTo>
                    <a:pt x="2214041" y="370840"/>
                  </a:lnTo>
                  <a:lnTo>
                    <a:pt x="2214041" y="0"/>
                  </a:lnTo>
                  <a:close/>
                </a:path>
                <a:path w="2767965" h="370839">
                  <a:moveTo>
                    <a:pt x="2767647" y="0"/>
                  </a:moveTo>
                  <a:lnTo>
                    <a:pt x="2214118" y="0"/>
                  </a:lnTo>
                  <a:lnTo>
                    <a:pt x="2214118" y="370840"/>
                  </a:lnTo>
                  <a:lnTo>
                    <a:pt x="2767647" y="370840"/>
                  </a:lnTo>
                  <a:lnTo>
                    <a:pt x="276764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0282" y="4776850"/>
              <a:ext cx="726440" cy="370840"/>
            </a:xfrm>
            <a:custGeom>
              <a:avLst/>
              <a:gdLst/>
              <a:ahLst/>
              <a:cxnLst/>
              <a:rect l="l" t="t" r="r" b="b"/>
              <a:pathLst>
                <a:path w="726439" h="370839">
                  <a:moveTo>
                    <a:pt x="726046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26046" y="370840"/>
                  </a:lnTo>
                  <a:lnTo>
                    <a:pt x="726046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40282" y="4776851"/>
            <a:ext cx="3493770" cy="741680"/>
            <a:chOff x="940282" y="4776851"/>
            <a:chExt cx="3493770" cy="741680"/>
          </a:xfrm>
        </p:grpSpPr>
        <p:sp>
          <p:nvSpPr>
            <p:cNvPr id="13" name="object 13"/>
            <p:cNvSpPr/>
            <p:nvPr/>
          </p:nvSpPr>
          <p:spPr>
            <a:xfrm>
              <a:off x="1666367" y="4776863"/>
              <a:ext cx="2767965" cy="370840"/>
            </a:xfrm>
            <a:custGeom>
              <a:avLst/>
              <a:gdLst/>
              <a:ahLst/>
              <a:cxnLst/>
              <a:rect l="l" t="t" r="r" b="b"/>
              <a:pathLst>
                <a:path w="2767965" h="370839">
                  <a:moveTo>
                    <a:pt x="1106995" y="0"/>
                  </a:moveTo>
                  <a:lnTo>
                    <a:pt x="553529" y="0"/>
                  </a:lnTo>
                  <a:lnTo>
                    <a:pt x="0" y="0"/>
                  </a:lnTo>
                  <a:lnTo>
                    <a:pt x="0" y="370827"/>
                  </a:lnTo>
                  <a:lnTo>
                    <a:pt x="553466" y="370827"/>
                  </a:lnTo>
                  <a:lnTo>
                    <a:pt x="1106995" y="370827"/>
                  </a:lnTo>
                  <a:lnTo>
                    <a:pt x="1106995" y="0"/>
                  </a:lnTo>
                  <a:close/>
                </a:path>
                <a:path w="2767965" h="370839">
                  <a:moveTo>
                    <a:pt x="2214041" y="0"/>
                  </a:moveTo>
                  <a:lnTo>
                    <a:pt x="1660575" y="0"/>
                  </a:lnTo>
                  <a:lnTo>
                    <a:pt x="1107059" y="0"/>
                  </a:lnTo>
                  <a:lnTo>
                    <a:pt x="1107059" y="370827"/>
                  </a:lnTo>
                  <a:lnTo>
                    <a:pt x="1660512" y="370827"/>
                  </a:lnTo>
                  <a:lnTo>
                    <a:pt x="2214041" y="370827"/>
                  </a:lnTo>
                  <a:lnTo>
                    <a:pt x="2214041" y="0"/>
                  </a:lnTo>
                  <a:close/>
                </a:path>
                <a:path w="2767965" h="370839">
                  <a:moveTo>
                    <a:pt x="2767647" y="0"/>
                  </a:moveTo>
                  <a:lnTo>
                    <a:pt x="2214118" y="0"/>
                  </a:lnTo>
                  <a:lnTo>
                    <a:pt x="2214118" y="370827"/>
                  </a:lnTo>
                  <a:lnTo>
                    <a:pt x="2767647" y="370827"/>
                  </a:lnTo>
                  <a:lnTo>
                    <a:pt x="276764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0282" y="5147691"/>
              <a:ext cx="726440" cy="370840"/>
            </a:xfrm>
            <a:custGeom>
              <a:avLst/>
              <a:gdLst/>
              <a:ahLst/>
              <a:cxnLst/>
              <a:rect l="l" t="t" r="r" b="b"/>
              <a:pathLst>
                <a:path w="726439" h="370839">
                  <a:moveTo>
                    <a:pt x="726046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726046" y="370839"/>
                  </a:lnTo>
                  <a:lnTo>
                    <a:pt x="726046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40282" y="5147690"/>
            <a:ext cx="3493770" cy="742315"/>
            <a:chOff x="940282" y="5147690"/>
            <a:chExt cx="3493770" cy="742315"/>
          </a:xfrm>
        </p:grpSpPr>
        <p:sp>
          <p:nvSpPr>
            <p:cNvPr id="16" name="object 16"/>
            <p:cNvSpPr/>
            <p:nvPr/>
          </p:nvSpPr>
          <p:spPr>
            <a:xfrm>
              <a:off x="1666367" y="5147690"/>
              <a:ext cx="2767965" cy="370840"/>
            </a:xfrm>
            <a:custGeom>
              <a:avLst/>
              <a:gdLst/>
              <a:ahLst/>
              <a:cxnLst/>
              <a:rect l="l" t="t" r="r" b="b"/>
              <a:pathLst>
                <a:path w="2767965" h="370839">
                  <a:moveTo>
                    <a:pt x="1106995" y="0"/>
                  </a:moveTo>
                  <a:lnTo>
                    <a:pt x="553529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553466" y="370840"/>
                  </a:lnTo>
                  <a:lnTo>
                    <a:pt x="1106995" y="370840"/>
                  </a:lnTo>
                  <a:lnTo>
                    <a:pt x="1106995" y="0"/>
                  </a:lnTo>
                  <a:close/>
                </a:path>
                <a:path w="2767965" h="370839">
                  <a:moveTo>
                    <a:pt x="2214041" y="0"/>
                  </a:moveTo>
                  <a:lnTo>
                    <a:pt x="1660575" y="0"/>
                  </a:lnTo>
                  <a:lnTo>
                    <a:pt x="1107059" y="0"/>
                  </a:lnTo>
                  <a:lnTo>
                    <a:pt x="1107059" y="370840"/>
                  </a:lnTo>
                  <a:lnTo>
                    <a:pt x="1660512" y="370840"/>
                  </a:lnTo>
                  <a:lnTo>
                    <a:pt x="2214041" y="370840"/>
                  </a:lnTo>
                  <a:lnTo>
                    <a:pt x="2214041" y="0"/>
                  </a:lnTo>
                  <a:close/>
                </a:path>
                <a:path w="2767965" h="370839">
                  <a:moveTo>
                    <a:pt x="2767647" y="0"/>
                  </a:moveTo>
                  <a:lnTo>
                    <a:pt x="2214118" y="0"/>
                  </a:lnTo>
                  <a:lnTo>
                    <a:pt x="2214118" y="370840"/>
                  </a:lnTo>
                  <a:lnTo>
                    <a:pt x="2767647" y="370840"/>
                  </a:lnTo>
                  <a:lnTo>
                    <a:pt x="276764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0282" y="5518543"/>
              <a:ext cx="726440" cy="370840"/>
            </a:xfrm>
            <a:custGeom>
              <a:avLst/>
              <a:gdLst/>
              <a:ahLst/>
              <a:cxnLst/>
              <a:rect l="l" t="t" r="r" b="b"/>
              <a:pathLst>
                <a:path w="726439" h="370839">
                  <a:moveTo>
                    <a:pt x="726046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726046" y="370839"/>
                  </a:lnTo>
                  <a:lnTo>
                    <a:pt x="726046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40282" y="5518543"/>
            <a:ext cx="3493770" cy="741680"/>
            <a:chOff x="940282" y="5518543"/>
            <a:chExt cx="3493770" cy="741680"/>
          </a:xfrm>
        </p:grpSpPr>
        <p:sp>
          <p:nvSpPr>
            <p:cNvPr id="19" name="object 19"/>
            <p:cNvSpPr/>
            <p:nvPr/>
          </p:nvSpPr>
          <p:spPr>
            <a:xfrm>
              <a:off x="1666367" y="5518543"/>
              <a:ext cx="2767965" cy="370840"/>
            </a:xfrm>
            <a:custGeom>
              <a:avLst/>
              <a:gdLst/>
              <a:ahLst/>
              <a:cxnLst/>
              <a:rect l="l" t="t" r="r" b="b"/>
              <a:pathLst>
                <a:path w="2767965" h="370839">
                  <a:moveTo>
                    <a:pt x="1106995" y="0"/>
                  </a:moveTo>
                  <a:lnTo>
                    <a:pt x="553529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553466" y="370840"/>
                  </a:lnTo>
                  <a:lnTo>
                    <a:pt x="1106995" y="370840"/>
                  </a:lnTo>
                  <a:lnTo>
                    <a:pt x="1106995" y="0"/>
                  </a:lnTo>
                  <a:close/>
                </a:path>
                <a:path w="2767965" h="370839">
                  <a:moveTo>
                    <a:pt x="2214041" y="0"/>
                  </a:moveTo>
                  <a:lnTo>
                    <a:pt x="1660575" y="0"/>
                  </a:lnTo>
                  <a:lnTo>
                    <a:pt x="1107059" y="0"/>
                  </a:lnTo>
                  <a:lnTo>
                    <a:pt x="1107059" y="370840"/>
                  </a:lnTo>
                  <a:lnTo>
                    <a:pt x="1660512" y="370840"/>
                  </a:lnTo>
                  <a:lnTo>
                    <a:pt x="2214041" y="370840"/>
                  </a:lnTo>
                  <a:lnTo>
                    <a:pt x="2214041" y="0"/>
                  </a:lnTo>
                  <a:close/>
                </a:path>
                <a:path w="2767965" h="370839">
                  <a:moveTo>
                    <a:pt x="2767647" y="0"/>
                  </a:moveTo>
                  <a:lnTo>
                    <a:pt x="2214118" y="0"/>
                  </a:lnTo>
                  <a:lnTo>
                    <a:pt x="2214118" y="370840"/>
                  </a:lnTo>
                  <a:lnTo>
                    <a:pt x="2767647" y="370840"/>
                  </a:lnTo>
                  <a:lnTo>
                    <a:pt x="276764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0282" y="5889383"/>
              <a:ext cx="726440" cy="370840"/>
            </a:xfrm>
            <a:custGeom>
              <a:avLst/>
              <a:gdLst/>
              <a:ahLst/>
              <a:cxnLst/>
              <a:rect l="l" t="t" r="r" b="b"/>
              <a:pathLst>
                <a:path w="726439" h="370839">
                  <a:moveTo>
                    <a:pt x="726046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26046" y="370840"/>
                  </a:lnTo>
                  <a:lnTo>
                    <a:pt x="726046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33932" y="2916301"/>
            <a:ext cx="3506470" cy="3721735"/>
            <a:chOff x="933932" y="2916301"/>
            <a:chExt cx="3506470" cy="3721735"/>
          </a:xfrm>
        </p:grpSpPr>
        <p:sp>
          <p:nvSpPr>
            <p:cNvPr id="22" name="object 22"/>
            <p:cNvSpPr/>
            <p:nvPr/>
          </p:nvSpPr>
          <p:spPr>
            <a:xfrm>
              <a:off x="1666367" y="5889383"/>
              <a:ext cx="2767965" cy="370840"/>
            </a:xfrm>
            <a:custGeom>
              <a:avLst/>
              <a:gdLst/>
              <a:ahLst/>
              <a:cxnLst/>
              <a:rect l="l" t="t" r="r" b="b"/>
              <a:pathLst>
                <a:path w="2767965" h="370839">
                  <a:moveTo>
                    <a:pt x="1106995" y="0"/>
                  </a:moveTo>
                  <a:lnTo>
                    <a:pt x="553529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553466" y="370840"/>
                  </a:lnTo>
                  <a:lnTo>
                    <a:pt x="1106995" y="370840"/>
                  </a:lnTo>
                  <a:lnTo>
                    <a:pt x="1106995" y="0"/>
                  </a:lnTo>
                  <a:close/>
                </a:path>
                <a:path w="2767965" h="370839">
                  <a:moveTo>
                    <a:pt x="2214041" y="0"/>
                  </a:moveTo>
                  <a:lnTo>
                    <a:pt x="1660575" y="0"/>
                  </a:lnTo>
                  <a:lnTo>
                    <a:pt x="1107059" y="0"/>
                  </a:lnTo>
                  <a:lnTo>
                    <a:pt x="1107059" y="370840"/>
                  </a:lnTo>
                  <a:lnTo>
                    <a:pt x="1660512" y="370840"/>
                  </a:lnTo>
                  <a:lnTo>
                    <a:pt x="2214041" y="370840"/>
                  </a:lnTo>
                  <a:lnTo>
                    <a:pt x="2214041" y="0"/>
                  </a:lnTo>
                  <a:close/>
                </a:path>
                <a:path w="2767965" h="370839">
                  <a:moveTo>
                    <a:pt x="2767647" y="0"/>
                  </a:moveTo>
                  <a:lnTo>
                    <a:pt x="2214118" y="0"/>
                  </a:lnTo>
                  <a:lnTo>
                    <a:pt x="2214118" y="370840"/>
                  </a:lnTo>
                  <a:lnTo>
                    <a:pt x="2767647" y="370840"/>
                  </a:lnTo>
                  <a:lnTo>
                    <a:pt x="276764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0282" y="6260223"/>
              <a:ext cx="3493770" cy="370840"/>
            </a:xfrm>
            <a:custGeom>
              <a:avLst/>
              <a:gdLst/>
              <a:ahLst/>
              <a:cxnLst/>
              <a:rect l="l" t="t" r="r" b="b"/>
              <a:pathLst>
                <a:path w="3493770" h="370840">
                  <a:moveTo>
                    <a:pt x="726046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26046" y="370840"/>
                  </a:lnTo>
                  <a:lnTo>
                    <a:pt x="726046" y="0"/>
                  </a:lnTo>
                  <a:close/>
                </a:path>
                <a:path w="3493770" h="370840">
                  <a:moveTo>
                    <a:pt x="1833079" y="0"/>
                  </a:moveTo>
                  <a:lnTo>
                    <a:pt x="1279613" y="0"/>
                  </a:lnTo>
                  <a:lnTo>
                    <a:pt x="726084" y="0"/>
                  </a:lnTo>
                  <a:lnTo>
                    <a:pt x="726084" y="370840"/>
                  </a:lnTo>
                  <a:lnTo>
                    <a:pt x="1279550" y="370840"/>
                  </a:lnTo>
                  <a:lnTo>
                    <a:pt x="1833079" y="370840"/>
                  </a:lnTo>
                  <a:lnTo>
                    <a:pt x="1833079" y="0"/>
                  </a:lnTo>
                  <a:close/>
                </a:path>
                <a:path w="3493770" h="370840">
                  <a:moveTo>
                    <a:pt x="2940126" y="0"/>
                  </a:moveTo>
                  <a:lnTo>
                    <a:pt x="2386660" y="0"/>
                  </a:lnTo>
                  <a:lnTo>
                    <a:pt x="1833143" y="0"/>
                  </a:lnTo>
                  <a:lnTo>
                    <a:pt x="1833143" y="370840"/>
                  </a:lnTo>
                  <a:lnTo>
                    <a:pt x="2386596" y="370840"/>
                  </a:lnTo>
                  <a:lnTo>
                    <a:pt x="2940126" y="370840"/>
                  </a:lnTo>
                  <a:lnTo>
                    <a:pt x="2940126" y="0"/>
                  </a:lnTo>
                  <a:close/>
                </a:path>
                <a:path w="3493770" h="370840">
                  <a:moveTo>
                    <a:pt x="3493732" y="0"/>
                  </a:moveTo>
                  <a:lnTo>
                    <a:pt x="2940202" y="0"/>
                  </a:lnTo>
                  <a:lnTo>
                    <a:pt x="2940202" y="370840"/>
                  </a:lnTo>
                  <a:lnTo>
                    <a:pt x="3493732" y="370840"/>
                  </a:lnTo>
                  <a:lnTo>
                    <a:pt x="3493732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73425" y="2916301"/>
              <a:ext cx="0" cy="3721735"/>
            </a:xfrm>
            <a:custGeom>
              <a:avLst/>
              <a:gdLst/>
              <a:ahLst/>
              <a:cxnLst/>
              <a:rect l="l" t="t" r="r" b="b"/>
              <a:pathLst>
                <a:path h="3721734">
                  <a:moveTo>
                    <a:pt x="0" y="0"/>
                  </a:moveTo>
                  <a:lnTo>
                    <a:pt x="0" y="372111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3932" y="3293491"/>
              <a:ext cx="3506470" cy="0"/>
            </a:xfrm>
            <a:custGeom>
              <a:avLst/>
              <a:gdLst/>
              <a:ahLst/>
              <a:cxnLst/>
              <a:rect l="l" t="t" r="r" b="b"/>
              <a:pathLst>
                <a:path w="3506470">
                  <a:moveTo>
                    <a:pt x="0" y="0"/>
                  </a:moveTo>
                  <a:lnTo>
                    <a:pt x="350636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3932" y="2916301"/>
              <a:ext cx="3506470" cy="3721735"/>
            </a:xfrm>
            <a:custGeom>
              <a:avLst/>
              <a:gdLst/>
              <a:ahLst/>
              <a:cxnLst/>
              <a:rect l="l" t="t" r="r" b="b"/>
              <a:pathLst>
                <a:path w="3506470" h="3721734">
                  <a:moveTo>
                    <a:pt x="0" y="748030"/>
                  </a:moveTo>
                  <a:lnTo>
                    <a:pt x="3506368" y="748030"/>
                  </a:lnTo>
                </a:path>
                <a:path w="3506470" h="3721734">
                  <a:moveTo>
                    <a:pt x="0" y="1118870"/>
                  </a:moveTo>
                  <a:lnTo>
                    <a:pt x="3506368" y="1118870"/>
                  </a:lnTo>
                </a:path>
                <a:path w="3506470" h="3721734">
                  <a:moveTo>
                    <a:pt x="0" y="1489710"/>
                  </a:moveTo>
                  <a:lnTo>
                    <a:pt x="3506368" y="1489710"/>
                  </a:lnTo>
                </a:path>
                <a:path w="3506470" h="3721734">
                  <a:moveTo>
                    <a:pt x="0" y="1860550"/>
                  </a:moveTo>
                  <a:lnTo>
                    <a:pt x="3506368" y="1860550"/>
                  </a:lnTo>
                </a:path>
                <a:path w="3506470" h="3721734">
                  <a:moveTo>
                    <a:pt x="0" y="2231390"/>
                  </a:moveTo>
                  <a:lnTo>
                    <a:pt x="3506368" y="2231390"/>
                  </a:lnTo>
                </a:path>
                <a:path w="3506470" h="3721734">
                  <a:moveTo>
                    <a:pt x="0" y="2602230"/>
                  </a:moveTo>
                  <a:lnTo>
                    <a:pt x="3506368" y="2602230"/>
                  </a:lnTo>
                </a:path>
                <a:path w="3506470" h="3721734">
                  <a:moveTo>
                    <a:pt x="0" y="2973082"/>
                  </a:moveTo>
                  <a:lnTo>
                    <a:pt x="3506368" y="2973082"/>
                  </a:lnTo>
                </a:path>
                <a:path w="3506470" h="3721734">
                  <a:moveTo>
                    <a:pt x="0" y="3343922"/>
                  </a:moveTo>
                  <a:lnTo>
                    <a:pt x="3506368" y="3343922"/>
                  </a:lnTo>
                </a:path>
                <a:path w="3506470" h="3721734">
                  <a:moveTo>
                    <a:pt x="6350" y="0"/>
                  </a:moveTo>
                  <a:lnTo>
                    <a:pt x="6350" y="3721112"/>
                  </a:lnTo>
                </a:path>
                <a:path w="3506470" h="3721734">
                  <a:moveTo>
                    <a:pt x="3500018" y="0"/>
                  </a:moveTo>
                  <a:lnTo>
                    <a:pt x="3500018" y="3721112"/>
                  </a:lnTo>
                </a:path>
                <a:path w="3506470" h="3721734">
                  <a:moveTo>
                    <a:pt x="0" y="6350"/>
                  </a:moveTo>
                  <a:lnTo>
                    <a:pt x="3506368" y="6350"/>
                  </a:lnTo>
                </a:path>
                <a:path w="3506470" h="3721734">
                  <a:moveTo>
                    <a:pt x="0" y="3714762"/>
                  </a:moveTo>
                  <a:lnTo>
                    <a:pt x="3506368" y="37147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01953" y="2822473"/>
            <a:ext cx="1508125" cy="15093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Count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Sequences</a:t>
            </a:r>
            <a:endParaRPr sz="160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  <a:spcBef>
                <a:spcPts val="1000"/>
              </a:spcBef>
              <a:tabLst>
                <a:tab pos="773430" algn="l"/>
                <a:tab pos="1327150" algn="l"/>
              </a:tabLst>
            </a:pP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1000"/>
              </a:spcBef>
              <a:tabLst>
                <a:tab pos="789940" algn="l"/>
                <a:tab pos="1343660" algn="l"/>
              </a:tabLst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1005"/>
              </a:spcBef>
              <a:tabLst>
                <a:tab pos="789940" algn="l"/>
                <a:tab pos="1343660" algn="l"/>
              </a:tabLst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5058" y="2822473"/>
            <a:ext cx="1436370" cy="15093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Flip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Flop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Inputs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  <a:tabLst>
                <a:tab pos="588645" algn="l"/>
                <a:tab pos="1142365" algn="l"/>
              </a:tabLst>
            </a:pPr>
            <a:r>
              <a:rPr sz="1600" spc="-25" dirty="0">
                <a:latin typeface="Times New Roman"/>
                <a:cs typeface="Times New Roman"/>
              </a:rPr>
              <a:t>TA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25" dirty="0">
                <a:latin typeface="Times New Roman"/>
                <a:cs typeface="Times New Roman"/>
              </a:rPr>
              <a:t>TB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35" dirty="0">
                <a:latin typeface="Times New Roman"/>
                <a:cs typeface="Times New Roman"/>
              </a:rPr>
              <a:t>TC</a:t>
            </a:r>
            <a:endParaRPr sz="16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000"/>
              </a:spcBef>
              <a:tabLst>
                <a:tab pos="668020" algn="l"/>
                <a:tab pos="1221740" algn="l"/>
              </a:tabLst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1005"/>
              </a:spcBef>
              <a:tabLst>
                <a:tab pos="668020" algn="l"/>
                <a:tab pos="1221740" algn="l"/>
              </a:tabLst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198422" y="4406010"/>
          <a:ext cx="3120387" cy="185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553720"/>
                <a:gridCol w="553720"/>
                <a:gridCol w="553719"/>
                <a:gridCol w="553719"/>
                <a:gridCol w="437514"/>
              </a:tblGrid>
              <a:tr h="37020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238808" y="628843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79854" y="628843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33320" y="628843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87167" y="628843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40633" y="628843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94226" y="628843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331586" y="2673730"/>
            <a:ext cx="1457325" cy="767080"/>
            <a:chOff x="5331586" y="2673730"/>
            <a:chExt cx="1457325" cy="767080"/>
          </a:xfrm>
        </p:grpSpPr>
        <p:sp>
          <p:nvSpPr>
            <p:cNvPr id="37" name="object 37"/>
            <p:cNvSpPr/>
            <p:nvPr/>
          </p:nvSpPr>
          <p:spPr>
            <a:xfrm>
              <a:off x="5356987" y="2686443"/>
              <a:ext cx="1406525" cy="370840"/>
            </a:xfrm>
            <a:custGeom>
              <a:avLst/>
              <a:gdLst/>
              <a:ahLst/>
              <a:cxnLst/>
              <a:rect l="l" t="t" r="r" b="b"/>
              <a:pathLst>
                <a:path w="1406525" h="370839">
                  <a:moveTo>
                    <a:pt x="351523" y="0"/>
                  </a:moveTo>
                  <a:lnTo>
                    <a:pt x="0" y="0"/>
                  </a:lnTo>
                  <a:lnTo>
                    <a:pt x="0" y="370827"/>
                  </a:lnTo>
                  <a:lnTo>
                    <a:pt x="351523" y="370827"/>
                  </a:lnTo>
                  <a:lnTo>
                    <a:pt x="351523" y="0"/>
                  </a:lnTo>
                  <a:close/>
                </a:path>
                <a:path w="1406525" h="370839">
                  <a:moveTo>
                    <a:pt x="1406093" y="0"/>
                  </a:moveTo>
                  <a:lnTo>
                    <a:pt x="1037844" y="0"/>
                  </a:lnTo>
                  <a:lnTo>
                    <a:pt x="694690" y="0"/>
                  </a:lnTo>
                  <a:lnTo>
                    <a:pt x="351536" y="0"/>
                  </a:lnTo>
                  <a:lnTo>
                    <a:pt x="351536" y="370827"/>
                  </a:lnTo>
                  <a:lnTo>
                    <a:pt x="694690" y="370827"/>
                  </a:lnTo>
                  <a:lnTo>
                    <a:pt x="1037844" y="370827"/>
                  </a:lnTo>
                  <a:lnTo>
                    <a:pt x="1406093" y="370827"/>
                  </a:lnTo>
                  <a:lnTo>
                    <a:pt x="140609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56987" y="3057270"/>
              <a:ext cx="1406525" cy="370840"/>
            </a:xfrm>
            <a:custGeom>
              <a:avLst/>
              <a:gdLst/>
              <a:ahLst/>
              <a:cxnLst/>
              <a:rect l="l" t="t" r="r" b="b"/>
              <a:pathLst>
                <a:path w="1406525" h="370839">
                  <a:moveTo>
                    <a:pt x="351523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351523" y="370840"/>
                  </a:lnTo>
                  <a:lnTo>
                    <a:pt x="351523" y="0"/>
                  </a:lnTo>
                  <a:close/>
                </a:path>
                <a:path w="1406525" h="370839">
                  <a:moveTo>
                    <a:pt x="1406093" y="0"/>
                  </a:moveTo>
                  <a:lnTo>
                    <a:pt x="1037844" y="0"/>
                  </a:lnTo>
                  <a:lnTo>
                    <a:pt x="694690" y="0"/>
                  </a:lnTo>
                  <a:lnTo>
                    <a:pt x="351536" y="0"/>
                  </a:lnTo>
                  <a:lnTo>
                    <a:pt x="351536" y="370840"/>
                  </a:lnTo>
                  <a:lnTo>
                    <a:pt x="694690" y="370840"/>
                  </a:lnTo>
                  <a:lnTo>
                    <a:pt x="1037844" y="370840"/>
                  </a:lnTo>
                  <a:lnTo>
                    <a:pt x="1406093" y="370840"/>
                  </a:lnTo>
                  <a:lnTo>
                    <a:pt x="1406093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08522" y="2680080"/>
              <a:ext cx="686435" cy="754380"/>
            </a:xfrm>
            <a:custGeom>
              <a:avLst/>
              <a:gdLst/>
              <a:ahLst/>
              <a:cxnLst/>
              <a:rect l="l" t="t" r="r" b="b"/>
              <a:pathLst>
                <a:path w="686435" h="754379">
                  <a:moveTo>
                    <a:pt x="0" y="0"/>
                  </a:moveTo>
                  <a:lnTo>
                    <a:pt x="0" y="754380"/>
                  </a:lnTo>
                </a:path>
                <a:path w="686435" h="754379">
                  <a:moveTo>
                    <a:pt x="343153" y="0"/>
                  </a:moveTo>
                  <a:lnTo>
                    <a:pt x="343153" y="754380"/>
                  </a:lnTo>
                </a:path>
                <a:path w="686435" h="754379">
                  <a:moveTo>
                    <a:pt x="686307" y="0"/>
                  </a:moveTo>
                  <a:lnTo>
                    <a:pt x="686307" y="7543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50636" y="3057270"/>
              <a:ext cx="1419225" cy="0"/>
            </a:xfrm>
            <a:custGeom>
              <a:avLst/>
              <a:gdLst/>
              <a:ahLst/>
              <a:cxnLst/>
              <a:rect l="l" t="t" r="r" b="b"/>
              <a:pathLst>
                <a:path w="1419225">
                  <a:moveTo>
                    <a:pt x="0" y="0"/>
                  </a:moveTo>
                  <a:lnTo>
                    <a:pt x="141884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50636" y="2680080"/>
              <a:ext cx="1419225" cy="754380"/>
            </a:xfrm>
            <a:custGeom>
              <a:avLst/>
              <a:gdLst/>
              <a:ahLst/>
              <a:cxnLst/>
              <a:rect l="l" t="t" r="r" b="b"/>
              <a:pathLst>
                <a:path w="1419225" h="754379">
                  <a:moveTo>
                    <a:pt x="6350" y="0"/>
                  </a:moveTo>
                  <a:lnTo>
                    <a:pt x="6350" y="754380"/>
                  </a:lnTo>
                </a:path>
                <a:path w="1419225" h="754379">
                  <a:moveTo>
                    <a:pt x="1412493" y="0"/>
                  </a:moveTo>
                  <a:lnTo>
                    <a:pt x="1412493" y="754380"/>
                  </a:lnTo>
                </a:path>
                <a:path w="1419225" h="754379">
                  <a:moveTo>
                    <a:pt x="0" y="6350"/>
                  </a:moveTo>
                  <a:lnTo>
                    <a:pt x="1418843" y="6350"/>
                  </a:lnTo>
                </a:path>
                <a:path w="1419225" h="754379">
                  <a:moveTo>
                    <a:pt x="0" y="748030"/>
                  </a:moveTo>
                  <a:lnTo>
                    <a:pt x="1418843" y="74803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131178" y="2715514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31178" y="3086480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93589" y="2701239"/>
            <a:ext cx="180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0" dirty="0">
                <a:latin typeface="Times New Roman"/>
                <a:cs typeface="Times New Roman"/>
              </a:rPr>
              <a:t>A’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11877" y="3128518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58765" y="2418334"/>
            <a:ext cx="1373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B’C’</a:t>
            </a:r>
            <a:r>
              <a:rPr sz="1200" spc="10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B’C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BC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spc="-25" dirty="0">
                <a:latin typeface="Times New Roman"/>
                <a:cs typeface="Times New Roman"/>
              </a:rPr>
              <a:t>BC’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60897" y="3564382"/>
            <a:ext cx="754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Times New Roman"/>
                <a:cs typeface="Times New Roman"/>
              </a:rPr>
              <a:t>TA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</a:t>
            </a:r>
            <a:r>
              <a:rPr sz="1600" spc="-25" dirty="0">
                <a:latin typeface="Times New Roman"/>
                <a:cs typeface="Times New Roman"/>
              </a:rPr>
              <a:t>BC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450835" y="2696845"/>
            <a:ext cx="1457325" cy="767080"/>
            <a:chOff x="7450835" y="2696845"/>
            <a:chExt cx="1457325" cy="767080"/>
          </a:xfrm>
        </p:grpSpPr>
        <p:sp>
          <p:nvSpPr>
            <p:cNvPr id="49" name="object 49"/>
            <p:cNvSpPr/>
            <p:nvPr/>
          </p:nvSpPr>
          <p:spPr>
            <a:xfrm>
              <a:off x="7476235" y="2709545"/>
              <a:ext cx="351790" cy="370840"/>
            </a:xfrm>
            <a:custGeom>
              <a:avLst/>
              <a:gdLst/>
              <a:ahLst/>
              <a:cxnLst/>
              <a:rect l="l" t="t" r="r" b="b"/>
              <a:pathLst>
                <a:path w="351790" h="370839">
                  <a:moveTo>
                    <a:pt x="351523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351523" y="370839"/>
                  </a:lnTo>
                  <a:lnTo>
                    <a:pt x="351523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76235" y="3080385"/>
              <a:ext cx="351790" cy="370840"/>
            </a:xfrm>
            <a:custGeom>
              <a:avLst/>
              <a:gdLst/>
              <a:ahLst/>
              <a:cxnLst/>
              <a:rect l="l" t="t" r="r" b="b"/>
              <a:pathLst>
                <a:path w="351790" h="370839">
                  <a:moveTo>
                    <a:pt x="351523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351523" y="370839"/>
                  </a:lnTo>
                  <a:lnTo>
                    <a:pt x="351523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69885" y="3080385"/>
              <a:ext cx="1419225" cy="0"/>
            </a:xfrm>
            <a:custGeom>
              <a:avLst/>
              <a:gdLst/>
              <a:ahLst/>
              <a:cxnLst/>
              <a:rect l="l" t="t" r="r" b="b"/>
              <a:pathLst>
                <a:path w="1419225">
                  <a:moveTo>
                    <a:pt x="0" y="0"/>
                  </a:moveTo>
                  <a:lnTo>
                    <a:pt x="141884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69885" y="2703195"/>
              <a:ext cx="1419225" cy="754380"/>
            </a:xfrm>
            <a:custGeom>
              <a:avLst/>
              <a:gdLst/>
              <a:ahLst/>
              <a:cxnLst/>
              <a:rect l="l" t="t" r="r" b="b"/>
              <a:pathLst>
                <a:path w="1419225" h="754379">
                  <a:moveTo>
                    <a:pt x="6350" y="0"/>
                  </a:moveTo>
                  <a:lnTo>
                    <a:pt x="6350" y="754379"/>
                  </a:lnTo>
                </a:path>
                <a:path w="1419225" h="754379">
                  <a:moveTo>
                    <a:pt x="0" y="6350"/>
                  </a:moveTo>
                  <a:lnTo>
                    <a:pt x="1418844" y="6350"/>
                  </a:lnTo>
                </a:path>
                <a:path w="1419225" h="754379">
                  <a:moveTo>
                    <a:pt x="0" y="748029"/>
                  </a:moveTo>
                  <a:lnTo>
                    <a:pt x="1418844" y="74802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478394" y="2441575"/>
            <a:ext cx="1373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B’C’</a:t>
            </a:r>
            <a:r>
              <a:rPr sz="1200" spc="10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B’C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BC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spc="-25" dirty="0">
                <a:latin typeface="Times New Roman"/>
                <a:cs typeface="Times New Roman"/>
              </a:rPr>
              <a:t>BC’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80146" y="3587622"/>
            <a:ext cx="636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TB =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526905" y="2711195"/>
            <a:ext cx="1457325" cy="767080"/>
            <a:chOff x="9526905" y="2711195"/>
            <a:chExt cx="1457325" cy="767080"/>
          </a:xfrm>
        </p:grpSpPr>
        <p:sp>
          <p:nvSpPr>
            <p:cNvPr id="56" name="object 56"/>
            <p:cNvSpPr/>
            <p:nvPr/>
          </p:nvSpPr>
          <p:spPr>
            <a:xfrm>
              <a:off x="10590149" y="2723895"/>
              <a:ext cx="368300" cy="370840"/>
            </a:xfrm>
            <a:custGeom>
              <a:avLst/>
              <a:gdLst/>
              <a:ahLst/>
              <a:cxnLst/>
              <a:rect l="l" t="t" r="r" b="b"/>
              <a:pathLst>
                <a:path w="368300" h="370839">
                  <a:moveTo>
                    <a:pt x="368261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368261" y="370839"/>
                  </a:lnTo>
                  <a:lnTo>
                    <a:pt x="368261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590149" y="3094735"/>
              <a:ext cx="368300" cy="370840"/>
            </a:xfrm>
            <a:custGeom>
              <a:avLst/>
              <a:gdLst/>
              <a:ahLst/>
              <a:cxnLst/>
              <a:rect l="l" t="t" r="r" b="b"/>
              <a:pathLst>
                <a:path w="368300" h="370839">
                  <a:moveTo>
                    <a:pt x="368261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368261" y="370839"/>
                  </a:lnTo>
                  <a:lnTo>
                    <a:pt x="368261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545955" y="3094735"/>
              <a:ext cx="1419225" cy="0"/>
            </a:xfrm>
            <a:custGeom>
              <a:avLst/>
              <a:gdLst/>
              <a:ahLst/>
              <a:cxnLst/>
              <a:rect l="l" t="t" r="r" b="b"/>
              <a:pathLst>
                <a:path w="1419225">
                  <a:moveTo>
                    <a:pt x="0" y="0"/>
                  </a:moveTo>
                  <a:lnTo>
                    <a:pt x="141884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545955" y="2717545"/>
              <a:ext cx="1419225" cy="754380"/>
            </a:xfrm>
            <a:custGeom>
              <a:avLst/>
              <a:gdLst/>
              <a:ahLst/>
              <a:cxnLst/>
              <a:rect l="l" t="t" r="r" b="b"/>
              <a:pathLst>
                <a:path w="1419225" h="754379">
                  <a:moveTo>
                    <a:pt x="1412494" y="0"/>
                  </a:moveTo>
                  <a:lnTo>
                    <a:pt x="1412494" y="754379"/>
                  </a:lnTo>
                </a:path>
                <a:path w="1419225" h="754379">
                  <a:moveTo>
                    <a:pt x="0" y="6350"/>
                  </a:moveTo>
                  <a:lnTo>
                    <a:pt x="1418844" y="6350"/>
                  </a:lnTo>
                </a:path>
                <a:path w="1419225" h="754379">
                  <a:moveTo>
                    <a:pt x="0" y="748029"/>
                  </a:moveTo>
                  <a:lnTo>
                    <a:pt x="1418844" y="74802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554718" y="2455926"/>
            <a:ext cx="1373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B’C’</a:t>
            </a:r>
            <a:r>
              <a:rPr sz="1200" spc="10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B’C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BC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spc="-25" dirty="0">
                <a:latin typeface="Times New Roman"/>
                <a:cs typeface="Times New Roman"/>
              </a:rPr>
              <a:t>BC’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856723" y="3601973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TC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961126" y="2631185"/>
            <a:ext cx="492759" cy="855344"/>
          </a:xfrm>
          <a:custGeom>
            <a:avLst/>
            <a:gdLst/>
            <a:ahLst/>
            <a:cxnLst/>
            <a:rect l="l" t="t" r="r" b="b"/>
            <a:pathLst>
              <a:path w="492760" h="855345">
                <a:moveTo>
                  <a:pt x="0" y="427481"/>
                </a:moveTo>
                <a:lnTo>
                  <a:pt x="2247" y="369474"/>
                </a:lnTo>
                <a:lnTo>
                  <a:pt x="8794" y="313839"/>
                </a:lnTo>
                <a:lnTo>
                  <a:pt x="19347" y="261086"/>
                </a:lnTo>
                <a:lnTo>
                  <a:pt x="33612" y="211723"/>
                </a:lnTo>
                <a:lnTo>
                  <a:pt x="51296" y="166259"/>
                </a:lnTo>
                <a:lnTo>
                  <a:pt x="72104" y="125206"/>
                </a:lnTo>
                <a:lnTo>
                  <a:pt x="95743" y="89070"/>
                </a:lnTo>
                <a:lnTo>
                  <a:pt x="121920" y="58363"/>
                </a:lnTo>
                <a:lnTo>
                  <a:pt x="180710" y="15269"/>
                </a:lnTo>
                <a:lnTo>
                  <a:pt x="246125" y="0"/>
                </a:lnTo>
                <a:lnTo>
                  <a:pt x="279515" y="3902"/>
                </a:lnTo>
                <a:lnTo>
                  <a:pt x="341911" y="33593"/>
                </a:lnTo>
                <a:lnTo>
                  <a:pt x="396508" y="89070"/>
                </a:lnTo>
                <a:lnTo>
                  <a:pt x="420147" y="125206"/>
                </a:lnTo>
                <a:lnTo>
                  <a:pt x="440955" y="166259"/>
                </a:lnTo>
                <a:lnTo>
                  <a:pt x="458639" y="211723"/>
                </a:lnTo>
                <a:lnTo>
                  <a:pt x="472904" y="261086"/>
                </a:lnTo>
                <a:lnTo>
                  <a:pt x="483457" y="313839"/>
                </a:lnTo>
                <a:lnTo>
                  <a:pt x="490004" y="369474"/>
                </a:lnTo>
                <a:lnTo>
                  <a:pt x="492251" y="427481"/>
                </a:lnTo>
                <a:lnTo>
                  <a:pt x="490004" y="485489"/>
                </a:lnTo>
                <a:lnTo>
                  <a:pt x="483457" y="541124"/>
                </a:lnTo>
                <a:lnTo>
                  <a:pt x="472904" y="593877"/>
                </a:lnTo>
                <a:lnTo>
                  <a:pt x="458639" y="643240"/>
                </a:lnTo>
                <a:lnTo>
                  <a:pt x="440955" y="688704"/>
                </a:lnTo>
                <a:lnTo>
                  <a:pt x="420147" y="729757"/>
                </a:lnTo>
                <a:lnTo>
                  <a:pt x="396508" y="765893"/>
                </a:lnTo>
                <a:lnTo>
                  <a:pt x="370331" y="796600"/>
                </a:lnTo>
                <a:lnTo>
                  <a:pt x="311541" y="839694"/>
                </a:lnTo>
                <a:lnTo>
                  <a:pt x="246125" y="854963"/>
                </a:lnTo>
                <a:lnTo>
                  <a:pt x="212736" y="851061"/>
                </a:lnTo>
                <a:lnTo>
                  <a:pt x="150340" y="821370"/>
                </a:lnTo>
                <a:lnTo>
                  <a:pt x="95743" y="765893"/>
                </a:lnTo>
                <a:lnTo>
                  <a:pt x="72104" y="729757"/>
                </a:lnTo>
                <a:lnTo>
                  <a:pt x="51296" y="688704"/>
                </a:lnTo>
                <a:lnTo>
                  <a:pt x="33612" y="643240"/>
                </a:lnTo>
                <a:lnTo>
                  <a:pt x="19347" y="593877"/>
                </a:lnTo>
                <a:lnTo>
                  <a:pt x="8794" y="541124"/>
                </a:lnTo>
                <a:lnTo>
                  <a:pt x="2247" y="485489"/>
                </a:lnTo>
                <a:lnTo>
                  <a:pt x="0" y="427481"/>
                </a:lnTo>
                <a:close/>
              </a:path>
            </a:pathLst>
          </a:custGeom>
          <a:ln w="19050">
            <a:solidFill>
              <a:srgbClr val="F8B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98330" y="2655570"/>
            <a:ext cx="1458595" cy="853440"/>
          </a:xfrm>
          <a:custGeom>
            <a:avLst/>
            <a:gdLst/>
            <a:ahLst/>
            <a:cxnLst/>
            <a:rect l="l" t="t" r="r" b="b"/>
            <a:pathLst>
              <a:path w="1458595" h="853439">
                <a:moveTo>
                  <a:pt x="0" y="426719"/>
                </a:moveTo>
                <a:lnTo>
                  <a:pt x="9545" y="357493"/>
                </a:lnTo>
                <a:lnTo>
                  <a:pt x="37179" y="291827"/>
                </a:lnTo>
                <a:lnTo>
                  <a:pt x="81401" y="230599"/>
                </a:lnTo>
                <a:lnTo>
                  <a:pt x="109262" y="201923"/>
                </a:lnTo>
                <a:lnTo>
                  <a:pt x="140707" y="174686"/>
                </a:lnTo>
                <a:lnTo>
                  <a:pt x="175548" y="148998"/>
                </a:lnTo>
                <a:lnTo>
                  <a:pt x="213598" y="124967"/>
                </a:lnTo>
                <a:lnTo>
                  <a:pt x="254667" y="102705"/>
                </a:lnTo>
                <a:lnTo>
                  <a:pt x="298569" y="82320"/>
                </a:lnTo>
                <a:lnTo>
                  <a:pt x="345116" y="63922"/>
                </a:lnTo>
                <a:lnTo>
                  <a:pt x="394121" y="47621"/>
                </a:lnTo>
                <a:lnTo>
                  <a:pt x="445394" y="33527"/>
                </a:lnTo>
                <a:lnTo>
                  <a:pt x="498750" y="21750"/>
                </a:lnTo>
                <a:lnTo>
                  <a:pt x="553999" y="12399"/>
                </a:lnTo>
                <a:lnTo>
                  <a:pt x="610955" y="5583"/>
                </a:lnTo>
                <a:lnTo>
                  <a:pt x="669429" y="1414"/>
                </a:lnTo>
                <a:lnTo>
                  <a:pt x="729234" y="0"/>
                </a:lnTo>
                <a:lnTo>
                  <a:pt x="789038" y="1414"/>
                </a:lnTo>
                <a:lnTo>
                  <a:pt x="847512" y="5583"/>
                </a:lnTo>
                <a:lnTo>
                  <a:pt x="904468" y="12399"/>
                </a:lnTo>
                <a:lnTo>
                  <a:pt x="959717" y="21750"/>
                </a:lnTo>
                <a:lnTo>
                  <a:pt x="1013073" y="33527"/>
                </a:lnTo>
                <a:lnTo>
                  <a:pt x="1064346" y="47621"/>
                </a:lnTo>
                <a:lnTo>
                  <a:pt x="1113351" y="63922"/>
                </a:lnTo>
                <a:lnTo>
                  <a:pt x="1159898" y="82320"/>
                </a:lnTo>
                <a:lnTo>
                  <a:pt x="1203800" y="102705"/>
                </a:lnTo>
                <a:lnTo>
                  <a:pt x="1244869" y="124967"/>
                </a:lnTo>
                <a:lnTo>
                  <a:pt x="1282919" y="148998"/>
                </a:lnTo>
                <a:lnTo>
                  <a:pt x="1317760" y="174686"/>
                </a:lnTo>
                <a:lnTo>
                  <a:pt x="1349205" y="201923"/>
                </a:lnTo>
                <a:lnTo>
                  <a:pt x="1377066" y="230599"/>
                </a:lnTo>
                <a:lnTo>
                  <a:pt x="1401157" y="260603"/>
                </a:lnTo>
                <a:lnTo>
                  <a:pt x="1437272" y="324160"/>
                </a:lnTo>
                <a:lnTo>
                  <a:pt x="1456050" y="391716"/>
                </a:lnTo>
                <a:lnTo>
                  <a:pt x="1458468" y="426719"/>
                </a:lnTo>
                <a:lnTo>
                  <a:pt x="1456050" y="461723"/>
                </a:lnTo>
                <a:lnTo>
                  <a:pt x="1437272" y="529279"/>
                </a:lnTo>
                <a:lnTo>
                  <a:pt x="1401157" y="592836"/>
                </a:lnTo>
                <a:lnTo>
                  <a:pt x="1377066" y="622840"/>
                </a:lnTo>
                <a:lnTo>
                  <a:pt x="1349205" y="651516"/>
                </a:lnTo>
                <a:lnTo>
                  <a:pt x="1317760" y="678753"/>
                </a:lnTo>
                <a:lnTo>
                  <a:pt x="1282919" y="704441"/>
                </a:lnTo>
                <a:lnTo>
                  <a:pt x="1244869" y="728471"/>
                </a:lnTo>
                <a:lnTo>
                  <a:pt x="1203800" y="750734"/>
                </a:lnTo>
                <a:lnTo>
                  <a:pt x="1159898" y="771119"/>
                </a:lnTo>
                <a:lnTo>
                  <a:pt x="1113351" y="789517"/>
                </a:lnTo>
                <a:lnTo>
                  <a:pt x="1064346" y="805818"/>
                </a:lnTo>
                <a:lnTo>
                  <a:pt x="1013073" y="819912"/>
                </a:lnTo>
                <a:lnTo>
                  <a:pt x="959717" y="831689"/>
                </a:lnTo>
                <a:lnTo>
                  <a:pt x="904468" y="841040"/>
                </a:lnTo>
                <a:lnTo>
                  <a:pt x="847512" y="847856"/>
                </a:lnTo>
                <a:lnTo>
                  <a:pt x="789038" y="852025"/>
                </a:lnTo>
                <a:lnTo>
                  <a:pt x="729234" y="853439"/>
                </a:lnTo>
                <a:lnTo>
                  <a:pt x="669429" y="852025"/>
                </a:lnTo>
                <a:lnTo>
                  <a:pt x="610955" y="847856"/>
                </a:lnTo>
                <a:lnTo>
                  <a:pt x="553999" y="841040"/>
                </a:lnTo>
                <a:lnTo>
                  <a:pt x="498750" y="831689"/>
                </a:lnTo>
                <a:lnTo>
                  <a:pt x="445394" y="819912"/>
                </a:lnTo>
                <a:lnTo>
                  <a:pt x="394121" y="805818"/>
                </a:lnTo>
                <a:lnTo>
                  <a:pt x="345116" y="789517"/>
                </a:lnTo>
                <a:lnTo>
                  <a:pt x="298569" y="771119"/>
                </a:lnTo>
                <a:lnTo>
                  <a:pt x="254667" y="750734"/>
                </a:lnTo>
                <a:lnTo>
                  <a:pt x="213598" y="728472"/>
                </a:lnTo>
                <a:lnTo>
                  <a:pt x="175548" y="704441"/>
                </a:lnTo>
                <a:lnTo>
                  <a:pt x="140707" y="678753"/>
                </a:lnTo>
                <a:lnTo>
                  <a:pt x="109262" y="651516"/>
                </a:lnTo>
                <a:lnTo>
                  <a:pt x="81401" y="622840"/>
                </a:lnTo>
                <a:lnTo>
                  <a:pt x="57310" y="592836"/>
                </a:lnTo>
                <a:lnTo>
                  <a:pt x="21195" y="529279"/>
                </a:lnTo>
                <a:lnTo>
                  <a:pt x="2417" y="461723"/>
                </a:lnTo>
                <a:lnTo>
                  <a:pt x="0" y="426719"/>
                </a:lnTo>
                <a:close/>
              </a:path>
            </a:pathLst>
          </a:custGeom>
          <a:ln w="19050">
            <a:solidFill>
              <a:srgbClr val="F8B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24978" y="2634233"/>
            <a:ext cx="672465" cy="855344"/>
          </a:xfrm>
          <a:custGeom>
            <a:avLst/>
            <a:gdLst/>
            <a:ahLst/>
            <a:cxnLst/>
            <a:rect l="l" t="t" r="r" b="b"/>
            <a:pathLst>
              <a:path w="672465" h="855345">
                <a:moveTo>
                  <a:pt x="0" y="427481"/>
                </a:moveTo>
                <a:lnTo>
                  <a:pt x="2618" y="373859"/>
                </a:lnTo>
                <a:lnTo>
                  <a:pt x="10265" y="322224"/>
                </a:lnTo>
                <a:lnTo>
                  <a:pt x="22624" y="272977"/>
                </a:lnTo>
                <a:lnTo>
                  <a:pt x="39381" y="226520"/>
                </a:lnTo>
                <a:lnTo>
                  <a:pt x="60219" y="183251"/>
                </a:lnTo>
                <a:lnTo>
                  <a:pt x="84824" y="143573"/>
                </a:lnTo>
                <a:lnTo>
                  <a:pt x="112880" y="107886"/>
                </a:lnTo>
                <a:lnTo>
                  <a:pt x="144073" y="76590"/>
                </a:lnTo>
                <a:lnTo>
                  <a:pt x="178086" y="50085"/>
                </a:lnTo>
                <a:lnTo>
                  <a:pt x="214605" y="28774"/>
                </a:lnTo>
                <a:lnTo>
                  <a:pt x="253314" y="13055"/>
                </a:lnTo>
                <a:lnTo>
                  <a:pt x="293898" y="3330"/>
                </a:lnTo>
                <a:lnTo>
                  <a:pt x="336042" y="0"/>
                </a:lnTo>
                <a:lnTo>
                  <a:pt x="378185" y="3330"/>
                </a:lnTo>
                <a:lnTo>
                  <a:pt x="418769" y="13055"/>
                </a:lnTo>
                <a:lnTo>
                  <a:pt x="457478" y="28774"/>
                </a:lnTo>
                <a:lnTo>
                  <a:pt x="493997" y="50085"/>
                </a:lnTo>
                <a:lnTo>
                  <a:pt x="528010" y="76590"/>
                </a:lnTo>
                <a:lnTo>
                  <a:pt x="559203" y="107886"/>
                </a:lnTo>
                <a:lnTo>
                  <a:pt x="587259" y="143573"/>
                </a:lnTo>
                <a:lnTo>
                  <a:pt x="611864" y="183251"/>
                </a:lnTo>
                <a:lnTo>
                  <a:pt x="632702" y="226520"/>
                </a:lnTo>
                <a:lnTo>
                  <a:pt x="649459" y="272977"/>
                </a:lnTo>
                <a:lnTo>
                  <a:pt x="661818" y="322224"/>
                </a:lnTo>
                <a:lnTo>
                  <a:pt x="669465" y="373859"/>
                </a:lnTo>
                <a:lnTo>
                  <a:pt x="672083" y="427481"/>
                </a:lnTo>
                <a:lnTo>
                  <a:pt x="669465" y="481104"/>
                </a:lnTo>
                <a:lnTo>
                  <a:pt x="661818" y="532739"/>
                </a:lnTo>
                <a:lnTo>
                  <a:pt x="649459" y="581986"/>
                </a:lnTo>
                <a:lnTo>
                  <a:pt x="632702" y="628443"/>
                </a:lnTo>
                <a:lnTo>
                  <a:pt x="611864" y="671712"/>
                </a:lnTo>
                <a:lnTo>
                  <a:pt x="587259" y="711390"/>
                </a:lnTo>
                <a:lnTo>
                  <a:pt x="559203" y="747077"/>
                </a:lnTo>
                <a:lnTo>
                  <a:pt x="528010" y="778373"/>
                </a:lnTo>
                <a:lnTo>
                  <a:pt x="493997" y="804878"/>
                </a:lnTo>
                <a:lnTo>
                  <a:pt x="457478" y="826189"/>
                </a:lnTo>
                <a:lnTo>
                  <a:pt x="418769" y="841908"/>
                </a:lnTo>
                <a:lnTo>
                  <a:pt x="378185" y="851633"/>
                </a:lnTo>
                <a:lnTo>
                  <a:pt x="336042" y="854963"/>
                </a:lnTo>
                <a:lnTo>
                  <a:pt x="293898" y="851633"/>
                </a:lnTo>
                <a:lnTo>
                  <a:pt x="253314" y="841908"/>
                </a:lnTo>
                <a:lnTo>
                  <a:pt x="214605" y="826189"/>
                </a:lnTo>
                <a:lnTo>
                  <a:pt x="178086" y="804878"/>
                </a:lnTo>
                <a:lnTo>
                  <a:pt x="144073" y="778373"/>
                </a:lnTo>
                <a:lnTo>
                  <a:pt x="112880" y="747077"/>
                </a:lnTo>
                <a:lnTo>
                  <a:pt x="84824" y="711390"/>
                </a:lnTo>
                <a:lnTo>
                  <a:pt x="60219" y="671712"/>
                </a:lnTo>
                <a:lnTo>
                  <a:pt x="39381" y="628443"/>
                </a:lnTo>
                <a:lnTo>
                  <a:pt x="22624" y="581986"/>
                </a:lnTo>
                <a:lnTo>
                  <a:pt x="10265" y="532739"/>
                </a:lnTo>
                <a:lnTo>
                  <a:pt x="2618" y="481104"/>
                </a:lnTo>
                <a:lnTo>
                  <a:pt x="0" y="427481"/>
                </a:lnTo>
                <a:close/>
              </a:path>
            </a:pathLst>
          </a:custGeom>
          <a:ln w="19050">
            <a:solidFill>
              <a:srgbClr val="F8B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5443728" y="3934650"/>
            <a:ext cx="5419090" cy="2091689"/>
            <a:chOff x="5443728" y="3934650"/>
            <a:chExt cx="5419090" cy="2091689"/>
          </a:xfrm>
        </p:grpSpPr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3728" y="4539996"/>
              <a:ext cx="1348740" cy="148589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0648" y="4538472"/>
              <a:ext cx="1354836" cy="148589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1660" y="4526280"/>
              <a:ext cx="1360931" cy="148590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074664" y="5934455"/>
              <a:ext cx="1386840" cy="5715"/>
            </a:xfrm>
            <a:custGeom>
              <a:avLst/>
              <a:gdLst/>
              <a:ahLst/>
              <a:cxnLst/>
              <a:rect l="l" t="t" r="r" b="b"/>
              <a:pathLst>
                <a:path w="1386840" h="5714">
                  <a:moveTo>
                    <a:pt x="0" y="5397"/>
                  </a:moveTo>
                  <a:lnTo>
                    <a:pt x="13868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00060" y="5923788"/>
              <a:ext cx="1386840" cy="5715"/>
            </a:xfrm>
            <a:custGeom>
              <a:avLst/>
              <a:gdLst/>
              <a:ahLst/>
              <a:cxnLst/>
              <a:rect l="l" t="t" r="r" b="b"/>
              <a:pathLst>
                <a:path w="1386840" h="5714">
                  <a:moveTo>
                    <a:pt x="0" y="5384"/>
                  </a:moveTo>
                  <a:lnTo>
                    <a:pt x="13868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80276" y="3942588"/>
              <a:ext cx="4045585" cy="927100"/>
            </a:xfrm>
            <a:custGeom>
              <a:avLst/>
              <a:gdLst/>
              <a:ahLst/>
              <a:cxnLst/>
              <a:rect l="l" t="t" r="r" b="b"/>
              <a:pathLst>
                <a:path w="4045584" h="927100">
                  <a:moveTo>
                    <a:pt x="9398" y="0"/>
                  </a:moveTo>
                  <a:lnTo>
                    <a:pt x="0" y="906526"/>
                  </a:lnTo>
                </a:path>
                <a:path w="4045584" h="927100">
                  <a:moveTo>
                    <a:pt x="4045330" y="0"/>
                  </a:moveTo>
                  <a:lnTo>
                    <a:pt x="4041648" y="912368"/>
                  </a:lnTo>
                </a:path>
                <a:path w="4045584" h="927100">
                  <a:moveTo>
                    <a:pt x="2044192" y="25907"/>
                  </a:moveTo>
                  <a:lnTo>
                    <a:pt x="2037588" y="926719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14516" y="4157472"/>
              <a:ext cx="4411345" cy="233679"/>
            </a:xfrm>
            <a:custGeom>
              <a:avLst/>
              <a:gdLst/>
              <a:ahLst/>
              <a:cxnLst/>
              <a:rect l="l" t="t" r="r" b="b"/>
              <a:pathLst>
                <a:path w="4411345" h="233679">
                  <a:moveTo>
                    <a:pt x="3048" y="233171"/>
                  </a:moveTo>
                  <a:lnTo>
                    <a:pt x="2401189" y="207263"/>
                  </a:lnTo>
                </a:path>
                <a:path w="4411345" h="233679">
                  <a:moveTo>
                    <a:pt x="0" y="31622"/>
                  </a:moveTo>
                  <a:lnTo>
                    <a:pt x="441096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1669" y="4330065"/>
              <a:ext cx="64770" cy="6477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7921" y="4128897"/>
              <a:ext cx="64770" cy="64769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7886827" y="4782692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56223" y="4779645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891141" y="4768088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245290" y="4145660"/>
            <a:ext cx="2258695" cy="744855"/>
            <a:chOff x="5245290" y="4145660"/>
            <a:chExt cx="2258695" cy="744855"/>
          </a:xfrm>
        </p:grpSpPr>
        <p:sp>
          <p:nvSpPr>
            <p:cNvPr id="79" name="object 79"/>
            <p:cNvSpPr/>
            <p:nvPr/>
          </p:nvSpPr>
          <p:spPr>
            <a:xfrm>
              <a:off x="5564124" y="4287011"/>
              <a:ext cx="635" cy="569595"/>
            </a:xfrm>
            <a:custGeom>
              <a:avLst/>
              <a:gdLst/>
              <a:ahLst/>
              <a:cxnLst/>
              <a:rect l="l" t="t" r="r" b="b"/>
              <a:pathLst>
                <a:path w="635" h="569595">
                  <a:moveTo>
                    <a:pt x="0" y="0"/>
                  </a:moveTo>
                  <a:lnTo>
                    <a:pt x="126" y="56934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69124" y="4184903"/>
              <a:ext cx="1905" cy="673100"/>
            </a:xfrm>
            <a:custGeom>
              <a:avLst/>
              <a:gdLst/>
              <a:ahLst/>
              <a:cxnLst/>
              <a:rect l="l" t="t" r="r" b="b"/>
              <a:pathLst>
                <a:path w="1904" h="673100">
                  <a:moveTo>
                    <a:pt x="1650" y="0"/>
                  </a:moveTo>
                  <a:lnTo>
                    <a:pt x="0" y="67284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2929" y="4145660"/>
              <a:ext cx="64770" cy="647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253228" y="4847843"/>
              <a:ext cx="2208530" cy="17780"/>
            </a:xfrm>
            <a:custGeom>
              <a:avLst/>
              <a:gdLst/>
              <a:ahLst/>
              <a:cxnLst/>
              <a:rect l="l" t="t" r="r" b="b"/>
              <a:pathLst>
                <a:path w="2208529" h="17779">
                  <a:moveTo>
                    <a:pt x="2208529" y="1523"/>
                  </a:moveTo>
                  <a:lnTo>
                    <a:pt x="1984248" y="0"/>
                  </a:lnTo>
                </a:path>
                <a:path w="2208529" h="17779">
                  <a:moveTo>
                    <a:pt x="299085" y="7619"/>
                  </a:moveTo>
                  <a:lnTo>
                    <a:pt x="0" y="1752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3357" y="4825364"/>
              <a:ext cx="64769" cy="6477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9025" y="4807076"/>
              <a:ext cx="64770" cy="64770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9333103" y="4748021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006466" y="5856223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CLK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60946" y="4612894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574151" y="4615688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578465" y="4592828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93139" y="2146554"/>
            <a:ext cx="1602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Binary</a:t>
            </a:r>
            <a:r>
              <a:rPr sz="20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Counter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258557" y="2772537"/>
            <a:ext cx="180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latin typeface="Times New Roman"/>
                <a:cs typeface="Times New Roman"/>
              </a:rPr>
              <a:t>A’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276845" y="3199257"/>
            <a:ext cx="154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93" name="object 93"/>
          <p:cNvGraphicFramePr>
            <a:graphicFrameLocks noGrp="1"/>
          </p:cNvGraphicFramePr>
          <p:nvPr/>
        </p:nvGraphicFramePr>
        <p:xfrm>
          <a:off x="7821421" y="2703195"/>
          <a:ext cx="3014978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342900"/>
                <a:gridCol w="368300"/>
                <a:gridCol w="666750"/>
                <a:gridCol w="354964"/>
                <a:gridCol w="343535"/>
                <a:gridCol w="343535"/>
                <a:gridCol w="252094"/>
              </a:tblGrid>
              <a:tr h="391160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B83C68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</a:tr>
            </a:tbl>
          </a:graphicData>
        </a:graphic>
      </p:graphicFrame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Synchronous </a:t>
            </a:r>
            <a:r>
              <a:rPr spc="-10" dirty="0"/>
              <a:t>Counter</a:t>
            </a:r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312</a:t>
            </a:fld>
            <a:endParaRPr lang="en-IN"/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2318766"/>
            <a:ext cx="10170160" cy="17062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080" indent="-343535">
              <a:lnSpc>
                <a:spcPts val="1839"/>
              </a:lnSpc>
              <a:spcBef>
                <a:spcPts val="330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4-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7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700" spc="2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7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7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built</a:t>
            </a:r>
            <a:r>
              <a:rPr sz="17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7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synchronous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r>
              <a:rPr sz="17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produce</a:t>
            </a:r>
            <a:r>
              <a:rPr sz="1700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9.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1839"/>
              </a:lnSpc>
              <a:spcBef>
                <a:spcPts val="990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converted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(decimal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10)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aid</a:t>
            </a:r>
            <a:r>
              <a:rPr sz="17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17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additional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implement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desired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sequence.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1839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7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reaching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7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“1001”,</a:t>
            </a:r>
            <a:r>
              <a:rPr sz="17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recycles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7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“0000”.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17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7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7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7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7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7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Modulo- 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10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7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MOD-</a:t>
            </a:r>
            <a:r>
              <a:rPr sz="1700" b="1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17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0308" y="4290059"/>
            <a:ext cx="10282555" cy="2499360"/>
            <a:chOff x="940308" y="4290059"/>
            <a:chExt cx="10282555" cy="2499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2679" y="4317491"/>
              <a:ext cx="5020056" cy="2382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08" y="4290059"/>
              <a:ext cx="2915412" cy="1964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192" y="4312918"/>
              <a:ext cx="1714500" cy="24764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Decade</a:t>
            </a:r>
            <a:r>
              <a:rPr spc="-260" dirty="0"/>
              <a:t> </a:t>
            </a:r>
            <a:r>
              <a:rPr spc="-170" dirty="0"/>
              <a:t>or</a:t>
            </a:r>
            <a:r>
              <a:rPr spc="-245" dirty="0"/>
              <a:t> </a:t>
            </a:r>
            <a:r>
              <a:rPr spc="-30" dirty="0"/>
              <a:t>BCD</a:t>
            </a:r>
            <a:r>
              <a:rPr spc="-260" dirty="0"/>
              <a:t> </a:t>
            </a:r>
            <a:r>
              <a:rPr spc="-114" dirty="0"/>
              <a:t>synchronous</a:t>
            </a:r>
            <a:r>
              <a:rPr spc="-229" dirty="0"/>
              <a:t> </a:t>
            </a:r>
            <a:r>
              <a:rPr spc="-10" dirty="0"/>
              <a:t>counter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313</a:t>
            </a:fld>
            <a:endParaRPr lang="en-IN"/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Asynchronous</a:t>
            </a:r>
            <a:r>
              <a:rPr spc="-215" dirty="0"/>
              <a:t> </a:t>
            </a:r>
            <a:r>
              <a:rPr spc="-10" dirty="0"/>
              <a:t>Counter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347" y="2056065"/>
            <a:ext cx="10299700" cy="45161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270"/>
              </a:spcBef>
            </a:pP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Binary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Ripple</a:t>
            </a:r>
            <a:r>
              <a:rPr sz="20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Counter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  <a:spcBef>
                <a:spcPts val="15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Ripple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counter.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got</a:t>
            </a:r>
            <a:r>
              <a:rPr sz="18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name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pulse</a:t>
            </a:r>
            <a:r>
              <a:rPr sz="18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ripples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through</a:t>
            </a:r>
            <a:r>
              <a:rPr sz="18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circuit.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pulse.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toggle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applied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pulse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obtained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previous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flip-flop.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applied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pulse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LSB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(Least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Significant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Bit)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sequence.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8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counts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upwards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down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counts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downwards</a:t>
            </a:r>
            <a:r>
              <a:rPr sz="18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i.e.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well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downwards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depending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  <a:spcBef>
                <a:spcPts val="56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counting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up,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n-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goes from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000,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001,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010,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…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110,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111,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000,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001,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counting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down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goes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opposite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manner: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111,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110,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… 010,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001,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000,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111,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110,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…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314</a:t>
            </a:fld>
            <a:endParaRPr lang="en-IN"/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627" y="3777996"/>
              <a:ext cx="2857500" cy="2561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2332" y="5064250"/>
              <a:ext cx="5297423" cy="17419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2346960"/>
              <a:ext cx="4882896" cy="25359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Ripple</a:t>
            </a:r>
            <a:r>
              <a:rPr spc="-215" dirty="0"/>
              <a:t> </a:t>
            </a:r>
            <a:r>
              <a:rPr spc="-10" dirty="0"/>
              <a:t>Counter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395" y="2406777"/>
            <a:ext cx="43992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Count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Up: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n-bit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counter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001,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010,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110,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111,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001,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315</a:t>
            </a:fld>
            <a:endParaRPr lang="en-IN"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7194" y="2484882"/>
            <a:ext cx="2114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Q2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6179" y="2505836"/>
            <a:ext cx="2114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Q1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5163" y="2494864"/>
            <a:ext cx="21145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Q0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22171" y="2713926"/>
            <a:ext cx="8015605" cy="3888740"/>
            <a:chOff x="1622171" y="2713926"/>
            <a:chExt cx="8015605" cy="3888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4687" y="2900172"/>
              <a:ext cx="4133088" cy="20604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17436" y="2721864"/>
              <a:ext cx="1274445" cy="803275"/>
            </a:xfrm>
            <a:custGeom>
              <a:avLst/>
              <a:gdLst/>
              <a:ahLst/>
              <a:cxnLst/>
              <a:rect l="l" t="t" r="r" b="b"/>
              <a:pathLst>
                <a:path w="1274445" h="803275">
                  <a:moveTo>
                    <a:pt x="0" y="798322"/>
                  </a:moveTo>
                  <a:lnTo>
                    <a:pt x="9398" y="0"/>
                  </a:lnTo>
                </a:path>
                <a:path w="1274445" h="803275">
                  <a:moveTo>
                    <a:pt x="1264920" y="802894"/>
                  </a:moveTo>
                  <a:lnTo>
                    <a:pt x="1274318" y="457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56419" y="2732532"/>
              <a:ext cx="9525" cy="798830"/>
            </a:xfrm>
            <a:custGeom>
              <a:avLst/>
              <a:gdLst/>
              <a:ahLst/>
              <a:cxnLst/>
              <a:rect l="l" t="t" r="r" b="b"/>
              <a:pathLst>
                <a:path w="9525" h="798829">
                  <a:moveTo>
                    <a:pt x="0" y="798321"/>
                  </a:moveTo>
                  <a:lnTo>
                    <a:pt x="9398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7993" y="3838194"/>
              <a:ext cx="45720" cy="43180"/>
            </a:xfrm>
            <a:custGeom>
              <a:avLst/>
              <a:gdLst/>
              <a:ahLst/>
              <a:cxnLst/>
              <a:rect l="l" t="t" r="r" b="b"/>
              <a:pathLst>
                <a:path w="45720" h="43179">
                  <a:moveTo>
                    <a:pt x="22859" y="0"/>
                  </a:moveTo>
                  <a:lnTo>
                    <a:pt x="13983" y="1672"/>
                  </a:lnTo>
                  <a:lnTo>
                    <a:pt x="6715" y="6238"/>
                  </a:lnTo>
                  <a:lnTo>
                    <a:pt x="1803" y="13019"/>
                  </a:lnTo>
                  <a:lnTo>
                    <a:pt x="0" y="21335"/>
                  </a:lnTo>
                  <a:lnTo>
                    <a:pt x="1803" y="29652"/>
                  </a:lnTo>
                  <a:lnTo>
                    <a:pt x="6715" y="36433"/>
                  </a:lnTo>
                  <a:lnTo>
                    <a:pt x="13983" y="40999"/>
                  </a:lnTo>
                  <a:lnTo>
                    <a:pt x="22859" y="42671"/>
                  </a:lnTo>
                  <a:lnTo>
                    <a:pt x="31736" y="40999"/>
                  </a:lnTo>
                  <a:lnTo>
                    <a:pt x="39004" y="36433"/>
                  </a:lnTo>
                  <a:lnTo>
                    <a:pt x="43916" y="29652"/>
                  </a:lnTo>
                  <a:lnTo>
                    <a:pt x="45719" y="21335"/>
                  </a:lnTo>
                  <a:lnTo>
                    <a:pt x="43916" y="13019"/>
                  </a:lnTo>
                  <a:lnTo>
                    <a:pt x="39004" y="6238"/>
                  </a:lnTo>
                  <a:lnTo>
                    <a:pt x="31736" y="1672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7993" y="3838194"/>
              <a:ext cx="45720" cy="43180"/>
            </a:xfrm>
            <a:custGeom>
              <a:avLst/>
              <a:gdLst/>
              <a:ahLst/>
              <a:cxnLst/>
              <a:rect l="l" t="t" r="r" b="b"/>
              <a:pathLst>
                <a:path w="45720" h="43179">
                  <a:moveTo>
                    <a:pt x="0" y="21335"/>
                  </a:moveTo>
                  <a:lnTo>
                    <a:pt x="1803" y="13019"/>
                  </a:lnTo>
                  <a:lnTo>
                    <a:pt x="6715" y="6238"/>
                  </a:lnTo>
                  <a:lnTo>
                    <a:pt x="13983" y="1672"/>
                  </a:lnTo>
                  <a:lnTo>
                    <a:pt x="22859" y="0"/>
                  </a:lnTo>
                  <a:lnTo>
                    <a:pt x="31736" y="1672"/>
                  </a:lnTo>
                  <a:lnTo>
                    <a:pt x="39004" y="6238"/>
                  </a:lnTo>
                  <a:lnTo>
                    <a:pt x="43916" y="13019"/>
                  </a:lnTo>
                  <a:lnTo>
                    <a:pt x="45719" y="21335"/>
                  </a:lnTo>
                  <a:lnTo>
                    <a:pt x="43916" y="29652"/>
                  </a:lnTo>
                  <a:lnTo>
                    <a:pt x="39004" y="36433"/>
                  </a:lnTo>
                  <a:lnTo>
                    <a:pt x="31736" y="40999"/>
                  </a:lnTo>
                  <a:lnTo>
                    <a:pt x="22859" y="42671"/>
                  </a:lnTo>
                  <a:lnTo>
                    <a:pt x="13983" y="40999"/>
                  </a:lnTo>
                  <a:lnTo>
                    <a:pt x="6715" y="36433"/>
                  </a:lnTo>
                  <a:lnTo>
                    <a:pt x="1803" y="29652"/>
                  </a:lnTo>
                  <a:lnTo>
                    <a:pt x="0" y="21335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03769" y="3836670"/>
              <a:ext cx="45720" cy="41275"/>
            </a:xfrm>
            <a:custGeom>
              <a:avLst/>
              <a:gdLst/>
              <a:ahLst/>
              <a:cxnLst/>
              <a:rect l="l" t="t" r="r" b="b"/>
              <a:pathLst>
                <a:path w="45720" h="41275">
                  <a:moveTo>
                    <a:pt x="22859" y="0"/>
                  </a:moveTo>
                  <a:lnTo>
                    <a:pt x="13983" y="1625"/>
                  </a:lnTo>
                  <a:lnTo>
                    <a:pt x="6715" y="6048"/>
                  </a:lnTo>
                  <a:lnTo>
                    <a:pt x="1803" y="12590"/>
                  </a:lnTo>
                  <a:lnTo>
                    <a:pt x="0" y="20573"/>
                  </a:lnTo>
                  <a:lnTo>
                    <a:pt x="1803" y="28557"/>
                  </a:lnTo>
                  <a:lnTo>
                    <a:pt x="6715" y="35099"/>
                  </a:lnTo>
                  <a:lnTo>
                    <a:pt x="13983" y="39522"/>
                  </a:lnTo>
                  <a:lnTo>
                    <a:pt x="22859" y="41147"/>
                  </a:lnTo>
                  <a:lnTo>
                    <a:pt x="31736" y="39522"/>
                  </a:lnTo>
                  <a:lnTo>
                    <a:pt x="39004" y="35099"/>
                  </a:lnTo>
                  <a:lnTo>
                    <a:pt x="43916" y="28557"/>
                  </a:lnTo>
                  <a:lnTo>
                    <a:pt x="45720" y="20573"/>
                  </a:lnTo>
                  <a:lnTo>
                    <a:pt x="43916" y="12590"/>
                  </a:lnTo>
                  <a:lnTo>
                    <a:pt x="39004" y="6048"/>
                  </a:lnTo>
                  <a:lnTo>
                    <a:pt x="31736" y="1625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03769" y="3836670"/>
              <a:ext cx="45720" cy="41275"/>
            </a:xfrm>
            <a:custGeom>
              <a:avLst/>
              <a:gdLst/>
              <a:ahLst/>
              <a:cxnLst/>
              <a:rect l="l" t="t" r="r" b="b"/>
              <a:pathLst>
                <a:path w="45720" h="41275">
                  <a:moveTo>
                    <a:pt x="0" y="20573"/>
                  </a:moveTo>
                  <a:lnTo>
                    <a:pt x="1803" y="12590"/>
                  </a:lnTo>
                  <a:lnTo>
                    <a:pt x="6715" y="6048"/>
                  </a:lnTo>
                  <a:lnTo>
                    <a:pt x="13983" y="1625"/>
                  </a:lnTo>
                  <a:lnTo>
                    <a:pt x="22859" y="0"/>
                  </a:lnTo>
                  <a:lnTo>
                    <a:pt x="31736" y="1625"/>
                  </a:lnTo>
                  <a:lnTo>
                    <a:pt x="39004" y="6048"/>
                  </a:lnTo>
                  <a:lnTo>
                    <a:pt x="43916" y="12590"/>
                  </a:lnTo>
                  <a:lnTo>
                    <a:pt x="45720" y="20573"/>
                  </a:lnTo>
                  <a:lnTo>
                    <a:pt x="43916" y="28557"/>
                  </a:lnTo>
                  <a:lnTo>
                    <a:pt x="39004" y="35099"/>
                  </a:lnTo>
                  <a:lnTo>
                    <a:pt x="31736" y="39522"/>
                  </a:lnTo>
                  <a:lnTo>
                    <a:pt x="22859" y="41147"/>
                  </a:lnTo>
                  <a:lnTo>
                    <a:pt x="13983" y="39522"/>
                  </a:lnTo>
                  <a:lnTo>
                    <a:pt x="6715" y="35099"/>
                  </a:lnTo>
                  <a:lnTo>
                    <a:pt x="1803" y="28557"/>
                  </a:lnTo>
                  <a:lnTo>
                    <a:pt x="0" y="20573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58022" y="3838194"/>
              <a:ext cx="45720" cy="43180"/>
            </a:xfrm>
            <a:custGeom>
              <a:avLst/>
              <a:gdLst/>
              <a:ahLst/>
              <a:cxnLst/>
              <a:rect l="l" t="t" r="r" b="b"/>
              <a:pathLst>
                <a:path w="45720" h="43179">
                  <a:moveTo>
                    <a:pt x="22859" y="0"/>
                  </a:moveTo>
                  <a:lnTo>
                    <a:pt x="13983" y="1672"/>
                  </a:lnTo>
                  <a:lnTo>
                    <a:pt x="6715" y="6238"/>
                  </a:lnTo>
                  <a:lnTo>
                    <a:pt x="1803" y="13019"/>
                  </a:lnTo>
                  <a:lnTo>
                    <a:pt x="0" y="21335"/>
                  </a:lnTo>
                  <a:lnTo>
                    <a:pt x="1803" y="29652"/>
                  </a:lnTo>
                  <a:lnTo>
                    <a:pt x="6715" y="36433"/>
                  </a:lnTo>
                  <a:lnTo>
                    <a:pt x="13983" y="40999"/>
                  </a:lnTo>
                  <a:lnTo>
                    <a:pt x="22859" y="42671"/>
                  </a:lnTo>
                  <a:lnTo>
                    <a:pt x="31736" y="40999"/>
                  </a:lnTo>
                  <a:lnTo>
                    <a:pt x="39004" y="36433"/>
                  </a:lnTo>
                  <a:lnTo>
                    <a:pt x="43916" y="29652"/>
                  </a:lnTo>
                  <a:lnTo>
                    <a:pt x="45720" y="21335"/>
                  </a:lnTo>
                  <a:lnTo>
                    <a:pt x="43916" y="13019"/>
                  </a:lnTo>
                  <a:lnTo>
                    <a:pt x="39004" y="6238"/>
                  </a:lnTo>
                  <a:lnTo>
                    <a:pt x="31736" y="1672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58022" y="3838194"/>
              <a:ext cx="45720" cy="43180"/>
            </a:xfrm>
            <a:custGeom>
              <a:avLst/>
              <a:gdLst/>
              <a:ahLst/>
              <a:cxnLst/>
              <a:rect l="l" t="t" r="r" b="b"/>
              <a:pathLst>
                <a:path w="45720" h="43179">
                  <a:moveTo>
                    <a:pt x="0" y="21335"/>
                  </a:moveTo>
                  <a:lnTo>
                    <a:pt x="1803" y="13019"/>
                  </a:lnTo>
                  <a:lnTo>
                    <a:pt x="6715" y="6238"/>
                  </a:lnTo>
                  <a:lnTo>
                    <a:pt x="13983" y="1672"/>
                  </a:lnTo>
                  <a:lnTo>
                    <a:pt x="22859" y="0"/>
                  </a:lnTo>
                  <a:lnTo>
                    <a:pt x="31736" y="1672"/>
                  </a:lnTo>
                  <a:lnTo>
                    <a:pt x="39004" y="6238"/>
                  </a:lnTo>
                  <a:lnTo>
                    <a:pt x="43916" y="13019"/>
                  </a:lnTo>
                  <a:lnTo>
                    <a:pt x="45720" y="21335"/>
                  </a:lnTo>
                  <a:lnTo>
                    <a:pt x="43916" y="29652"/>
                  </a:lnTo>
                  <a:lnTo>
                    <a:pt x="39004" y="36433"/>
                  </a:lnTo>
                  <a:lnTo>
                    <a:pt x="31736" y="40999"/>
                  </a:lnTo>
                  <a:lnTo>
                    <a:pt x="22859" y="42671"/>
                  </a:lnTo>
                  <a:lnTo>
                    <a:pt x="13983" y="40999"/>
                  </a:lnTo>
                  <a:lnTo>
                    <a:pt x="6715" y="36433"/>
                  </a:lnTo>
                  <a:lnTo>
                    <a:pt x="1803" y="29652"/>
                  </a:lnTo>
                  <a:lnTo>
                    <a:pt x="0" y="21335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7558" y="3328034"/>
              <a:ext cx="3088640" cy="579120"/>
            </a:xfrm>
            <a:custGeom>
              <a:avLst/>
              <a:gdLst/>
              <a:ahLst/>
              <a:cxnLst/>
              <a:rect l="l" t="t" r="r" b="b"/>
              <a:pathLst>
                <a:path w="3088640" h="579120">
                  <a:moveTo>
                    <a:pt x="940282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940282" y="579120"/>
                  </a:lnTo>
                  <a:lnTo>
                    <a:pt x="940282" y="0"/>
                  </a:lnTo>
                  <a:close/>
                </a:path>
                <a:path w="3088640" h="579120">
                  <a:moveTo>
                    <a:pt x="1544167" y="0"/>
                  </a:moveTo>
                  <a:lnTo>
                    <a:pt x="940320" y="0"/>
                  </a:lnTo>
                  <a:lnTo>
                    <a:pt x="940320" y="579120"/>
                  </a:lnTo>
                  <a:lnTo>
                    <a:pt x="1544167" y="579120"/>
                  </a:lnTo>
                  <a:lnTo>
                    <a:pt x="1544167" y="0"/>
                  </a:lnTo>
                  <a:close/>
                </a:path>
                <a:path w="3088640" h="579120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579120"/>
                  </a:lnTo>
                  <a:lnTo>
                    <a:pt x="2316238" y="579120"/>
                  </a:lnTo>
                  <a:lnTo>
                    <a:pt x="3088297" y="57912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7558" y="3907154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7558" y="4242434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47558" y="4577714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7558" y="4912995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7558" y="5248275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7558" y="5583618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7558" y="5918898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E6C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7558" y="6254178"/>
              <a:ext cx="3088640" cy="335280"/>
            </a:xfrm>
            <a:custGeom>
              <a:avLst/>
              <a:gdLst/>
              <a:ahLst/>
              <a:cxnLst/>
              <a:rect l="l" t="t" r="r" b="b"/>
              <a:pathLst>
                <a:path w="3088640" h="335279">
                  <a:moveTo>
                    <a:pt x="94028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940282" y="335280"/>
                  </a:lnTo>
                  <a:lnTo>
                    <a:pt x="940282" y="0"/>
                  </a:lnTo>
                  <a:close/>
                </a:path>
                <a:path w="3088640" h="335279">
                  <a:moveTo>
                    <a:pt x="1544167" y="0"/>
                  </a:moveTo>
                  <a:lnTo>
                    <a:pt x="940320" y="0"/>
                  </a:lnTo>
                  <a:lnTo>
                    <a:pt x="940320" y="335280"/>
                  </a:lnTo>
                  <a:lnTo>
                    <a:pt x="1544167" y="335280"/>
                  </a:lnTo>
                  <a:lnTo>
                    <a:pt x="1544167" y="0"/>
                  </a:lnTo>
                  <a:close/>
                </a:path>
                <a:path w="3088640" h="335279">
                  <a:moveTo>
                    <a:pt x="3088297" y="0"/>
                  </a:moveTo>
                  <a:lnTo>
                    <a:pt x="2316251" y="0"/>
                  </a:lnTo>
                  <a:lnTo>
                    <a:pt x="1544205" y="0"/>
                  </a:lnTo>
                  <a:lnTo>
                    <a:pt x="1544205" y="335280"/>
                  </a:lnTo>
                  <a:lnTo>
                    <a:pt x="2316238" y="335280"/>
                  </a:lnTo>
                  <a:lnTo>
                    <a:pt x="3088297" y="335280"/>
                  </a:lnTo>
                  <a:lnTo>
                    <a:pt x="3088297" y="0"/>
                  </a:lnTo>
                  <a:close/>
                </a:path>
              </a:pathLst>
            </a:custGeom>
            <a:solidFill>
              <a:srgbClr val="F3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1221" y="3907155"/>
              <a:ext cx="3101340" cy="0"/>
            </a:xfrm>
            <a:custGeom>
              <a:avLst/>
              <a:gdLst/>
              <a:ahLst/>
              <a:cxnLst/>
              <a:rect l="l" t="t" r="r" b="b"/>
              <a:pathLst>
                <a:path w="3101340">
                  <a:moveTo>
                    <a:pt x="0" y="0"/>
                  </a:moveTo>
                  <a:lnTo>
                    <a:pt x="310095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1221" y="3321685"/>
              <a:ext cx="3101340" cy="3274695"/>
            </a:xfrm>
            <a:custGeom>
              <a:avLst/>
              <a:gdLst/>
              <a:ahLst/>
              <a:cxnLst/>
              <a:rect l="l" t="t" r="r" b="b"/>
              <a:pathLst>
                <a:path w="3101340" h="3274695">
                  <a:moveTo>
                    <a:pt x="0" y="920750"/>
                  </a:moveTo>
                  <a:lnTo>
                    <a:pt x="3100959" y="920750"/>
                  </a:lnTo>
                </a:path>
                <a:path w="3101340" h="3274695">
                  <a:moveTo>
                    <a:pt x="0" y="1256029"/>
                  </a:moveTo>
                  <a:lnTo>
                    <a:pt x="3100959" y="1256029"/>
                  </a:lnTo>
                </a:path>
                <a:path w="3101340" h="3274695">
                  <a:moveTo>
                    <a:pt x="0" y="1591309"/>
                  </a:moveTo>
                  <a:lnTo>
                    <a:pt x="3100959" y="1591309"/>
                  </a:lnTo>
                </a:path>
                <a:path w="3101340" h="3274695">
                  <a:moveTo>
                    <a:pt x="0" y="1926589"/>
                  </a:moveTo>
                  <a:lnTo>
                    <a:pt x="3100959" y="1926589"/>
                  </a:lnTo>
                </a:path>
                <a:path w="3101340" h="3274695">
                  <a:moveTo>
                    <a:pt x="0" y="2261870"/>
                  </a:moveTo>
                  <a:lnTo>
                    <a:pt x="3100959" y="2261870"/>
                  </a:lnTo>
                </a:path>
                <a:path w="3101340" h="3274695">
                  <a:moveTo>
                    <a:pt x="0" y="2597213"/>
                  </a:moveTo>
                  <a:lnTo>
                    <a:pt x="3100959" y="2597213"/>
                  </a:lnTo>
                </a:path>
                <a:path w="3101340" h="3274695">
                  <a:moveTo>
                    <a:pt x="0" y="2932493"/>
                  </a:moveTo>
                  <a:lnTo>
                    <a:pt x="3100959" y="2932493"/>
                  </a:lnTo>
                </a:path>
                <a:path w="3101340" h="3274695">
                  <a:moveTo>
                    <a:pt x="6350" y="0"/>
                  </a:moveTo>
                  <a:lnTo>
                    <a:pt x="6350" y="3274123"/>
                  </a:lnTo>
                </a:path>
                <a:path w="3101340" h="3274695">
                  <a:moveTo>
                    <a:pt x="3094609" y="0"/>
                  </a:moveTo>
                  <a:lnTo>
                    <a:pt x="3094609" y="3274123"/>
                  </a:lnTo>
                </a:path>
                <a:path w="3101340" h="3274695">
                  <a:moveTo>
                    <a:pt x="0" y="6350"/>
                  </a:moveTo>
                  <a:lnTo>
                    <a:pt x="3100959" y="6350"/>
                  </a:lnTo>
                </a:path>
                <a:path w="3101340" h="3274695">
                  <a:moveTo>
                    <a:pt x="0" y="3267773"/>
                  </a:moveTo>
                  <a:lnTo>
                    <a:pt x="3100959" y="326777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815973" y="4577715"/>
          <a:ext cx="2694304" cy="167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160"/>
                <a:gridCol w="603885"/>
                <a:gridCol w="772159"/>
                <a:gridCol w="546100"/>
              </a:tblGrid>
              <a:tr h="33528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3E8EB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CED3"/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054479" y="6282334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25623" y="6282334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13582" y="6282334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5615" y="6282334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9176" y="5081015"/>
            <a:ext cx="4209287" cy="162153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92555" y="2303221"/>
            <a:ext cx="4722495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Count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Down: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 counting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down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count </a:t>
            </a:r>
            <a:r>
              <a:rPr sz="1800" dirty="0">
                <a:latin typeface="Times New Roman"/>
                <a:cs typeface="Times New Roman"/>
              </a:rPr>
              <a:t>sequence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opposite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manner: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111,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110,</a:t>
            </a:r>
            <a:r>
              <a:rPr sz="1800" spc="-50" dirty="0">
                <a:latin typeface="Times New Roman"/>
                <a:cs typeface="Times New Roman"/>
              </a:rPr>
              <a:t> … </a:t>
            </a:r>
            <a:r>
              <a:rPr sz="1800" dirty="0">
                <a:latin typeface="Times New Roman"/>
                <a:cs typeface="Times New Roman"/>
              </a:rPr>
              <a:t>010,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001,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000,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111, </a:t>
            </a:r>
            <a:r>
              <a:rPr sz="1800" dirty="0">
                <a:latin typeface="Times New Roman"/>
                <a:cs typeface="Times New Roman"/>
              </a:rPr>
              <a:t>110,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20" dirty="0">
                <a:latin typeface="Times New Roman"/>
                <a:cs typeface="Times New Roman"/>
              </a:rPr>
              <a:t> etc.</a:t>
            </a:r>
            <a:endParaRPr sz="1800">
              <a:latin typeface="Times New Roman"/>
              <a:cs typeface="Times New Roman"/>
            </a:endParaRPr>
          </a:p>
          <a:p>
            <a:pPr marL="955040">
              <a:lnSpc>
                <a:spcPct val="100000"/>
              </a:lnSpc>
              <a:spcBef>
                <a:spcPts val="1800"/>
              </a:spcBef>
              <a:tabLst>
                <a:tab pos="1867535" algn="l"/>
                <a:tab pos="2555875" algn="l"/>
                <a:tab pos="3327400" algn="l"/>
              </a:tabLst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Count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Q2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Q1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Q0</a:t>
            </a:r>
            <a:endParaRPr sz="160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States</a:t>
            </a:r>
            <a:endParaRPr sz="1600">
              <a:latin typeface="Times New Roman"/>
              <a:cs typeface="Times New Roman"/>
            </a:endParaRPr>
          </a:p>
          <a:p>
            <a:pPr marL="1174115">
              <a:lnSpc>
                <a:spcPct val="100000"/>
              </a:lnSpc>
              <a:spcBef>
                <a:spcPts val="725"/>
              </a:spcBef>
              <a:tabLst>
                <a:tab pos="1945639" algn="l"/>
                <a:tab pos="2633345" algn="l"/>
                <a:tab pos="3405504" algn="l"/>
              </a:tabLst>
            </a:pPr>
            <a:r>
              <a:rPr sz="1600" spc="-50" dirty="0">
                <a:latin typeface="Times New Roman"/>
                <a:cs typeface="Times New Roman"/>
              </a:rPr>
              <a:t>7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174115">
              <a:lnSpc>
                <a:spcPct val="100000"/>
              </a:lnSpc>
              <a:spcBef>
                <a:spcPts val="720"/>
              </a:spcBef>
              <a:tabLst>
                <a:tab pos="1945639" algn="l"/>
                <a:tab pos="2633345" algn="l"/>
                <a:tab pos="3405504" algn="l"/>
              </a:tabLst>
            </a:pPr>
            <a:r>
              <a:rPr sz="1600" spc="-50" dirty="0">
                <a:latin typeface="Times New Roman"/>
                <a:cs typeface="Times New Roman"/>
              </a:rPr>
              <a:t>6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Ripple</a:t>
            </a:r>
            <a:r>
              <a:rPr spc="-215" dirty="0"/>
              <a:t> </a:t>
            </a:r>
            <a:r>
              <a:rPr spc="-10" dirty="0"/>
              <a:t>Counter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316</a:t>
            </a:fld>
            <a:endParaRPr lang="en-IN"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Up/Down</a:t>
            </a:r>
            <a:r>
              <a:rPr spc="-270" dirty="0"/>
              <a:t> </a:t>
            </a:r>
            <a:r>
              <a:rPr spc="-20" dirty="0"/>
              <a:t>Counter</a:t>
            </a:r>
            <a:r>
              <a:rPr spc="-275" dirty="0"/>
              <a:t> </a:t>
            </a:r>
            <a:r>
              <a:rPr spc="-95" dirty="0"/>
              <a:t>(Asynchronous)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851" y="2674620"/>
            <a:ext cx="8142732" cy="31043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317</a:t>
            </a:fld>
            <a:endParaRPr lang="en-IN"/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536" y="2235200"/>
            <a:ext cx="10266680" cy="42722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715" indent="-342900" algn="just">
              <a:lnSpc>
                <a:spcPts val="1939"/>
              </a:lnSpc>
              <a:spcBef>
                <a:spcPts val="34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modulo-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modify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additional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made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give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1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counting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18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1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referred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r>
              <a:rPr sz="1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1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ts val="1939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requires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resetting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zero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reaches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value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9,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i.e.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when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DCBA</a:t>
            </a:r>
            <a:r>
              <a:rPr sz="18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1001.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2055"/>
              </a:lnSpc>
              <a:spcBef>
                <a:spcPts val="77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asynchronous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counts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upwards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clock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starting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endParaRPr sz="1800">
              <a:latin typeface="Times New Roman"/>
              <a:cs typeface="Times New Roman"/>
            </a:endParaRPr>
          </a:p>
          <a:p>
            <a:pPr marL="354965">
              <a:lnSpc>
                <a:spcPts val="2055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reaches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(decimal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9).</a:t>
            </a:r>
            <a:endParaRPr sz="1800">
              <a:latin typeface="Times New Roman"/>
              <a:cs typeface="Times New Roman"/>
            </a:endParaRPr>
          </a:p>
          <a:p>
            <a:pPr marL="354965" marR="5715" indent="-342900" algn="just">
              <a:lnSpc>
                <a:spcPts val="1939"/>
              </a:lnSpc>
              <a:spcBef>
                <a:spcPts val="102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1001,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QD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equal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“1”.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application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pulse,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connection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NAND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QA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QD,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NAND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logic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“1”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“0”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level.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NAND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CLEAR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 flip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flpos.</a:t>
            </a:r>
            <a:endParaRPr sz="1800">
              <a:latin typeface="Times New Roman"/>
              <a:cs typeface="Times New Roman"/>
            </a:endParaRPr>
          </a:p>
          <a:p>
            <a:pPr marL="354965" marR="8255" indent="-342900" algn="just">
              <a:lnSpc>
                <a:spcPts val="1939"/>
              </a:lnSpc>
              <a:spcBef>
                <a:spcPts val="104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As,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NAND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connected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 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CLEAR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CLR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 all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flops,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signal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causes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outputs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reset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back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after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9.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restarts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again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0000.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decade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Modulo-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up-counter.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Decade</a:t>
            </a:r>
            <a:r>
              <a:rPr spc="-260" dirty="0"/>
              <a:t> </a:t>
            </a:r>
            <a:r>
              <a:rPr spc="-170" dirty="0"/>
              <a:t>or</a:t>
            </a:r>
            <a:r>
              <a:rPr spc="-240" dirty="0"/>
              <a:t> </a:t>
            </a:r>
            <a:r>
              <a:rPr spc="-30" dirty="0"/>
              <a:t>BCD</a:t>
            </a:r>
            <a:r>
              <a:rPr spc="-254" dirty="0"/>
              <a:t> </a:t>
            </a:r>
            <a:r>
              <a:rPr spc="-90" dirty="0"/>
              <a:t>asynchronous</a:t>
            </a:r>
            <a:r>
              <a:rPr spc="-229" dirty="0"/>
              <a:t> </a:t>
            </a:r>
            <a:r>
              <a:rPr spc="-10" dirty="0"/>
              <a:t>counter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318</a:t>
            </a:fld>
            <a:endParaRPr lang="en-IN"/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2179" y="2775204"/>
              <a:ext cx="5117591" cy="29519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452" y="2567939"/>
              <a:ext cx="4701540" cy="35052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319</a:t>
            </a:fld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211" y="847344"/>
            <a:ext cx="2519680" cy="711835"/>
          </a:xfrm>
          <a:prstGeom prst="rect">
            <a:avLst/>
          </a:prstGeom>
          <a:solidFill>
            <a:srgbClr val="CC0000"/>
          </a:solidFill>
          <a:ln w="9525">
            <a:solidFill>
              <a:srgbClr val="0000C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780415">
              <a:lnSpc>
                <a:spcPct val="100000"/>
              </a:lnSpc>
              <a:spcBef>
                <a:spcPts val="270"/>
              </a:spcBef>
            </a:pPr>
            <a:r>
              <a:rPr sz="4000" spc="-710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2742" y="2143505"/>
            <a:ext cx="7483475" cy="424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8410" marR="5080" indent="-1236345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4000" spc="-2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40" dirty="0">
                <a:solidFill>
                  <a:srgbClr val="0000CC"/>
                </a:solidFill>
                <a:latin typeface="Verdana"/>
                <a:cs typeface="Verdana"/>
              </a:rPr>
              <a:t>the</a:t>
            </a:r>
            <a:r>
              <a:rPr sz="4000" spc="-28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70" dirty="0">
                <a:solidFill>
                  <a:srgbClr val="0000CC"/>
                </a:solidFill>
                <a:latin typeface="Verdana"/>
                <a:cs typeface="Verdana"/>
              </a:rPr>
              <a:t>following</a:t>
            </a:r>
            <a:r>
              <a:rPr sz="4000" spc="-29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50" dirty="0">
                <a:solidFill>
                  <a:srgbClr val="0000CC"/>
                </a:solidFill>
                <a:latin typeface="Verdana"/>
                <a:cs typeface="Verdana"/>
              </a:rPr>
              <a:t>decimal </a:t>
            </a:r>
            <a:r>
              <a:rPr sz="4000" spc="-165" dirty="0">
                <a:solidFill>
                  <a:srgbClr val="0000CC"/>
                </a:solidFill>
                <a:latin typeface="Verdana"/>
                <a:cs typeface="Verdana"/>
              </a:rPr>
              <a:t>numbers</a:t>
            </a:r>
            <a:r>
              <a:rPr sz="4000" spc="-24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120" dirty="0">
                <a:solidFill>
                  <a:srgbClr val="0000CC"/>
                </a:solidFill>
                <a:latin typeface="Verdana"/>
                <a:cs typeface="Verdana"/>
              </a:rPr>
              <a:t>into</a:t>
            </a:r>
            <a:r>
              <a:rPr sz="4000" spc="-25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35" dirty="0">
                <a:solidFill>
                  <a:srgbClr val="0000CC"/>
                </a:solidFill>
                <a:latin typeface="Verdana"/>
                <a:cs typeface="Verdana"/>
              </a:rPr>
              <a:t>binary:</a:t>
            </a:r>
            <a:endParaRPr sz="4000">
              <a:latin typeface="Verdana"/>
              <a:cs typeface="Verdana"/>
            </a:endParaRPr>
          </a:p>
          <a:p>
            <a:pPr marL="683895">
              <a:lnSpc>
                <a:spcPct val="100000"/>
              </a:lnSpc>
              <a:spcBef>
                <a:spcPts val="2415"/>
              </a:spcBef>
              <a:tabLst>
                <a:tab pos="3028950" algn="l"/>
                <a:tab pos="4015740" algn="l"/>
              </a:tabLst>
            </a:pPr>
            <a:r>
              <a:rPr sz="40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350" dirty="0">
                <a:solidFill>
                  <a:srgbClr val="CC0000"/>
                </a:solidFill>
                <a:latin typeface="Verdana"/>
                <a:cs typeface="Verdana"/>
              </a:rPr>
              <a:t>11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935" dirty="0">
                <a:solidFill>
                  <a:srgbClr val="0000CC"/>
                </a:solidFill>
                <a:latin typeface="Verdana"/>
                <a:cs typeface="Verdana"/>
              </a:rPr>
              <a:t>=</a:t>
            </a:r>
            <a:endParaRPr sz="4000">
              <a:latin typeface="Verdana"/>
              <a:cs typeface="Verdana"/>
            </a:endParaRPr>
          </a:p>
          <a:p>
            <a:pPr marL="683895">
              <a:lnSpc>
                <a:spcPct val="100000"/>
              </a:lnSpc>
              <a:spcBef>
                <a:spcPts val="3240"/>
              </a:spcBef>
              <a:tabLst>
                <a:tab pos="3169285" algn="l"/>
                <a:tab pos="4018279" algn="l"/>
              </a:tabLst>
            </a:pPr>
            <a:r>
              <a:rPr sz="40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380" dirty="0">
                <a:solidFill>
                  <a:srgbClr val="CC0000"/>
                </a:solidFill>
                <a:latin typeface="Verdana"/>
                <a:cs typeface="Verdana"/>
              </a:rPr>
              <a:t>4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935" dirty="0">
                <a:solidFill>
                  <a:srgbClr val="0000CC"/>
                </a:solidFill>
                <a:latin typeface="Verdana"/>
                <a:cs typeface="Verdana"/>
              </a:rPr>
              <a:t>=</a:t>
            </a:r>
            <a:endParaRPr sz="4000">
              <a:latin typeface="Verdana"/>
              <a:cs typeface="Verdana"/>
            </a:endParaRPr>
          </a:p>
          <a:p>
            <a:pPr marL="683895">
              <a:lnSpc>
                <a:spcPct val="100000"/>
              </a:lnSpc>
              <a:spcBef>
                <a:spcPts val="3600"/>
              </a:spcBef>
              <a:tabLst>
                <a:tab pos="3028950" algn="l"/>
                <a:tab pos="4015740" algn="l"/>
              </a:tabLst>
            </a:pPr>
            <a:r>
              <a:rPr sz="40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355" dirty="0">
                <a:solidFill>
                  <a:srgbClr val="CC0000"/>
                </a:solidFill>
                <a:latin typeface="Verdana"/>
                <a:cs typeface="Verdana"/>
              </a:rPr>
              <a:t>17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935" dirty="0">
                <a:solidFill>
                  <a:srgbClr val="0000CC"/>
                </a:solidFill>
                <a:latin typeface="Verdana"/>
                <a:cs typeface="Verdana"/>
              </a:rPr>
              <a:t>=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6592" y="569449"/>
            <a:ext cx="796290" cy="1217295"/>
            <a:chOff x="1256592" y="569449"/>
            <a:chExt cx="796290" cy="1217295"/>
          </a:xfrm>
        </p:grpSpPr>
        <p:sp>
          <p:nvSpPr>
            <p:cNvPr id="5" name="object 5"/>
            <p:cNvSpPr/>
            <p:nvPr/>
          </p:nvSpPr>
          <p:spPr>
            <a:xfrm>
              <a:off x="1608150" y="1125054"/>
              <a:ext cx="93345" cy="656590"/>
            </a:xfrm>
            <a:custGeom>
              <a:avLst/>
              <a:gdLst/>
              <a:ahLst/>
              <a:cxnLst/>
              <a:rect l="l" t="t" r="r" b="b"/>
              <a:pathLst>
                <a:path w="93344" h="656589">
                  <a:moveTo>
                    <a:pt x="9918" y="0"/>
                  </a:moveTo>
                  <a:lnTo>
                    <a:pt x="0" y="0"/>
                  </a:lnTo>
                  <a:lnTo>
                    <a:pt x="0" y="656539"/>
                  </a:lnTo>
                  <a:lnTo>
                    <a:pt x="9918" y="656539"/>
                  </a:lnTo>
                  <a:lnTo>
                    <a:pt x="9918" y="0"/>
                  </a:lnTo>
                  <a:close/>
                </a:path>
                <a:path w="93344" h="656589">
                  <a:moveTo>
                    <a:pt x="92925" y="0"/>
                  </a:moveTo>
                  <a:lnTo>
                    <a:pt x="82880" y="0"/>
                  </a:lnTo>
                  <a:lnTo>
                    <a:pt x="82880" y="656539"/>
                  </a:lnTo>
                  <a:lnTo>
                    <a:pt x="92925" y="656539"/>
                  </a:lnTo>
                  <a:lnTo>
                    <a:pt x="9292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8153" y="1125043"/>
              <a:ext cx="93345" cy="656590"/>
            </a:xfrm>
            <a:custGeom>
              <a:avLst/>
              <a:gdLst/>
              <a:ahLst/>
              <a:cxnLst/>
              <a:rect l="l" t="t" r="r" b="b"/>
              <a:pathLst>
                <a:path w="93344" h="656589">
                  <a:moveTo>
                    <a:pt x="0" y="656539"/>
                  </a:moveTo>
                  <a:lnTo>
                    <a:pt x="92934" y="656539"/>
                  </a:lnTo>
                  <a:lnTo>
                    <a:pt x="92934" y="0"/>
                  </a:lnTo>
                  <a:lnTo>
                    <a:pt x="0" y="0"/>
                  </a:lnTo>
                  <a:lnTo>
                    <a:pt x="0" y="656539"/>
                  </a:lnTo>
                  <a:close/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8068" y="1125054"/>
              <a:ext cx="73025" cy="656590"/>
            </a:xfrm>
            <a:custGeom>
              <a:avLst/>
              <a:gdLst/>
              <a:ahLst/>
              <a:cxnLst/>
              <a:rect l="l" t="t" r="r" b="b"/>
              <a:pathLst>
                <a:path w="73025" h="656589">
                  <a:moveTo>
                    <a:pt x="10045" y="0"/>
                  </a:moveTo>
                  <a:lnTo>
                    <a:pt x="0" y="0"/>
                  </a:lnTo>
                  <a:lnTo>
                    <a:pt x="0" y="656539"/>
                  </a:lnTo>
                  <a:lnTo>
                    <a:pt x="10045" y="656539"/>
                  </a:lnTo>
                  <a:lnTo>
                    <a:pt x="10045" y="0"/>
                  </a:lnTo>
                  <a:close/>
                </a:path>
                <a:path w="73025" h="656589">
                  <a:moveTo>
                    <a:pt x="72961" y="0"/>
                  </a:moveTo>
                  <a:lnTo>
                    <a:pt x="62433" y="0"/>
                  </a:lnTo>
                  <a:lnTo>
                    <a:pt x="62433" y="656539"/>
                  </a:lnTo>
                  <a:lnTo>
                    <a:pt x="72961" y="656539"/>
                  </a:lnTo>
                  <a:lnTo>
                    <a:pt x="7296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8074" y="1125043"/>
              <a:ext cx="73025" cy="656590"/>
            </a:xfrm>
            <a:custGeom>
              <a:avLst/>
              <a:gdLst/>
              <a:ahLst/>
              <a:cxnLst/>
              <a:rect l="l" t="t" r="r" b="b"/>
              <a:pathLst>
                <a:path w="73025" h="656589">
                  <a:moveTo>
                    <a:pt x="0" y="656539"/>
                  </a:moveTo>
                  <a:lnTo>
                    <a:pt x="72967" y="656539"/>
                  </a:lnTo>
                  <a:lnTo>
                    <a:pt x="72967" y="0"/>
                  </a:lnTo>
                  <a:lnTo>
                    <a:pt x="0" y="0"/>
                  </a:lnTo>
                  <a:lnTo>
                    <a:pt x="0" y="656539"/>
                  </a:lnTo>
                  <a:close/>
                </a:path>
              </a:pathLst>
            </a:custGeom>
            <a:ln w="9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8115" y="1125043"/>
              <a:ext cx="52705" cy="656590"/>
            </a:xfrm>
            <a:custGeom>
              <a:avLst/>
              <a:gdLst/>
              <a:ahLst/>
              <a:cxnLst/>
              <a:rect l="l" t="t" r="r" b="b"/>
              <a:pathLst>
                <a:path w="52705" h="656589">
                  <a:moveTo>
                    <a:pt x="52396" y="0"/>
                  </a:moveTo>
                  <a:lnTo>
                    <a:pt x="0" y="0"/>
                  </a:lnTo>
                  <a:lnTo>
                    <a:pt x="0" y="656539"/>
                  </a:lnTo>
                  <a:lnTo>
                    <a:pt x="52396" y="656539"/>
                  </a:lnTo>
                  <a:lnTo>
                    <a:pt x="5239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8115" y="1125043"/>
              <a:ext cx="52705" cy="656590"/>
            </a:xfrm>
            <a:custGeom>
              <a:avLst/>
              <a:gdLst/>
              <a:ahLst/>
              <a:cxnLst/>
              <a:rect l="l" t="t" r="r" b="b"/>
              <a:pathLst>
                <a:path w="52705" h="656589">
                  <a:moveTo>
                    <a:pt x="0" y="656539"/>
                  </a:moveTo>
                  <a:lnTo>
                    <a:pt x="52396" y="656539"/>
                  </a:lnTo>
                  <a:lnTo>
                    <a:pt x="52396" y="0"/>
                  </a:lnTo>
                  <a:lnTo>
                    <a:pt x="0" y="0"/>
                  </a:lnTo>
                  <a:lnTo>
                    <a:pt x="0" y="656539"/>
                  </a:lnTo>
                  <a:close/>
                </a:path>
              </a:pathLst>
            </a:custGeom>
            <a:ln w="99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1342" y="574199"/>
              <a:ext cx="786765" cy="735330"/>
            </a:xfrm>
            <a:custGeom>
              <a:avLst/>
              <a:gdLst/>
              <a:ahLst/>
              <a:cxnLst/>
              <a:rect l="l" t="t" r="r" b="b"/>
              <a:pathLst>
                <a:path w="786764" h="735330">
                  <a:moveTo>
                    <a:pt x="546357" y="0"/>
                  </a:moveTo>
                  <a:lnTo>
                    <a:pt x="240203" y="0"/>
                  </a:lnTo>
                  <a:lnTo>
                    <a:pt x="0" y="209672"/>
                  </a:lnTo>
                  <a:lnTo>
                    <a:pt x="0" y="512011"/>
                  </a:lnTo>
                  <a:lnTo>
                    <a:pt x="240203" y="734786"/>
                  </a:lnTo>
                  <a:lnTo>
                    <a:pt x="546357" y="734786"/>
                  </a:lnTo>
                  <a:lnTo>
                    <a:pt x="786442" y="512012"/>
                  </a:lnTo>
                  <a:lnTo>
                    <a:pt x="786442" y="209672"/>
                  </a:lnTo>
                  <a:lnTo>
                    <a:pt x="5463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1342" y="574199"/>
              <a:ext cx="786765" cy="735330"/>
            </a:xfrm>
            <a:custGeom>
              <a:avLst/>
              <a:gdLst/>
              <a:ahLst/>
              <a:cxnLst/>
              <a:rect l="l" t="t" r="r" b="b"/>
              <a:pathLst>
                <a:path w="786764" h="735330">
                  <a:moveTo>
                    <a:pt x="0" y="209672"/>
                  </a:moveTo>
                  <a:lnTo>
                    <a:pt x="240203" y="0"/>
                  </a:lnTo>
                  <a:lnTo>
                    <a:pt x="546357" y="0"/>
                  </a:lnTo>
                  <a:lnTo>
                    <a:pt x="786442" y="209672"/>
                  </a:lnTo>
                  <a:lnTo>
                    <a:pt x="786442" y="512012"/>
                  </a:lnTo>
                  <a:lnTo>
                    <a:pt x="546357" y="734786"/>
                  </a:lnTo>
                  <a:lnTo>
                    <a:pt x="240203" y="734785"/>
                  </a:lnTo>
                  <a:lnTo>
                    <a:pt x="0" y="512011"/>
                  </a:lnTo>
                  <a:lnTo>
                    <a:pt x="0" y="209672"/>
                  </a:lnTo>
                </a:path>
              </a:pathLst>
            </a:custGeom>
            <a:ln w="9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4466" y="623876"/>
              <a:ext cx="680720" cy="635000"/>
            </a:xfrm>
            <a:custGeom>
              <a:avLst/>
              <a:gdLst/>
              <a:ahLst/>
              <a:cxnLst/>
              <a:rect l="l" t="t" r="r" b="b"/>
              <a:pathLst>
                <a:path w="680719" h="635000">
                  <a:moveTo>
                    <a:pt x="0" y="181148"/>
                  </a:moveTo>
                  <a:lnTo>
                    <a:pt x="207649" y="0"/>
                  </a:lnTo>
                  <a:lnTo>
                    <a:pt x="472653" y="0"/>
                  </a:lnTo>
                  <a:lnTo>
                    <a:pt x="680298" y="181149"/>
                  </a:lnTo>
                  <a:lnTo>
                    <a:pt x="680298" y="442364"/>
                  </a:lnTo>
                  <a:lnTo>
                    <a:pt x="472653" y="634885"/>
                  </a:lnTo>
                  <a:lnTo>
                    <a:pt x="207649" y="634885"/>
                  </a:lnTo>
                  <a:lnTo>
                    <a:pt x="0" y="442363"/>
                  </a:lnTo>
                  <a:lnTo>
                    <a:pt x="0" y="181148"/>
                  </a:lnTo>
                </a:path>
              </a:pathLst>
            </a:custGeom>
            <a:ln w="47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4466" y="623876"/>
              <a:ext cx="680720" cy="635000"/>
            </a:xfrm>
            <a:custGeom>
              <a:avLst/>
              <a:gdLst/>
              <a:ahLst/>
              <a:cxnLst/>
              <a:rect l="l" t="t" r="r" b="b"/>
              <a:pathLst>
                <a:path w="680719" h="635000">
                  <a:moveTo>
                    <a:pt x="0" y="181148"/>
                  </a:moveTo>
                  <a:lnTo>
                    <a:pt x="207041" y="0"/>
                  </a:lnTo>
                  <a:lnTo>
                    <a:pt x="472055" y="0"/>
                  </a:lnTo>
                  <a:lnTo>
                    <a:pt x="680298" y="181149"/>
                  </a:lnTo>
                  <a:lnTo>
                    <a:pt x="680298" y="442364"/>
                  </a:lnTo>
                  <a:lnTo>
                    <a:pt x="472055" y="634885"/>
                  </a:lnTo>
                  <a:lnTo>
                    <a:pt x="207041" y="634885"/>
                  </a:lnTo>
                  <a:lnTo>
                    <a:pt x="0" y="442363"/>
                  </a:lnTo>
                  <a:lnTo>
                    <a:pt x="0" y="181148"/>
                  </a:lnTo>
                </a:path>
              </a:pathLst>
            </a:custGeom>
            <a:ln w="286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755" y="780414"/>
              <a:ext cx="134620" cy="309245"/>
            </a:xfrm>
            <a:custGeom>
              <a:avLst/>
              <a:gdLst/>
              <a:ahLst/>
              <a:cxnLst/>
              <a:rect l="l" t="t" r="r" b="b"/>
              <a:pathLst>
                <a:path w="134619" h="309244">
                  <a:moveTo>
                    <a:pt x="94279" y="0"/>
                  </a:moveTo>
                  <a:lnTo>
                    <a:pt x="0" y="0"/>
                  </a:lnTo>
                  <a:lnTo>
                    <a:pt x="0" y="308662"/>
                  </a:lnTo>
                  <a:lnTo>
                    <a:pt x="54963" y="308662"/>
                  </a:lnTo>
                  <a:lnTo>
                    <a:pt x="54963" y="210900"/>
                  </a:lnTo>
                  <a:lnTo>
                    <a:pt x="94279" y="210900"/>
                  </a:lnTo>
                  <a:lnTo>
                    <a:pt x="134194" y="162315"/>
                  </a:lnTo>
                  <a:lnTo>
                    <a:pt x="134193" y="49222"/>
                  </a:lnTo>
                  <a:lnTo>
                    <a:pt x="94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0755" y="780414"/>
              <a:ext cx="134620" cy="309245"/>
            </a:xfrm>
            <a:custGeom>
              <a:avLst/>
              <a:gdLst/>
              <a:ahLst/>
              <a:cxnLst/>
              <a:rect l="l" t="t" r="r" b="b"/>
              <a:pathLst>
                <a:path w="134619" h="309244">
                  <a:moveTo>
                    <a:pt x="0" y="0"/>
                  </a:moveTo>
                  <a:lnTo>
                    <a:pt x="94279" y="0"/>
                  </a:lnTo>
                  <a:lnTo>
                    <a:pt x="134193" y="49222"/>
                  </a:lnTo>
                  <a:lnTo>
                    <a:pt x="134194" y="162315"/>
                  </a:lnTo>
                  <a:lnTo>
                    <a:pt x="94279" y="210900"/>
                  </a:lnTo>
                  <a:lnTo>
                    <a:pt x="54963" y="210900"/>
                  </a:lnTo>
                  <a:lnTo>
                    <a:pt x="54963" y="308662"/>
                  </a:lnTo>
                  <a:lnTo>
                    <a:pt x="0" y="308662"/>
                  </a:lnTo>
                  <a:lnTo>
                    <a:pt x="0" y="0"/>
                  </a:lnTo>
                </a:path>
              </a:pathLst>
            </a:custGeom>
            <a:ln w="9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1834" y="780414"/>
              <a:ext cx="144145" cy="309245"/>
            </a:xfrm>
            <a:custGeom>
              <a:avLst/>
              <a:gdLst/>
              <a:ahLst/>
              <a:cxnLst/>
              <a:rect l="l" t="t" r="r" b="b"/>
              <a:pathLst>
                <a:path w="144144" h="309244">
                  <a:moveTo>
                    <a:pt x="104091" y="0"/>
                  </a:moveTo>
                  <a:lnTo>
                    <a:pt x="39934" y="0"/>
                  </a:lnTo>
                  <a:lnTo>
                    <a:pt x="0" y="49222"/>
                  </a:lnTo>
                  <a:lnTo>
                    <a:pt x="0" y="264626"/>
                  </a:lnTo>
                  <a:lnTo>
                    <a:pt x="39934" y="308662"/>
                  </a:lnTo>
                  <a:lnTo>
                    <a:pt x="104091" y="308662"/>
                  </a:lnTo>
                  <a:lnTo>
                    <a:pt x="144005" y="259440"/>
                  </a:lnTo>
                  <a:lnTo>
                    <a:pt x="144005" y="49222"/>
                  </a:lnTo>
                  <a:lnTo>
                    <a:pt x="104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51834" y="780414"/>
              <a:ext cx="144145" cy="309245"/>
            </a:xfrm>
            <a:custGeom>
              <a:avLst/>
              <a:gdLst/>
              <a:ahLst/>
              <a:cxnLst/>
              <a:rect l="l" t="t" r="r" b="b"/>
              <a:pathLst>
                <a:path w="144144" h="309244">
                  <a:moveTo>
                    <a:pt x="39934" y="0"/>
                  </a:moveTo>
                  <a:lnTo>
                    <a:pt x="104091" y="0"/>
                  </a:lnTo>
                  <a:lnTo>
                    <a:pt x="144005" y="49222"/>
                  </a:lnTo>
                  <a:lnTo>
                    <a:pt x="144005" y="259440"/>
                  </a:lnTo>
                  <a:lnTo>
                    <a:pt x="104091" y="308662"/>
                  </a:lnTo>
                  <a:lnTo>
                    <a:pt x="39934" y="308662"/>
                  </a:lnTo>
                  <a:lnTo>
                    <a:pt x="0" y="264626"/>
                  </a:lnTo>
                  <a:lnTo>
                    <a:pt x="0" y="49222"/>
                  </a:lnTo>
                  <a:lnTo>
                    <a:pt x="39934" y="0"/>
                  </a:lnTo>
                </a:path>
              </a:pathLst>
            </a:custGeom>
            <a:ln w="97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54276" y="780414"/>
              <a:ext cx="134620" cy="309245"/>
            </a:xfrm>
            <a:custGeom>
              <a:avLst/>
              <a:gdLst/>
              <a:ahLst/>
              <a:cxnLst/>
              <a:rect l="l" t="t" r="r" b="b"/>
              <a:pathLst>
                <a:path w="134619" h="309244">
                  <a:moveTo>
                    <a:pt x="49372" y="210900"/>
                  </a:moveTo>
                  <a:lnTo>
                    <a:pt x="0" y="210900"/>
                  </a:lnTo>
                  <a:lnTo>
                    <a:pt x="0" y="264626"/>
                  </a:lnTo>
                  <a:lnTo>
                    <a:pt x="34368" y="308662"/>
                  </a:lnTo>
                  <a:lnTo>
                    <a:pt x="99227" y="308663"/>
                  </a:lnTo>
                  <a:lnTo>
                    <a:pt x="134079" y="264626"/>
                  </a:lnTo>
                  <a:lnTo>
                    <a:pt x="134079" y="249750"/>
                  </a:lnTo>
                  <a:lnTo>
                    <a:pt x="49372" y="249750"/>
                  </a:lnTo>
                  <a:lnTo>
                    <a:pt x="49372" y="210900"/>
                  </a:lnTo>
                  <a:close/>
                </a:path>
                <a:path w="134619" h="309244">
                  <a:moveTo>
                    <a:pt x="94264" y="0"/>
                  </a:moveTo>
                  <a:lnTo>
                    <a:pt x="34368" y="0"/>
                  </a:lnTo>
                  <a:lnTo>
                    <a:pt x="0" y="49222"/>
                  </a:lnTo>
                  <a:lnTo>
                    <a:pt x="0" y="142344"/>
                  </a:lnTo>
                  <a:lnTo>
                    <a:pt x="39326" y="181194"/>
                  </a:lnTo>
                  <a:lnTo>
                    <a:pt x="84223" y="181194"/>
                  </a:lnTo>
                  <a:lnTo>
                    <a:pt x="84223" y="249750"/>
                  </a:lnTo>
                  <a:lnTo>
                    <a:pt x="134079" y="249750"/>
                  </a:lnTo>
                  <a:lnTo>
                    <a:pt x="134079" y="172050"/>
                  </a:lnTo>
                  <a:lnTo>
                    <a:pt x="94264" y="132654"/>
                  </a:lnTo>
                  <a:lnTo>
                    <a:pt x="49372" y="132654"/>
                  </a:lnTo>
                  <a:lnTo>
                    <a:pt x="49372" y="63461"/>
                  </a:lnTo>
                  <a:lnTo>
                    <a:pt x="134079" y="63461"/>
                  </a:lnTo>
                  <a:lnTo>
                    <a:pt x="134079" y="49222"/>
                  </a:lnTo>
                  <a:lnTo>
                    <a:pt x="94264" y="0"/>
                  </a:lnTo>
                  <a:close/>
                </a:path>
                <a:path w="134619" h="309244">
                  <a:moveTo>
                    <a:pt x="134079" y="63461"/>
                  </a:moveTo>
                  <a:lnTo>
                    <a:pt x="84223" y="63461"/>
                  </a:lnTo>
                  <a:lnTo>
                    <a:pt x="84223" y="103539"/>
                  </a:lnTo>
                  <a:lnTo>
                    <a:pt x="134079" y="103539"/>
                  </a:lnTo>
                  <a:lnTo>
                    <a:pt x="134079" y="63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9578" y="838977"/>
              <a:ext cx="143674" cy="25479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54276" y="780414"/>
              <a:ext cx="134620" cy="250190"/>
            </a:xfrm>
            <a:custGeom>
              <a:avLst/>
              <a:gdLst/>
              <a:ahLst/>
              <a:cxnLst/>
              <a:rect l="l" t="t" r="r" b="b"/>
              <a:pathLst>
                <a:path w="134619" h="250190">
                  <a:moveTo>
                    <a:pt x="84223" y="249750"/>
                  </a:moveTo>
                  <a:lnTo>
                    <a:pt x="84223" y="181194"/>
                  </a:lnTo>
                  <a:lnTo>
                    <a:pt x="39326" y="181194"/>
                  </a:lnTo>
                  <a:lnTo>
                    <a:pt x="0" y="142344"/>
                  </a:lnTo>
                  <a:lnTo>
                    <a:pt x="0" y="49222"/>
                  </a:lnTo>
                  <a:lnTo>
                    <a:pt x="34368" y="0"/>
                  </a:lnTo>
                  <a:lnTo>
                    <a:pt x="94264" y="0"/>
                  </a:lnTo>
                  <a:lnTo>
                    <a:pt x="134079" y="49222"/>
                  </a:lnTo>
                  <a:lnTo>
                    <a:pt x="134079" y="63461"/>
                  </a:lnTo>
                </a:path>
                <a:path w="134619" h="250190">
                  <a:moveTo>
                    <a:pt x="134079" y="63461"/>
                  </a:moveTo>
                  <a:lnTo>
                    <a:pt x="134079" y="103539"/>
                  </a:lnTo>
                  <a:lnTo>
                    <a:pt x="84223" y="103539"/>
                  </a:lnTo>
                  <a:lnTo>
                    <a:pt x="84223" y="63461"/>
                  </a:lnTo>
                </a:path>
              </a:pathLst>
            </a:custGeom>
            <a:ln w="9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3395" y="780414"/>
              <a:ext cx="123825" cy="309245"/>
            </a:xfrm>
            <a:custGeom>
              <a:avLst/>
              <a:gdLst/>
              <a:ahLst/>
              <a:cxnLst/>
              <a:rect l="l" t="t" r="r" b="b"/>
              <a:pathLst>
                <a:path w="123825" h="309244">
                  <a:moveTo>
                    <a:pt x="123431" y="0"/>
                  </a:moveTo>
                  <a:lnTo>
                    <a:pt x="0" y="0"/>
                  </a:lnTo>
                  <a:lnTo>
                    <a:pt x="0" y="63461"/>
                  </a:lnTo>
                  <a:lnTo>
                    <a:pt x="34848" y="63461"/>
                  </a:lnTo>
                  <a:lnTo>
                    <a:pt x="34848" y="308673"/>
                  </a:lnTo>
                  <a:lnTo>
                    <a:pt x="89179" y="308673"/>
                  </a:lnTo>
                  <a:lnTo>
                    <a:pt x="89179" y="63461"/>
                  </a:lnTo>
                  <a:lnTo>
                    <a:pt x="123431" y="63461"/>
                  </a:lnTo>
                  <a:lnTo>
                    <a:pt x="1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13400" y="780414"/>
              <a:ext cx="123825" cy="309245"/>
            </a:xfrm>
            <a:custGeom>
              <a:avLst/>
              <a:gdLst/>
              <a:ahLst/>
              <a:cxnLst/>
              <a:rect l="l" t="t" r="r" b="b"/>
              <a:pathLst>
                <a:path w="123825" h="309244">
                  <a:moveTo>
                    <a:pt x="89186" y="63461"/>
                  </a:moveTo>
                  <a:lnTo>
                    <a:pt x="89186" y="308662"/>
                  </a:lnTo>
                  <a:lnTo>
                    <a:pt x="34851" y="308662"/>
                  </a:lnTo>
                  <a:lnTo>
                    <a:pt x="34851" y="63461"/>
                  </a:lnTo>
                </a:path>
                <a:path w="123825" h="309244">
                  <a:moveTo>
                    <a:pt x="34851" y="63461"/>
                  </a:moveTo>
                  <a:lnTo>
                    <a:pt x="0" y="63461"/>
                  </a:lnTo>
                  <a:lnTo>
                    <a:pt x="0" y="0"/>
                  </a:lnTo>
                  <a:lnTo>
                    <a:pt x="123430" y="0"/>
                  </a:lnTo>
                  <a:lnTo>
                    <a:pt x="123430" y="63461"/>
                  </a:lnTo>
                  <a:lnTo>
                    <a:pt x="89186" y="63461"/>
                  </a:lnTo>
                </a:path>
              </a:pathLst>
            </a:custGeom>
            <a:ln w="9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6653" y="843880"/>
              <a:ext cx="35560" cy="182245"/>
            </a:xfrm>
            <a:custGeom>
              <a:avLst/>
              <a:gdLst/>
              <a:ahLst/>
              <a:cxnLst/>
              <a:rect l="l" t="t" r="r" b="b"/>
              <a:pathLst>
                <a:path w="35560" h="182244">
                  <a:moveTo>
                    <a:pt x="34971" y="0"/>
                  </a:moveTo>
                  <a:lnTo>
                    <a:pt x="0" y="0"/>
                  </a:lnTo>
                  <a:lnTo>
                    <a:pt x="0" y="181735"/>
                  </a:lnTo>
                  <a:lnTo>
                    <a:pt x="34971" y="181735"/>
                  </a:lnTo>
                  <a:lnTo>
                    <a:pt x="349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6653" y="843880"/>
              <a:ext cx="35560" cy="182245"/>
            </a:xfrm>
            <a:custGeom>
              <a:avLst/>
              <a:gdLst/>
              <a:ahLst/>
              <a:cxnLst/>
              <a:rect l="l" t="t" r="r" b="b"/>
              <a:pathLst>
                <a:path w="35560" h="182244">
                  <a:moveTo>
                    <a:pt x="0" y="181735"/>
                  </a:moveTo>
                  <a:lnTo>
                    <a:pt x="34971" y="181735"/>
                  </a:lnTo>
                  <a:lnTo>
                    <a:pt x="34971" y="0"/>
                  </a:lnTo>
                  <a:lnTo>
                    <a:pt x="0" y="0"/>
                  </a:lnTo>
                  <a:lnTo>
                    <a:pt x="0" y="181735"/>
                  </a:lnTo>
                  <a:close/>
                </a:path>
              </a:pathLst>
            </a:custGeom>
            <a:ln w="9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5719" y="843880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80" h="84455">
                  <a:moveTo>
                    <a:pt x="29888" y="0"/>
                  </a:moveTo>
                  <a:lnTo>
                    <a:pt x="0" y="0"/>
                  </a:lnTo>
                  <a:lnTo>
                    <a:pt x="0" y="83973"/>
                  </a:lnTo>
                  <a:lnTo>
                    <a:pt x="29888" y="83973"/>
                  </a:lnTo>
                  <a:lnTo>
                    <a:pt x="298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5719" y="843880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80" h="84455">
                  <a:moveTo>
                    <a:pt x="0" y="83973"/>
                  </a:moveTo>
                  <a:lnTo>
                    <a:pt x="29888" y="83973"/>
                  </a:lnTo>
                  <a:lnTo>
                    <a:pt x="29888" y="0"/>
                  </a:lnTo>
                  <a:lnTo>
                    <a:pt x="0" y="0"/>
                  </a:lnTo>
                  <a:lnTo>
                    <a:pt x="0" y="83973"/>
                  </a:lnTo>
                  <a:close/>
                </a:path>
              </a:pathLst>
            </a:custGeom>
            <a:ln w="9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</a:t>
            </a:fld>
            <a:endParaRPr lang="en-IN"/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Up/Down</a:t>
            </a:r>
            <a:r>
              <a:rPr spc="-270" dirty="0"/>
              <a:t> </a:t>
            </a:r>
            <a:r>
              <a:rPr spc="-20" dirty="0"/>
              <a:t>Counter</a:t>
            </a:r>
            <a:r>
              <a:rPr spc="-275" dirty="0"/>
              <a:t> </a:t>
            </a:r>
            <a:r>
              <a:rPr spc="-130" dirty="0"/>
              <a:t>(Synchronous)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1907" y="2630423"/>
            <a:ext cx="6874764" cy="35036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320</a:t>
            </a:fld>
            <a:endParaRPr lang="en-IN"/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Ring</a:t>
            </a:r>
            <a:r>
              <a:rPr spc="-265" dirty="0"/>
              <a:t> </a:t>
            </a:r>
            <a:r>
              <a:rPr spc="-10" dirty="0"/>
              <a:t>Counter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789" y="2358898"/>
            <a:ext cx="10170160" cy="407225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5080" indent="-343535" algn="just">
              <a:lnSpc>
                <a:spcPts val="2050"/>
              </a:lnSpc>
              <a:spcBef>
                <a:spcPts val="355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7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ring</a:t>
            </a:r>
            <a:r>
              <a:rPr sz="19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90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9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composed</a:t>
            </a:r>
            <a:r>
              <a:rPr sz="19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working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9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register,</a:t>
            </a:r>
            <a:r>
              <a:rPr sz="19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9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last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flip-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flop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fed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first,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making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"circular"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"ring"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structure.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8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ring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counters:</a:t>
            </a:r>
            <a:endParaRPr sz="19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ts val="2050"/>
              </a:lnSpc>
              <a:spcBef>
                <a:spcPts val="104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7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straight</a:t>
            </a:r>
            <a:r>
              <a:rPr sz="1900" b="1" spc="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ring</a:t>
            </a:r>
            <a:r>
              <a:rPr sz="1900" b="1" spc="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counter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connects</a:t>
            </a:r>
            <a:r>
              <a:rPr sz="19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9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last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19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9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9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circulates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around</a:t>
            </a:r>
            <a:r>
              <a:rPr sz="19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ring.</a:t>
            </a:r>
            <a:endParaRPr sz="19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ts val="2050"/>
              </a:lnSpc>
              <a:spcBef>
                <a:spcPts val="1000"/>
              </a:spcBef>
            </a:pPr>
            <a:r>
              <a:rPr sz="15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spc="18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twisted</a:t>
            </a:r>
            <a:r>
              <a:rPr sz="19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ring</a:t>
            </a:r>
            <a:r>
              <a:rPr sz="19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counter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19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switch-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tail</a:t>
            </a:r>
            <a:r>
              <a:rPr sz="1900" b="1" spc="20" dirty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ring</a:t>
            </a:r>
            <a:r>
              <a:rPr sz="19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counter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9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Johnson</a:t>
            </a:r>
            <a:r>
              <a:rPr sz="1900" b="1" spc="20" dirty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sz="1900" b="1" dirty="0">
                <a:solidFill>
                  <a:srgbClr val="00AF50"/>
                </a:solidFill>
                <a:latin typeface="Times New Roman"/>
                <a:cs typeface="Times New Roman"/>
              </a:rPr>
              <a:t>counter</a:t>
            </a:r>
            <a:r>
              <a:rPr sz="1900" b="1" spc="4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connects</a:t>
            </a:r>
            <a:r>
              <a:rPr sz="19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last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register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circulates</a:t>
            </a:r>
            <a:r>
              <a:rPr sz="19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stream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ones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followed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zeros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around 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ring.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straight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twisted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forms</a:t>
            </a:r>
            <a:r>
              <a:rPr sz="19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properties,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relative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advantages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disadvantages.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2^N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states,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(flip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flops).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Whereas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straight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ring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states.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354965" algn="l"/>
              </a:tabLst>
            </a:pPr>
            <a:r>
              <a:rPr sz="1500" spc="9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Johnson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2N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states.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321</a:t>
            </a:fld>
            <a:endParaRPr lang="en-IN"/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0164" y="2405253"/>
            <a:ext cx="957516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715" indent="-342900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Johnson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sometimes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favored,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offer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twice</a:t>
            </a:r>
            <a:r>
              <a:rPr sz="1800" spc="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states</a:t>
            </a:r>
            <a:r>
              <a:rPr sz="18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flip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flops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shift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registers,</a:t>
            </a:r>
            <a:r>
              <a:rPr sz="1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because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able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self-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initialize</a:t>
            </a:r>
            <a:r>
              <a:rPr sz="18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all-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zeros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without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requiring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injected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externally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start-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up.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Johnson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generates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adjacent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states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differ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(that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is,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have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50"/>
                </a:solidFill>
                <a:latin typeface="Times New Roman"/>
                <a:cs typeface="Times New Roman"/>
              </a:rPr>
              <a:t>Hamming</a:t>
            </a:r>
            <a:r>
              <a:rPr sz="1800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50"/>
                </a:solidFill>
                <a:latin typeface="Times New Roman"/>
                <a:cs typeface="Times New Roman"/>
              </a:rPr>
              <a:t>distance</a:t>
            </a:r>
            <a:r>
              <a:rPr sz="1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1),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50"/>
                </a:solidFill>
                <a:latin typeface="Times New Roman"/>
                <a:cs typeface="Times New Roman"/>
              </a:rPr>
              <a:t>Gray</a:t>
            </a:r>
            <a:r>
              <a:rPr sz="1800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50"/>
                </a:solidFill>
                <a:latin typeface="Times New Roman"/>
                <a:cs typeface="Times New Roman"/>
              </a:rPr>
              <a:t>code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advantageous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354965" marR="7620" indent="-342900" algn="just">
              <a:lnSpc>
                <a:spcPct val="100000"/>
              </a:lnSpc>
              <a:spcBef>
                <a:spcPts val="1010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fully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decoded representation of the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 state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needed,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 some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sequence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controllers,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straight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ring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preferred.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ring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counters:</a:t>
            </a:r>
            <a:endParaRPr sz="1800">
              <a:latin typeface="Times New Roman"/>
              <a:cs typeface="Times New Roman"/>
            </a:endParaRPr>
          </a:p>
          <a:p>
            <a:pPr marL="469265" marR="7026275" algn="just">
              <a:lnSpc>
                <a:spcPts val="3170"/>
              </a:lnSpc>
              <a:spcBef>
                <a:spcPts val="85"/>
              </a:spcBef>
            </a:pP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Straight</a:t>
            </a:r>
            <a:r>
              <a:rPr sz="1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ring 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counter </a:t>
            </a:r>
            <a:r>
              <a:rPr sz="1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Twisted</a:t>
            </a:r>
            <a:r>
              <a:rPr sz="1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ring</a:t>
            </a:r>
            <a:r>
              <a:rPr sz="1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counter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322</a:t>
            </a:fld>
            <a:endParaRPr lang="en-IN"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1403" y="2488247"/>
          <a:ext cx="4998714" cy="3843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/>
                <a:gridCol w="642620"/>
                <a:gridCol w="426084"/>
                <a:gridCol w="414020"/>
                <a:gridCol w="422909"/>
                <a:gridCol w="405764"/>
                <a:gridCol w="208914"/>
                <a:gridCol w="637539"/>
                <a:gridCol w="388620"/>
                <a:gridCol w="423545"/>
                <a:gridCol w="388620"/>
                <a:gridCol w="431800"/>
              </a:tblGrid>
              <a:tr h="381000">
                <a:tc gridSpan="5"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95" dirty="0">
                          <a:latin typeface="Tahoma"/>
                          <a:cs typeface="Tahoma"/>
                        </a:rPr>
                        <a:t>Straight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75" dirty="0">
                          <a:latin typeface="Tahoma"/>
                          <a:cs typeface="Tahoma"/>
                        </a:rPr>
                        <a:t>ring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counter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128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45" dirty="0">
                          <a:latin typeface="Tahoma"/>
                          <a:cs typeface="Tahoma"/>
                        </a:rPr>
                        <a:t>Johnson</a:t>
                      </a:r>
                      <a:r>
                        <a:rPr sz="14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counter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128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12700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0365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State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12700" cap="flat" cmpd="sng" algn="ctr">
                      <a:solidFill>
                        <a:srgbClr val="A1A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State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Verdana"/>
                          <a:cs typeface="Verdana"/>
                        </a:rPr>
                        <a:t>Q3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</a:tcPr>
                </a:tc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i="1" spc="-5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4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i="1" spc="-5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i="1" spc="-5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i="1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7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747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b="1" spc="-50" dirty="0">
                          <a:latin typeface="Tahoma"/>
                          <a:cs typeface="Tahoma"/>
                        </a:rPr>
                        <a:t>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b="1" i="1" spc="-5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EAEB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8191" y="1949195"/>
            <a:ext cx="5227320" cy="27005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00719" y="4300854"/>
            <a:ext cx="9004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solidFill>
                  <a:srgbClr val="FF0000"/>
                </a:solidFill>
                <a:latin typeface="Tahoma"/>
                <a:cs typeface="Tahoma"/>
              </a:rPr>
              <a:t>Ring</a:t>
            </a:r>
            <a:r>
              <a:rPr sz="11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Counter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6144" y="6475568"/>
            <a:ext cx="1146175" cy="1720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100" b="1" spc="-25" dirty="0">
                <a:solidFill>
                  <a:srgbClr val="FF0000"/>
                </a:solidFill>
                <a:latin typeface="Tahoma"/>
                <a:cs typeface="Tahoma"/>
              </a:rPr>
              <a:t>Johnson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FF0000"/>
                </a:solidFill>
                <a:latin typeface="Tahoma"/>
                <a:cs typeface="Tahoma"/>
              </a:rPr>
              <a:t>Counter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69379" y="4636008"/>
            <a:ext cx="4581525" cy="2049780"/>
            <a:chOff x="6469379" y="4636008"/>
            <a:chExt cx="4581525" cy="20497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9379" y="4636008"/>
              <a:ext cx="4581144" cy="20497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46308" y="5358384"/>
              <a:ext cx="1905" cy="597535"/>
            </a:xfrm>
            <a:custGeom>
              <a:avLst/>
              <a:gdLst/>
              <a:ahLst/>
              <a:cxnLst/>
              <a:rect l="l" t="t" r="r" b="b"/>
              <a:pathLst>
                <a:path w="1904" h="597535">
                  <a:moveTo>
                    <a:pt x="1777" y="0"/>
                  </a:moveTo>
                  <a:lnTo>
                    <a:pt x="0" y="597331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85703" y="5954268"/>
              <a:ext cx="252095" cy="10795"/>
            </a:xfrm>
            <a:custGeom>
              <a:avLst/>
              <a:gdLst/>
              <a:ahLst/>
              <a:cxnLst/>
              <a:rect l="l" t="t" r="r" b="b"/>
              <a:pathLst>
                <a:path w="252095" h="10795">
                  <a:moveTo>
                    <a:pt x="0" y="10667"/>
                  </a:moveTo>
                  <a:lnTo>
                    <a:pt x="251968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388600" y="5855614"/>
            <a:ext cx="168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ahoma"/>
                <a:cs typeface="Tahoma"/>
              </a:rPr>
              <a:t>Q’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576559" y="5408676"/>
            <a:ext cx="172720" cy="1905"/>
          </a:xfrm>
          <a:custGeom>
            <a:avLst/>
            <a:gdLst/>
            <a:ahLst/>
            <a:cxnLst/>
            <a:rect l="l" t="t" r="r" b="b"/>
            <a:pathLst>
              <a:path w="172720" h="1904">
                <a:moveTo>
                  <a:pt x="0" y="0"/>
                </a:moveTo>
                <a:lnTo>
                  <a:pt x="172466" y="1651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62009" y="6463690"/>
            <a:ext cx="11690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FF0000"/>
                </a:solidFill>
                <a:latin typeface="Tahoma"/>
                <a:cs typeface="Tahoma"/>
              </a:rPr>
              <a:t>Johnson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Counter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323</a:t>
            </a:fld>
            <a:endParaRPr lang="en-IN"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7111" y="3579876"/>
            <a:ext cx="4425696" cy="2630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7911" y="6328664"/>
            <a:ext cx="21647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FF0000"/>
                </a:solidFill>
                <a:latin typeface="Tahoma"/>
                <a:cs typeface="Tahoma"/>
              </a:rPr>
              <a:t>Timing</a:t>
            </a:r>
            <a:r>
              <a:rPr sz="11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Diagram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FF0000"/>
                </a:solidFill>
                <a:latin typeface="Tahoma"/>
                <a:cs typeface="Tahoma"/>
              </a:rPr>
              <a:t>Ring</a:t>
            </a:r>
            <a:r>
              <a:rPr sz="11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Counter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4693" y="6342989"/>
            <a:ext cx="2432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FF0000"/>
                </a:solidFill>
                <a:latin typeface="Tahoma"/>
                <a:cs typeface="Tahoma"/>
              </a:rPr>
              <a:t>Timing</a:t>
            </a:r>
            <a:r>
              <a:rPr sz="11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FF0000"/>
                </a:solidFill>
                <a:latin typeface="Tahoma"/>
                <a:cs typeface="Tahoma"/>
              </a:rPr>
              <a:t>Diagram</a:t>
            </a:r>
            <a:r>
              <a:rPr sz="11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1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100" b="1" spc="-30" dirty="0">
                <a:solidFill>
                  <a:srgbClr val="FF0000"/>
                </a:solidFill>
                <a:latin typeface="Tahoma"/>
                <a:cs typeface="Tahoma"/>
              </a:rPr>
              <a:t>Johnson</a:t>
            </a:r>
            <a:r>
              <a:rPr sz="1100" b="1" spc="-10" dirty="0">
                <a:solidFill>
                  <a:srgbClr val="FF0000"/>
                </a:solidFill>
                <a:latin typeface="Tahoma"/>
                <a:cs typeface="Tahoma"/>
              </a:rPr>
              <a:t> Counter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39" y="2303221"/>
            <a:ext cx="4508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sequences: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1000,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0100, </a:t>
            </a:r>
            <a:r>
              <a:rPr sz="1800" spc="-10" dirty="0">
                <a:latin typeface="Times New Roman"/>
                <a:cs typeface="Times New Roman"/>
              </a:rPr>
              <a:t>0010,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0001.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3358" y="2329053"/>
            <a:ext cx="4594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Johnson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ring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counter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sequences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“1000”, </a:t>
            </a:r>
            <a:r>
              <a:rPr sz="1800" dirty="0">
                <a:latin typeface="Times New Roman"/>
                <a:cs typeface="Times New Roman"/>
              </a:rPr>
              <a:t>“1100”,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“1110”,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“1111”,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“0111”,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“0011”,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“0001”,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“0000”.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5352" y="3390900"/>
            <a:ext cx="4796028" cy="275996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324</a:t>
            </a:fld>
            <a:endParaRPr lang="en-IN"/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458210" y="1362277"/>
              <a:ext cx="6913880" cy="406400"/>
            </a:xfrm>
            <a:custGeom>
              <a:avLst/>
              <a:gdLst/>
              <a:ahLst/>
              <a:cxnLst/>
              <a:rect l="l" t="t" r="r" b="b"/>
              <a:pathLst>
                <a:path w="6913880" h="406400">
                  <a:moveTo>
                    <a:pt x="6913372" y="0"/>
                  </a:moveTo>
                  <a:lnTo>
                    <a:pt x="3456686" y="0"/>
                  </a:lnTo>
                  <a:lnTo>
                    <a:pt x="0" y="0"/>
                  </a:lnTo>
                  <a:lnTo>
                    <a:pt x="0" y="406323"/>
                  </a:lnTo>
                  <a:lnTo>
                    <a:pt x="3456686" y="406323"/>
                  </a:lnTo>
                  <a:lnTo>
                    <a:pt x="6913372" y="406323"/>
                  </a:lnTo>
                  <a:lnTo>
                    <a:pt x="6913372" y="0"/>
                  </a:lnTo>
                  <a:close/>
                </a:path>
              </a:pathLst>
            </a:custGeom>
            <a:solidFill>
              <a:srgbClr val="D9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58210" y="1768550"/>
              <a:ext cx="6913880" cy="4917440"/>
            </a:xfrm>
            <a:custGeom>
              <a:avLst/>
              <a:gdLst/>
              <a:ahLst/>
              <a:cxnLst/>
              <a:rect l="l" t="t" r="r" b="b"/>
              <a:pathLst>
                <a:path w="6913880" h="4917440">
                  <a:moveTo>
                    <a:pt x="6913372" y="3992448"/>
                  </a:moveTo>
                  <a:lnTo>
                    <a:pt x="3456686" y="3992448"/>
                  </a:lnTo>
                  <a:lnTo>
                    <a:pt x="0" y="3992448"/>
                  </a:lnTo>
                  <a:lnTo>
                    <a:pt x="0" y="4916919"/>
                  </a:lnTo>
                  <a:lnTo>
                    <a:pt x="3456686" y="4916919"/>
                  </a:lnTo>
                  <a:lnTo>
                    <a:pt x="6913372" y="4916919"/>
                  </a:lnTo>
                  <a:lnTo>
                    <a:pt x="6913372" y="3992448"/>
                  </a:lnTo>
                  <a:close/>
                </a:path>
                <a:path w="6913880" h="4917440">
                  <a:moveTo>
                    <a:pt x="6913372" y="2920746"/>
                  </a:moveTo>
                  <a:lnTo>
                    <a:pt x="3456686" y="2920746"/>
                  </a:lnTo>
                  <a:lnTo>
                    <a:pt x="0" y="2920746"/>
                  </a:lnTo>
                  <a:lnTo>
                    <a:pt x="0" y="3327031"/>
                  </a:lnTo>
                  <a:lnTo>
                    <a:pt x="0" y="3992435"/>
                  </a:lnTo>
                  <a:lnTo>
                    <a:pt x="3456686" y="3992435"/>
                  </a:lnTo>
                  <a:lnTo>
                    <a:pt x="6913372" y="3992435"/>
                  </a:lnTo>
                  <a:lnTo>
                    <a:pt x="6913372" y="3327069"/>
                  </a:lnTo>
                  <a:lnTo>
                    <a:pt x="6913372" y="2920746"/>
                  </a:lnTo>
                  <a:close/>
                </a:path>
                <a:path w="6913880" h="4917440">
                  <a:moveTo>
                    <a:pt x="6913372" y="1589913"/>
                  </a:moveTo>
                  <a:lnTo>
                    <a:pt x="3456686" y="1589913"/>
                  </a:lnTo>
                  <a:lnTo>
                    <a:pt x="0" y="1589913"/>
                  </a:lnTo>
                  <a:lnTo>
                    <a:pt x="0" y="2255266"/>
                  </a:lnTo>
                  <a:lnTo>
                    <a:pt x="0" y="2920669"/>
                  </a:lnTo>
                  <a:lnTo>
                    <a:pt x="3456686" y="2920669"/>
                  </a:lnTo>
                  <a:lnTo>
                    <a:pt x="6913372" y="2920669"/>
                  </a:lnTo>
                  <a:lnTo>
                    <a:pt x="6913372" y="2255316"/>
                  </a:lnTo>
                  <a:lnTo>
                    <a:pt x="6913372" y="1589913"/>
                  </a:lnTo>
                  <a:close/>
                </a:path>
                <a:path w="6913880" h="4917440">
                  <a:moveTo>
                    <a:pt x="6913372" y="0"/>
                  </a:moveTo>
                  <a:lnTo>
                    <a:pt x="3456686" y="0"/>
                  </a:lnTo>
                  <a:lnTo>
                    <a:pt x="0" y="0"/>
                  </a:lnTo>
                  <a:lnTo>
                    <a:pt x="0" y="924433"/>
                  </a:lnTo>
                  <a:lnTo>
                    <a:pt x="0" y="1589836"/>
                  </a:lnTo>
                  <a:lnTo>
                    <a:pt x="3456686" y="1589836"/>
                  </a:lnTo>
                  <a:lnTo>
                    <a:pt x="6913372" y="1589836"/>
                  </a:lnTo>
                  <a:lnTo>
                    <a:pt x="6913372" y="924483"/>
                  </a:lnTo>
                  <a:lnTo>
                    <a:pt x="6913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8209" y="1768601"/>
              <a:ext cx="6913880" cy="3992879"/>
            </a:xfrm>
            <a:custGeom>
              <a:avLst/>
              <a:gdLst/>
              <a:ahLst/>
              <a:cxnLst/>
              <a:rect l="l" t="t" r="r" b="b"/>
              <a:pathLst>
                <a:path w="6913880" h="3992879">
                  <a:moveTo>
                    <a:pt x="0" y="0"/>
                  </a:moveTo>
                  <a:lnTo>
                    <a:pt x="6913498" y="0"/>
                  </a:lnTo>
                </a:path>
                <a:path w="6913880" h="3992879">
                  <a:moveTo>
                    <a:pt x="0" y="924433"/>
                  </a:moveTo>
                  <a:lnTo>
                    <a:pt x="6913498" y="924433"/>
                  </a:lnTo>
                </a:path>
                <a:path w="6913880" h="3992879">
                  <a:moveTo>
                    <a:pt x="0" y="1589786"/>
                  </a:moveTo>
                  <a:lnTo>
                    <a:pt x="6913498" y="1589786"/>
                  </a:lnTo>
                </a:path>
                <a:path w="6913880" h="3992879">
                  <a:moveTo>
                    <a:pt x="0" y="2255266"/>
                  </a:moveTo>
                  <a:lnTo>
                    <a:pt x="6913498" y="2255266"/>
                  </a:lnTo>
                </a:path>
                <a:path w="6913880" h="3992879">
                  <a:moveTo>
                    <a:pt x="0" y="2920619"/>
                  </a:moveTo>
                  <a:lnTo>
                    <a:pt x="6913498" y="2920619"/>
                  </a:lnTo>
                </a:path>
                <a:path w="6913880" h="3992879">
                  <a:moveTo>
                    <a:pt x="0" y="3327019"/>
                  </a:moveTo>
                  <a:lnTo>
                    <a:pt x="6913498" y="3327019"/>
                  </a:lnTo>
                </a:path>
                <a:path w="6913880" h="3992879">
                  <a:moveTo>
                    <a:pt x="0" y="3992384"/>
                  </a:moveTo>
                  <a:lnTo>
                    <a:pt x="6913498" y="3992384"/>
                  </a:lnTo>
                </a:path>
              </a:pathLst>
            </a:custGeom>
            <a:ln w="952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9358" y="891362"/>
            <a:ext cx="2651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Differences: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76618" y="4744669"/>
            <a:ext cx="100456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35" dirty="0">
                <a:latin typeface="Verdana"/>
                <a:cs typeface="Verdana"/>
              </a:rPr>
              <a:t>Low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cost.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9678" y="1276959"/>
            <a:ext cx="3125470" cy="508444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700" b="1" spc="-70" dirty="0">
                <a:latin typeface="Tahoma"/>
                <a:cs typeface="Tahoma"/>
              </a:rPr>
              <a:t>SYNCHRONOUS</a:t>
            </a:r>
            <a:r>
              <a:rPr sz="1700" b="1" spc="-50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</a:rPr>
              <a:t>COUNTERS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700" spc="-100" dirty="0">
                <a:latin typeface="Verdana"/>
                <a:cs typeface="Verdana"/>
              </a:rPr>
              <a:t>The</a:t>
            </a:r>
            <a:r>
              <a:rPr sz="1700" spc="-7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propagation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delay</a:t>
            </a:r>
            <a:r>
              <a:rPr sz="1700" spc="-80" dirty="0">
                <a:latin typeface="Verdana"/>
                <a:cs typeface="Verdana"/>
              </a:rPr>
              <a:t> </a:t>
            </a:r>
            <a:r>
              <a:rPr sz="1700" spc="-180" dirty="0">
                <a:latin typeface="Verdana"/>
                <a:cs typeface="Verdana"/>
              </a:rPr>
              <a:t>is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very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20" dirty="0">
                <a:latin typeface="Verdana"/>
                <a:cs typeface="Verdana"/>
              </a:rPr>
              <a:t>low.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700">
              <a:latin typeface="Verdana"/>
              <a:cs typeface="Verdana"/>
            </a:endParaRPr>
          </a:p>
          <a:p>
            <a:pPr marL="12700" marR="288925">
              <a:lnSpc>
                <a:spcPct val="100000"/>
              </a:lnSpc>
            </a:pPr>
            <a:r>
              <a:rPr sz="1700" spc="-220" dirty="0">
                <a:latin typeface="Verdana"/>
                <a:cs typeface="Verdana"/>
              </a:rPr>
              <a:t>Its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operational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frequency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110" dirty="0">
                <a:latin typeface="Verdana"/>
                <a:cs typeface="Verdana"/>
              </a:rPr>
              <a:t>is </a:t>
            </a:r>
            <a:r>
              <a:rPr sz="1700" spc="-75" dirty="0">
                <a:latin typeface="Verdana"/>
                <a:cs typeface="Verdana"/>
              </a:rPr>
              <a:t>very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high.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700" spc="-90" dirty="0">
                <a:latin typeface="Verdana"/>
                <a:cs typeface="Verdana"/>
              </a:rPr>
              <a:t>These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are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70" dirty="0">
                <a:latin typeface="Verdana"/>
                <a:cs typeface="Verdana"/>
              </a:rPr>
              <a:t>faster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than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that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of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35" dirty="0">
                <a:latin typeface="Verdana"/>
                <a:cs typeface="Verdana"/>
              </a:rPr>
              <a:t>ripple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counters.</a:t>
            </a:r>
            <a:endParaRPr sz="1700">
              <a:latin typeface="Verdana"/>
              <a:cs typeface="Verdana"/>
            </a:endParaRPr>
          </a:p>
          <a:p>
            <a:pPr marL="12700" marR="133350">
              <a:lnSpc>
                <a:spcPct val="100000"/>
              </a:lnSpc>
              <a:spcBef>
                <a:spcPts val="1160"/>
              </a:spcBef>
            </a:pPr>
            <a:r>
              <a:rPr sz="1700" spc="-20" dirty="0">
                <a:latin typeface="Verdana"/>
                <a:cs typeface="Verdana"/>
              </a:rPr>
              <a:t>Large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number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logic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gates </a:t>
            </a:r>
            <a:r>
              <a:rPr sz="1700" dirty="0">
                <a:latin typeface="Verdana"/>
                <a:cs typeface="Verdana"/>
              </a:rPr>
              <a:t>are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required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to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design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700" spc="-55" dirty="0">
                <a:latin typeface="Verdana"/>
                <a:cs typeface="Verdana"/>
              </a:rPr>
              <a:t>High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cost.</a:t>
            </a:r>
            <a:endParaRPr sz="1700">
              <a:latin typeface="Verdana"/>
              <a:cs typeface="Verdana"/>
            </a:endParaRPr>
          </a:p>
          <a:p>
            <a:pPr marL="12700" marR="41910">
              <a:lnSpc>
                <a:spcPct val="100000"/>
              </a:lnSpc>
              <a:spcBef>
                <a:spcPts val="1160"/>
              </a:spcBef>
            </a:pPr>
            <a:r>
              <a:rPr sz="1700" spc="-65" dirty="0">
                <a:latin typeface="Verdana"/>
                <a:cs typeface="Verdana"/>
              </a:rPr>
              <a:t>Synchronous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circuits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are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easy to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design.</a:t>
            </a:r>
            <a:endParaRPr sz="1700">
              <a:latin typeface="Verdana"/>
              <a:cs typeface="Verdana"/>
            </a:endParaRPr>
          </a:p>
          <a:p>
            <a:pPr marL="12700" marR="371475">
              <a:lnSpc>
                <a:spcPct val="100000"/>
              </a:lnSpc>
              <a:spcBef>
                <a:spcPts val="1160"/>
              </a:spcBef>
            </a:pPr>
            <a:r>
              <a:rPr sz="1700" spc="-30" dirty="0">
                <a:latin typeface="Verdana"/>
                <a:cs typeface="Verdana"/>
              </a:rPr>
              <a:t>Standard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logic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packages </a:t>
            </a:r>
            <a:r>
              <a:rPr sz="1700" dirty="0">
                <a:latin typeface="Verdana"/>
                <a:cs typeface="Verdana"/>
              </a:rPr>
              <a:t>available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-80" dirty="0">
                <a:latin typeface="Verdana"/>
                <a:cs typeface="Verdana"/>
              </a:rPr>
              <a:t>for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spc="-60" dirty="0">
                <a:latin typeface="Verdana"/>
                <a:cs typeface="Verdana"/>
              </a:rPr>
              <a:t>synchronous.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6618" y="1276959"/>
            <a:ext cx="3100705" cy="534352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700" b="1" spc="-60" dirty="0">
                <a:latin typeface="Tahoma"/>
                <a:cs typeface="Tahoma"/>
              </a:rPr>
              <a:t>ASYNCHRONOUS</a:t>
            </a:r>
            <a:r>
              <a:rPr sz="1700" b="1" spc="-20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</a:rPr>
              <a:t>COUNTERS</a:t>
            </a:r>
            <a:endParaRPr sz="1700">
              <a:latin typeface="Tahoma"/>
              <a:cs typeface="Tahoma"/>
            </a:endParaRPr>
          </a:p>
          <a:p>
            <a:pPr marL="12700" marR="207010">
              <a:lnSpc>
                <a:spcPct val="100000"/>
              </a:lnSpc>
              <a:spcBef>
                <a:spcPts val="1135"/>
              </a:spcBef>
            </a:pPr>
            <a:r>
              <a:rPr sz="1700" dirty="0">
                <a:latin typeface="Verdana"/>
                <a:cs typeface="Verdana"/>
              </a:rPr>
              <a:t>Propagation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delay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180" dirty="0">
                <a:latin typeface="Verdana"/>
                <a:cs typeface="Verdana"/>
              </a:rPr>
              <a:t>is</a:t>
            </a:r>
            <a:r>
              <a:rPr sz="1700" spc="-7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higher </a:t>
            </a:r>
            <a:r>
              <a:rPr sz="1700" spc="-10" dirty="0">
                <a:latin typeface="Verdana"/>
                <a:cs typeface="Verdana"/>
              </a:rPr>
              <a:t>than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that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synchronous counters.</a:t>
            </a:r>
            <a:endParaRPr sz="1700">
              <a:latin typeface="Verdana"/>
              <a:cs typeface="Verdana"/>
            </a:endParaRPr>
          </a:p>
          <a:p>
            <a:pPr marL="12700" marR="210820">
              <a:lnSpc>
                <a:spcPct val="100000"/>
              </a:lnSpc>
              <a:spcBef>
                <a:spcPts val="1160"/>
              </a:spcBef>
            </a:pPr>
            <a:r>
              <a:rPr sz="1700" spc="-100" dirty="0">
                <a:latin typeface="Verdana"/>
                <a:cs typeface="Verdana"/>
              </a:rPr>
              <a:t>The</a:t>
            </a:r>
            <a:r>
              <a:rPr sz="1700" spc="-10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maximum</a:t>
            </a:r>
            <a:r>
              <a:rPr sz="1700" spc="-8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frequency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of </a:t>
            </a:r>
            <a:r>
              <a:rPr sz="1700" spc="-10" dirty="0">
                <a:latin typeface="Verdana"/>
                <a:cs typeface="Verdana"/>
              </a:rPr>
              <a:t>operation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180" dirty="0">
                <a:latin typeface="Verdana"/>
                <a:cs typeface="Verdana"/>
              </a:rPr>
              <a:t>is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very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low.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700" spc="-90" dirty="0">
                <a:latin typeface="Verdana"/>
                <a:cs typeface="Verdana"/>
              </a:rPr>
              <a:t>These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are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70" dirty="0">
                <a:latin typeface="Verdana"/>
                <a:cs typeface="Verdana"/>
              </a:rPr>
              <a:t>slow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85" dirty="0">
                <a:latin typeface="Verdana"/>
                <a:cs typeface="Verdana"/>
              </a:rPr>
              <a:t>in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operation.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700">
              <a:latin typeface="Verdana"/>
              <a:cs typeface="Verdana"/>
            </a:endParaRPr>
          </a:p>
          <a:p>
            <a:pPr marL="12700" marR="298450">
              <a:lnSpc>
                <a:spcPct val="100000"/>
              </a:lnSpc>
            </a:pPr>
            <a:r>
              <a:rPr sz="1700" spc="-140" dirty="0">
                <a:latin typeface="Verdana"/>
                <a:cs typeface="Verdana"/>
              </a:rPr>
              <a:t>Less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number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of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logic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gates </a:t>
            </a:r>
            <a:r>
              <a:rPr sz="1700" spc="-10" dirty="0">
                <a:latin typeface="Verdana"/>
                <a:cs typeface="Verdana"/>
              </a:rPr>
              <a:t>required.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Verdana"/>
                <a:cs typeface="Verdana"/>
              </a:rPr>
              <a:t>Complex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to</a:t>
            </a:r>
            <a:r>
              <a:rPr sz="1700" spc="-8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design.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700" spc="-110" dirty="0">
                <a:latin typeface="Verdana"/>
                <a:cs typeface="Verdana"/>
              </a:rPr>
              <a:t>For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asynchronous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counters, </a:t>
            </a:r>
            <a:r>
              <a:rPr sz="1700" spc="-30" dirty="0">
                <a:latin typeface="Verdana"/>
                <a:cs typeface="Verdana"/>
              </a:rPr>
              <a:t>Standard</a:t>
            </a:r>
            <a:r>
              <a:rPr sz="1700" spc="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logic</a:t>
            </a:r>
            <a:r>
              <a:rPr sz="1700" spc="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packages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are </a:t>
            </a:r>
            <a:r>
              <a:rPr sz="1700" spc="-20" dirty="0">
                <a:latin typeface="Verdana"/>
                <a:cs typeface="Verdana"/>
              </a:rPr>
              <a:t>not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available.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325</a:t>
            </a:fld>
            <a:endParaRPr lang="en-IN"/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693" rIns="0" bIns="0" rtlCol="0">
            <a:spAutoFit/>
          </a:bodyPr>
          <a:lstStyle/>
          <a:p>
            <a:pPr marL="5289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5223" y="2338171"/>
            <a:ext cx="8791575" cy="40601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 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applications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listed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below.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Frequency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clocks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100"/>
              </a:lnSpc>
              <a:spcBef>
                <a:spcPts val="99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changes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design,</a:t>
            </a:r>
            <a:r>
              <a:rPr sz="20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counters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frequency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divider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circuits.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frequency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divider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circuit</a:t>
            </a:r>
            <a:r>
              <a:rPr sz="2000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divides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000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frequency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exactly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‘2’.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timer 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electronic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ovens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washing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machines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ts val="2280"/>
              </a:lnSpc>
              <a:spcBef>
                <a:spcPts val="77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Alarm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Clock,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Timer,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timer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camera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picture,</a:t>
            </a:r>
            <a:r>
              <a:rPr sz="2000" spc="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flashing</a:t>
            </a:r>
            <a:r>
              <a:rPr sz="200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light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ts val="228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indicator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automobiles,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parking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4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Counting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allotted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process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event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scheduler.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machine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moving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control.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326</a:t>
            </a:fld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5211" y="847344"/>
            <a:ext cx="2519680" cy="711835"/>
          </a:xfrm>
          <a:prstGeom prst="rect">
            <a:avLst/>
          </a:prstGeom>
          <a:solidFill>
            <a:srgbClr val="CC0000"/>
          </a:solidFill>
          <a:ln w="9525">
            <a:solidFill>
              <a:srgbClr val="0000C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780415">
              <a:lnSpc>
                <a:spcPct val="100000"/>
              </a:lnSpc>
              <a:spcBef>
                <a:spcPts val="270"/>
              </a:spcBef>
            </a:pPr>
            <a:r>
              <a:rPr sz="4000" spc="-710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2742" y="2143505"/>
            <a:ext cx="74834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8410" marR="5080" indent="-1236345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4000" spc="-2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40" dirty="0">
                <a:solidFill>
                  <a:srgbClr val="0000CC"/>
                </a:solidFill>
                <a:latin typeface="Verdana"/>
                <a:cs typeface="Verdana"/>
              </a:rPr>
              <a:t>the</a:t>
            </a:r>
            <a:r>
              <a:rPr sz="4000" spc="-28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70" dirty="0">
                <a:solidFill>
                  <a:srgbClr val="0000CC"/>
                </a:solidFill>
                <a:latin typeface="Verdana"/>
                <a:cs typeface="Verdana"/>
              </a:rPr>
              <a:t>following</a:t>
            </a:r>
            <a:r>
              <a:rPr sz="4000" spc="-29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50" dirty="0">
                <a:solidFill>
                  <a:srgbClr val="0000CC"/>
                </a:solidFill>
                <a:latin typeface="Verdana"/>
                <a:cs typeface="Verdana"/>
              </a:rPr>
              <a:t>decimal </a:t>
            </a:r>
            <a:r>
              <a:rPr sz="4000" spc="-165" dirty="0">
                <a:solidFill>
                  <a:srgbClr val="0000CC"/>
                </a:solidFill>
                <a:latin typeface="Verdana"/>
                <a:cs typeface="Verdana"/>
              </a:rPr>
              <a:t>numbers</a:t>
            </a:r>
            <a:r>
              <a:rPr sz="4000" spc="-24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120" dirty="0">
                <a:solidFill>
                  <a:srgbClr val="0000CC"/>
                </a:solidFill>
                <a:latin typeface="Verdana"/>
                <a:cs typeface="Verdana"/>
              </a:rPr>
              <a:t>into</a:t>
            </a:r>
            <a:r>
              <a:rPr sz="4000" spc="-25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4000" spc="-35" dirty="0">
                <a:solidFill>
                  <a:srgbClr val="0000CC"/>
                </a:solidFill>
                <a:latin typeface="Verdana"/>
                <a:cs typeface="Verdana"/>
              </a:rPr>
              <a:t>binary: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4191" y="3669284"/>
            <a:ext cx="3667760" cy="272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7120" algn="l"/>
                <a:tab pos="3343910" algn="l"/>
              </a:tabLst>
            </a:pPr>
            <a:r>
              <a:rPr sz="40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350" dirty="0">
                <a:solidFill>
                  <a:srgbClr val="CC0000"/>
                </a:solidFill>
                <a:latin typeface="Verdana"/>
                <a:cs typeface="Verdana"/>
              </a:rPr>
              <a:t>11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935" dirty="0">
                <a:solidFill>
                  <a:srgbClr val="0000CC"/>
                </a:solidFill>
                <a:latin typeface="Verdana"/>
                <a:cs typeface="Verdana"/>
              </a:rPr>
              <a:t>=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40"/>
              </a:spcBef>
              <a:tabLst>
                <a:tab pos="2498090" algn="l"/>
                <a:tab pos="3347085" algn="l"/>
              </a:tabLst>
            </a:pPr>
            <a:r>
              <a:rPr sz="40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380" dirty="0">
                <a:solidFill>
                  <a:srgbClr val="CC0000"/>
                </a:solidFill>
                <a:latin typeface="Verdana"/>
                <a:cs typeface="Verdana"/>
              </a:rPr>
              <a:t>4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935" dirty="0">
                <a:solidFill>
                  <a:srgbClr val="0000CC"/>
                </a:solidFill>
                <a:latin typeface="Verdana"/>
                <a:cs typeface="Verdana"/>
              </a:rPr>
              <a:t>=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0"/>
              </a:spcBef>
              <a:tabLst>
                <a:tab pos="2357755" algn="l"/>
                <a:tab pos="3343910" algn="l"/>
              </a:tabLst>
            </a:pPr>
            <a:r>
              <a:rPr sz="40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355" dirty="0">
                <a:solidFill>
                  <a:srgbClr val="CC0000"/>
                </a:solidFill>
                <a:latin typeface="Verdana"/>
                <a:cs typeface="Verdana"/>
              </a:rPr>
              <a:t>17</a:t>
            </a:r>
            <a:r>
              <a:rPr sz="4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4000" spc="-935" dirty="0">
                <a:solidFill>
                  <a:srgbClr val="0000CC"/>
                </a:solidFill>
                <a:latin typeface="Verdana"/>
                <a:cs typeface="Verdana"/>
              </a:rPr>
              <a:t>=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4181" y="3602482"/>
            <a:ext cx="1435100" cy="270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95"/>
              </a:spcBef>
            </a:pPr>
            <a:r>
              <a:rPr sz="4000" spc="-345" dirty="0">
                <a:solidFill>
                  <a:srgbClr val="008000"/>
                </a:solidFill>
                <a:latin typeface="Verdana"/>
                <a:cs typeface="Verdana"/>
              </a:rPr>
              <a:t>1011</a:t>
            </a:r>
            <a:endParaRPr sz="40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  <a:spcBef>
                <a:spcPts val="3075"/>
              </a:spcBef>
            </a:pPr>
            <a:r>
              <a:rPr sz="4000" spc="-345" dirty="0">
                <a:solidFill>
                  <a:srgbClr val="008000"/>
                </a:solidFill>
                <a:latin typeface="Verdana"/>
                <a:cs typeface="Verdana"/>
              </a:rPr>
              <a:t>0100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4"/>
              </a:spcBef>
            </a:pPr>
            <a:r>
              <a:rPr sz="4000" spc="-335" dirty="0">
                <a:solidFill>
                  <a:srgbClr val="008000"/>
                </a:solidFill>
                <a:latin typeface="Verdana"/>
                <a:cs typeface="Verdana"/>
              </a:rPr>
              <a:t>10001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56592" y="569449"/>
            <a:ext cx="796290" cy="1217295"/>
            <a:chOff x="1256592" y="569449"/>
            <a:chExt cx="796290" cy="1217295"/>
          </a:xfrm>
        </p:grpSpPr>
        <p:sp>
          <p:nvSpPr>
            <p:cNvPr id="7" name="object 7"/>
            <p:cNvSpPr/>
            <p:nvPr/>
          </p:nvSpPr>
          <p:spPr>
            <a:xfrm>
              <a:off x="1608150" y="1125054"/>
              <a:ext cx="93345" cy="656590"/>
            </a:xfrm>
            <a:custGeom>
              <a:avLst/>
              <a:gdLst/>
              <a:ahLst/>
              <a:cxnLst/>
              <a:rect l="l" t="t" r="r" b="b"/>
              <a:pathLst>
                <a:path w="93344" h="656589">
                  <a:moveTo>
                    <a:pt x="9918" y="0"/>
                  </a:moveTo>
                  <a:lnTo>
                    <a:pt x="0" y="0"/>
                  </a:lnTo>
                  <a:lnTo>
                    <a:pt x="0" y="656539"/>
                  </a:lnTo>
                  <a:lnTo>
                    <a:pt x="9918" y="656539"/>
                  </a:lnTo>
                  <a:lnTo>
                    <a:pt x="9918" y="0"/>
                  </a:lnTo>
                  <a:close/>
                </a:path>
                <a:path w="93344" h="656589">
                  <a:moveTo>
                    <a:pt x="92925" y="0"/>
                  </a:moveTo>
                  <a:lnTo>
                    <a:pt x="82880" y="0"/>
                  </a:lnTo>
                  <a:lnTo>
                    <a:pt x="82880" y="656539"/>
                  </a:lnTo>
                  <a:lnTo>
                    <a:pt x="92925" y="656539"/>
                  </a:lnTo>
                  <a:lnTo>
                    <a:pt x="9292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8153" y="1125043"/>
              <a:ext cx="93345" cy="656590"/>
            </a:xfrm>
            <a:custGeom>
              <a:avLst/>
              <a:gdLst/>
              <a:ahLst/>
              <a:cxnLst/>
              <a:rect l="l" t="t" r="r" b="b"/>
              <a:pathLst>
                <a:path w="93344" h="656589">
                  <a:moveTo>
                    <a:pt x="0" y="656539"/>
                  </a:moveTo>
                  <a:lnTo>
                    <a:pt x="92934" y="656539"/>
                  </a:lnTo>
                  <a:lnTo>
                    <a:pt x="92934" y="0"/>
                  </a:lnTo>
                  <a:lnTo>
                    <a:pt x="0" y="0"/>
                  </a:lnTo>
                  <a:lnTo>
                    <a:pt x="0" y="656539"/>
                  </a:lnTo>
                  <a:close/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8068" y="1125054"/>
              <a:ext cx="73025" cy="656590"/>
            </a:xfrm>
            <a:custGeom>
              <a:avLst/>
              <a:gdLst/>
              <a:ahLst/>
              <a:cxnLst/>
              <a:rect l="l" t="t" r="r" b="b"/>
              <a:pathLst>
                <a:path w="73025" h="656589">
                  <a:moveTo>
                    <a:pt x="10045" y="0"/>
                  </a:moveTo>
                  <a:lnTo>
                    <a:pt x="0" y="0"/>
                  </a:lnTo>
                  <a:lnTo>
                    <a:pt x="0" y="656539"/>
                  </a:lnTo>
                  <a:lnTo>
                    <a:pt x="10045" y="656539"/>
                  </a:lnTo>
                  <a:lnTo>
                    <a:pt x="10045" y="0"/>
                  </a:lnTo>
                  <a:close/>
                </a:path>
                <a:path w="73025" h="656589">
                  <a:moveTo>
                    <a:pt x="72961" y="0"/>
                  </a:moveTo>
                  <a:lnTo>
                    <a:pt x="62433" y="0"/>
                  </a:lnTo>
                  <a:lnTo>
                    <a:pt x="62433" y="656539"/>
                  </a:lnTo>
                  <a:lnTo>
                    <a:pt x="72961" y="656539"/>
                  </a:lnTo>
                  <a:lnTo>
                    <a:pt x="7296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8074" y="1125043"/>
              <a:ext cx="73025" cy="656590"/>
            </a:xfrm>
            <a:custGeom>
              <a:avLst/>
              <a:gdLst/>
              <a:ahLst/>
              <a:cxnLst/>
              <a:rect l="l" t="t" r="r" b="b"/>
              <a:pathLst>
                <a:path w="73025" h="656589">
                  <a:moveTo>
                    <a:pt x="0" y="656539"/>
                  </a:moveTo>
                  <a:lnTo>
                    <a:pt x="72967" y="656539"/>
                  </a:lnTo>
                  <a:lnTo>
                    <a:pt x="72967" y="0"/>
                  </a:lnTo>
                  <a:lnTo>
                    <a:pt x="0" y="0"/>
                  </a:lnTo>
                  <a:lnTo>
                    <a:pt x="0" y="656539"/>
                  </a:lnTo>
                  <a:close/>
                </a:path>
              </a:pathLst>
            </a:custGeom>
            <a:ln w="9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8115" y="1125043"/>
              <a:ext cx="52705" cy="656590"/>
            </a:xfrm>
            <a:custGeom>
              <a:avLst/>
              <a:gdLst/>
              <a:ahLst/>
              <a:cxnLst/>
              <a:rect l="l" t="t" r="r" b="b"/>
              <a:pathLst>
                <a:path w="52705" h="656589">
                  <a:moveTo>
                    <a:pt x="52396" y="0"/>
                  </a:moveTo>
                  <a:lnTo>
                    <a:pt x="0" y="0"/>
                  </a:lnTo>
                  <a:lnTo>
                    <a:pt x="0" y="656539"/>
                  </a:lnTo>
                  <a:lnTo>
                    <a:pt x="52396" y="656539"/>
                  </a:lnTo>
                  <a:lnTo>
                    <a:pt x="5239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8115" y="1125043"/>
              <a:ext cx="52705" cy="656590"/>
            </a:xfrm>
            <a:custGeom>
              <a:avLst/>
              <a:gdLst/>
              <a:ahLst/>
              <a:cxnLst/>
              <a:rect l="l" t="t" r="r" b="b"/>
              <a:pathLst>
                <a:path w="52705" h="656589">
                  <a:moveTo>
                    <a:pt x="0" y="656539"/>
                  </a:moveTo>
                  <a:lnTo>
                    <a:pt x="52396" y="656539"/>
                  </a:lnTo>
                  <a:lnTo>
                    <a:pt x="52396" y="0"/>
                  </a:lnTo>
                  <a:lnTo>
                    <a:pt x="0" y="0"/>
                  </a:lnTo>
                  <a:lnTo>
                    <a:pt x="0" y="656539"/>
                  </a:lnTo>
                  <a:close/>
                </a:path>
              </a:pathLst>
            </a:custGeom>
            <a:ln w="99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61342" y="574199"/>
              <a:ext cx="786765" cy="735330"/>
            </a:xfrm>
            <a:custGeom>
              <a:avLst/>
              <a:gdLst/>
              <a:ahLst/>
              <a:cxnLst/>
              <a:rect l="l" t="t" r="r" b="b"/>
              <a:pathLst>
                <a:path w="786764" h="735330">
                  <a:moveTo>
                    <a:pt x="546357" y="0"/>
                  </a:moveTo>
                  <a:lnTo>
                    <a:pt x="240203" y="0"/>
                  </a:lnTo>
                  <a:lnTo>
                    <a:pt x="0" y="209672"/>
                  </a:lnTo>
                  <a:lnTo>
                    <a:pt x="0" y="512011"/>
                  </a:lnTo>
                  <a:lnTo>
                    <a:pt x="240203" y="734786"/>
                  </a:lnTo>
                  <a:lnTo>
                    <a:pt x="546357" y="734786"/>
                  </a:lnTo>
                  <a:lnTo>
                    <a:pt x="786442" y="512012"/>
                  </a:lnTo>
                  <a:lnTo>
                    <a:pt x="786442" y="209672"/>
                  </a:lnTo>
                  <a:lnTo>
                    <a:pt x="5463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61342" y="574199"/>
              <a:ext cx="786765" cy="735330"/>
            </a:xfrm>
            <a:custGeom>
              <a:avLst/>
              <a:gdLst/>
              <a:ahLst/>
              <a:cxnLst/>
              <a:rect l="l" t="t" r="r" b="b"/>
              <a:pathLst>
                <a:path w="786764" h="735330">
                  <a:moveTo>
                    <a:pt x="0" y="209672"/>
                  </a:moveTo>
                  <a:lnTo>
                    <a:pt x="240203" y="0"/>
                  </a:lnTo>
                  <a:lnTo>
                    <a:pt x="546357" y="0"/>
                  </a:lnTo>
                  <a:lnTo>
                    <a:pt x="786442" y="209672"/>
                  </a:lnTo>
                  <a:lnTo>
                    <a:pt x="786442" y="512012"/>
                  </a:lnTo>
                  <a:lnTo>
                    <a:pt x="546357" y="734786"/>
                  </a:lnTo>
                  <a:lnTo>
                    <a:pt x="240203" y="734785"/>
                  </a:lnTo>
                  <a:lnTo>
                    <a:pt x="0" y="512011"/>
                  </a:lnTo>
                  <a:lnTo>
                    <a:pt x="0" y="209672"/>
                  </a:lnTo>
                </a:path>
              </a:pathLst>
            </a:custGeom>
            <a:ln w="9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14466" y="623876"/>
              <a:ext cx="680720" cy="635000"/>
            </a:xfrm>
            <a:custGeom>
              <a:avLst/>
              <a:gdLst/>
              <a:ahLst/>
              <a:cxnLst/>
              <a:rect l="l" t="t" r="r" b="b"/>
              <a:pathLst>
                <a:path w="680719" h="635000">
                  <a:moveTo>
                    <a:pt x="0" y="181148"/>
                  </a:moveTo>
                  <a:lnTo>
                    <a:pt x="207649" y="0"/>
                  </a:lnTo>
                  <a:lnTo>
                    <a:pt x="472653" y="0"/>
                  </a:lnTo>
                  <a:lnTo>
                    <a:pt x="680298" y="181149"/>
                  </a:lnTo>
                  <a:lnTo>
                    <a:pt x="680298" y="442364"/>
                  </a:lnTo>
                  <a:lnTo>
                    <a:pt x="472653" y="634885"/>
                  </a:lnTo>
                  <a:lnTo>
                    <a:pt x="207649" y="634885"/>
                  </a:lnTo>
                  <a:lnTo>
                    <a:pt x="0" y="442363"/>
                  </a:lnTo>
                  <a:lnTo>
                    <a:pt x="0" y="181148"/>
                  </a:lnTo>
                </a:path>
              </a:pathLst>
            </a:custGeom>
            <a:ln w="47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4466" y="623876"/>
              <a:ext cx="680720" cy="635000"/>
            </a:xfrm>
            <a:custGeom>
              <a:avLst/>
              <a:gdLst/>
              <a:ahLst/>
              <a:cxnLst/>
              <a:rect l="l" t="t" r="r" b="b"/>
              <a:pathLst>
                <a:path w="680719" h="635000">
                  <a:moveTo>
                    <a:pt x="0" y="181148"/>
                  </a:moveTo>
                  <a:lnTo>
                    <a:pt x="207041" y="0"/>
                  </a:lnTo>
                  <a:lnTo>
                    <a:pt x="472055" y="0"/>
                  </a:lnTo>
                  <a:lnTo>
                    <a:pt x="680298" y="181149"/>
                  </a:lnTo>
                  <a:lnTo>
                    <a:pt x="680298" y="442364"/>
                  </a:lnTo>
                  <a:lnTo>
                    <a:pt x="472055" y="634885"/>
                  </a:lnTo>
                  <a:lnTo>
                    <a:pt x="207041" y="634885"/>
                  </a:lnTo>
                  <a:lnTo>
                    <a:pt x="0" y="442363"/>
                  </a:lnTo>
                  <a:lnTo>
                    <a:pt x="0" y="181148"/>
                  </a:lnTo>
                </a:path>
              </a:pathLst>
            </a:custGeom>
            <a:ln w="286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20755" y="780414"/>
              <a:ext cx="134620" cy="309245"/>
            </a:xfrm>
            <a:custGeom>
              <a:avLst/>
              <a:gdLst/>
              <a:ahLst/>
              <a:cxnLst/>
              <a:rect l="l" t="t" r="r" b="b"/>
              <a:pathLst>
                <a:path w="134619" h="309244">
                  <a:moveTo>
                    <a:pt x="94279" y="0"/>
                  </a:moveTo>
                  <a:lnTo>
                    <a:pt x="0" y="0"/>
                  </a:lnTo>
                  <a:lnTo>
                    <a:pt x="0" y="308662"/>
                  </a:lnTo>
                  <a:lnTo>
                    <a:pt x="54963" y="308662"/>
                  </a:lnTo>
                  <a:lnTo>
                    <a:pt x="54963" y="210900"/>
                  </a:lnTo>
                  <a:lnTo>
                    <a:pt x="94279" y="210900"/>
                  </a:lnTo>
                  <a:lnTo>
                    <a:pt x="134194" y="162315"/>
                  </a:lnTo>
                  <a:lnTo>
                    <a:pt x="134193" y="49222"/>
                  </a:lnTo>
                  <a:lnTo>
                    <a:pt x="94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0755" y="780414"/>
              <a:ext cx="134620" cy="309245"/>
            </a:xfrm>
            <a:custGeom>
              <a:avLst/>
              <a:gdLst/>
              <a:ahLst/>
              <a:cxnLst/>
              <a:rect l="l" t="t" r="r" b="b"/>
              <a:pathLst>
                <a:path w="134619" h="309244">
                  <a:moveTo>
                    <a:pt x="0" y="0"/>
                  </a:moveTo>
                  <a:lnTo>
                    <a:pt x="94279" y="0"/>
                  </a:lnTo>
                  <a:lnTo>
                    <a:pt x="134193" y="49222"/>
                  </a:lnTo>
                  <a:lnTo>
                    <a:pt x="134194" y="162315"/>
                  </a:lnTo>
                  <a:lnTo>
                    <a:pt x="94279" y="210900"/>
                  </a:lnTo>
                  <a:lnTo>
                    <a:pt x="54963" y="210900"/>
                  </a:lnTo>
                  <a:lnTo>
                    <a:pt x="54963" y="308662"/>
                  </a:lnTo>
                  <a:lnTo>
                    <a:pt x="0" y="308662"/>
                  </a:lnTo>
                  <a:lnTo>
                    <a:pt x="0" y="0"/>
                  </a:lnTo>
                </a:path>
              </a:pathLst>
            </a:custGeom>
            <a:ln w="9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1834" y="780414"/>
              <a:ext cx="144145" cy="309245"/>
            </a:xfrm>
            <a:custGeom>
              <a:avLst/>
              <a:gdLst/>
              <a:ahLst/>
              <a:cxnLst/>
              <a:rect l="l" t="t" r="r" b="b"/>
              <a:pathLst>
                <a:path w="144144" h="309244">
                  <a:moveTo>
                    <a:pt x="104091" y="0"/>
                  </a:moveTo>
                  <a:lnTo>
                    <a:pt x="39934" y="0"/>
                  </a:lnTo>
                  <a:lnTo>
                    <a:pt x="0" y="49222"/>
                  </a:lnTo>
                  <a:lnTo>
                    <a:pt x="0" y="264626"/>
                  </a:lnTo>
                  <a:lnTo>
                    <a:pt x="39934" y="308662"/>
                  </a:lnTo>
                  <a:lnTo>
                    <a:pt x="104091" y="308662"/>
                  </a:lnTo>
                  <a:lnTo>
                    <a:pt x="144005" y="259440"/>
                  </a:lnTo>
                  <a:lnTo>
                    <a:pt x="144005" y="49222"/>
                  </a:lnTo>
                  <a:lnTo>
                    <a:pt x="104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1834" y="780414"/>
              <a:ext cx="144145" cy="309245"/>
            </a:xfrm>
            <a:custGeom>
              <a:avLst/>
              <a:gdLst/>
              <a:ahLst/>
              <a:cxnLst/>
              <a:rect l="l" t="t" r="r" b="b"/>
              <a:pathLst>
                <a:path w="144144" h="309244">
                  <a:moveTo>
                    <a:pt x="39934" y="0"/>
                  </a:moveTo>
                  <a:lnTo>
                    <a:pt x="104091" y="0"/>
                  </a:lnTo>
                  <a:lnTo>
                    <a:pt x="144005" y="49222"/>
                  </a:lnTo>
                  <a:lnTo>
                    <a:pt x="144005" y="259440"/>
                  </a:lnTo>
                  <a:lnTo>
                    <a:pt x="104091" y="308662"/>
                  </a:lnTo>
                  <a:lnTo>
                    <a:pt x="39934" y="308662"/>
                  </a:lnTo>
                  <a:lnTo>
                    <a:pt x="0" y="264626"/>
                  </a:lnTo>
                  <a:lnTo>
                    <a:pt x="0" y="49222"/>
                  </a:lnTo>
                  <a:lnTo>
                    <a:pt x="39934" y="0"/>
                  </a:lnTo>
                </a:path>
              </a:pathLst>
            </a:custGeom>
            <a:ln w="97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4276" y="780414"/>
              <a:ext cx="134620" cy="309245"/>
            </a:xfrm>
            <a:custGeom>
              <a:avLst/>
              <a:gdLst/>
              <a:ahLst/>
              <a:cxnLst/>
              <a:rect l="l" t="t" r="r" b="b"/>
              <a:pathLst>
                <a:path w="134619" h="309244">
                  <a:moveTo>
                    <a:pt x="49372" y="210900"/>
                  </a:moveTo>
                  <a:lnTo>
                    <a:pt x="0" y="210900"/>
                  </a:lnTo>
                  <a:lnTo>
                    <a:pt x="0" y="264626"/>
                  </a:lnTo>
                  <a:lnTo>
                    <a:pt x="34368" y="308662"/>
                  </a:lnTo>
                  <a:lnTo>
                    <a:pt x="99227" y="308663"/>
                  </a:lnTo>
                  <a:lnTo>
                    <a:pt x="134079" y="264626"/>
                  </a:lnTo>
                  <a:lnTo>
                    <a:pt x="134079" y="249750"/>
                  </a:lnTo>
                  <a:lnTo>
                    <a:pt x="49372" y="249750"/>
                  </a:lnTo>
                  <a:lnTo>
                    <a:pt x="49372" y="210900"/>
                  </a:lnTo>
                  <a:close/>
                </a:path>
                <a:path w="134619" h="309244">
                  <a:moveTo>
                    <a:pt x="94264" y="0"/>
                  </a:moveTo>
                  <a:lnTo>
                    <a:pt x="34368" y="0"/>
                  </a:lnTo>
                  <a:lnTo>
                    <a:pt x="0" y="49222"/>
                  </a:lnTo>
                  <a:lnTo>
                    <a:pt x="0" y="142344"/>
                  </a:lnTo>
                  <a:lnTo>
                    <a:pt x="39326" y="181194"/>
                  </a:lnTo>
                  <a:lnTo>
                    <a:pt x="84223" y="181194"/>
                  </a:lnTo>
                  <a:lnTo>
                    <a:pt x="84223" y="249750"/>
                  </a:lnTo>
                  <a:lnTo>
                    <a:pt x="134079" y="249750"/>
                  </a:lnTo>
                  <a:lnTo>
                    <a:pt x="134079" y="172050"/>
                  </a:lnTo>
                  <a:lnTo>
                    <a:pt x="94264" y="132654"/>
                  </a:lnTo>
                  <a:lnTo>
                    <a:pt x="49372" y="132654"/>
                  </a:lnTo>
                  <a:lnTo>
                    <a:pt x="49372" y="63461"/>
                  </a:lnTo>
                  <a:lnTo>
                    <a:pt x="134079" y="63461"/>
                  </a:lnTo>
                  <a:lnTo>
                    <a:pt x="134079" y="49222"/>
                  </a:lnTo>
                  <a:lnTo>
                    <a:pt x="94264" y="0"/>
                  </a:lnTo>
                  <a:close/>
                </a:path>
                <a:path w="134619" h="309244">
                  <a:moveTo>
                    <a:pt x="134079" y="63461"/>
                  </a:moveTo>
                  <a:lnTo>
                    <a:pt x="84223" y="63461"/>
                  </a:lnTo>
                  <a:lnTo>
                    <a:pt x="84223" y="103539"/>
                  </a:lnTo>
                  <a:lnTo>
                    <a:pt x="134079" y="103539"/>
                  </a:lnTo>
                  <a:lnTo>
                    <a:pt x="134079" y="63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9578" y="838977"/>
              <a:ext cx="143674" cy="2547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54276" y="780414"/>
              <a:ext cx="134620" cy="250190"/>
            </a:xfrm>
            <a:custGeom>
              <a:avLst/>
              <a:gdLst/>
              <a:ahLst/>
              <a:cxnLst/>
              <a:rect l="l" t="t" r="r" b="b"/>
              <a:pathLst>
                <a:path w="134619" h="250190">
                  <a:moveTo>
                    <a:pt x="84223" y="249750"/>
                  </a:moveTo>
                  <a:lnTo>
                    <a:pt x="84223" y="181194"/>
                  </a:lnTo>
                  <a:lnTo>
                    <a:pt x="39326" y="181194"/>
                  </a:lnTo>
                  <a:lnTo>
                    <a:pt x="0" y="142344"/>
                  </a:lnTo>
                  <a:lnTo>
                    <a:pt x="0" y="49222"/>
                  </a:lnTo>
                  <a:lnTo>
                    <a:pt x="34368" y="0"/>
                  </a:lnTo>
                  <a:lnTo>
                    <a:pt x="94264" y="0"/>
                  </a:lnTo>
                  <a:lnTo>
                    <a:pt x="134079" y="49222"/>
                  </a:lnTo>
                  <a:lnTo>
                    <a:pt x="134079" y="63461"/>
                  </a:lnTo>
                </a:path>
                <a:path w="134619" h="250190">
                  <a:moveTo>
                    <a:pt x="134079" y="63461"/>
                  </a:moveTo>
                  <a:lnTo>
                    <a:pt x="134079" y="103539"/>
                  </a:lnTo>
                  <a:lnTo>
                    <a:pt x="84223" y="103539"/>
                  </a:lnTo>
                  <a:lnTo>
                    <a:pt x="84223" y="63461"/>
                  </a:lnTo>
                </a:path>
              </a:pathLst>
            </a:custGeom>
            <a:ln w="9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3395" y="780414"/>
              <a:ext cx="123825" cy="309245"/>
            </a:xfrm>
            <a:custGeom>
              <a:avLst/>
              <a:gdLst/>
              <a:ahLst/>
              <a:cxnLst/>
              <a:rect l="l" t="t" r="r" b="b"/>
              <a:pathLst>
                <a:path w="123825" h="309244">
                  <a:moveTo>
                    <a:pt x="123431" y="0"/>
                  </a:moveTo>
                  <a:lnTo>
                    <a:pt x="0" y="0"/>
                  </a:lnTo>
                  <a:lnTo>
                    <a:pt x="0" y="63461"/>
                  </a:lnTo>
                  <a:lnTo>
                    <a:pt x="34848" y="63461"/>
                  </a:lnTo>
                  <a:lnTo>
                    <a:pt x="34848" y="308673"/>
                  </a:lnTo>
                  <a:lnTo>
                    <a:pt x="89179" y="308673"/>
                  </a:lnTo>
                  <a:lnTo>
                    <a:pt x="89179" y="63461"/>
                  </a:lnTo>
                  <a:lnTo>
                    <a:pt x="123431" y="63461"/>
                  </a:lnTo>
                  <a:lnTo>
                    <a:pt x="1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13400" y="780414"/>
              <a:ext cx="123825" cy="309245"/>
            </a:xfrm>
            <a:custGeom>
              <a:avLst/>
              <a:gdLst/>
              <a:ahLst/>
              <a:cxnLst/>
              <a:rect l="l" t="t" r="r" b="b"/>
              <a:pathLst>
                <a:path w="123825" h="309244">
                  <a:moveTo>
                    <a:pt x="89186" y="63461"/>
                  </a:moveTo>
                  <a:lnTo>
                    <a:pt x="89186" y="308662"/>
                  </a:lnTo>
                  <a:lnTo>
                    <a:pt x="34851" y="308662"/>
                  </a:lnTo>
                  <a:lnTo>
                    <a:pt x="34851" y="63461"/>
                  </a:lnTo>
                </a:path>
                <a:path w="123825" h="309244">
                  <a:moveTo>
                    <a:pt x="34851" y="63461"/>
                  </a:moveTo>
                  <a:lnTo>
                    <a:pt x="0" y="63461"/>
                  </a:lnTo>
                  <a:lnTo>
                    <a:pt x="0" y="0"/>
                  </a:lnTo>
                  <a:lnTo>
                    <a:pt x="123430" y="0"/>
                  </a:lnTo>
                  <a:lnTo>
                    <a:pt x="123430" y="63461"/>
                  </a:lnTo>
                  <a:lnTo>
                    <a:pt x="89186" y="63461"/>
                  </a:lnTo>
                </a:path>
              </a:pathLst>
            </a:custGeom>
            <a:ln w="9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06653" y="843880"/>
              <a:ext cx="35560" cy="182245"/>
            </a:xfrm>
            <a:custGeom>
              <a:avLst/>
              <a:gdLst/>
              <a:ahLst/>
              <a:cxnLst/>
              <a:rect l="l" t="t" r="r" b="b"/>
              <a:pathLst>
                <a:path w="35560" h="182244">
                  <a:moveTo>
                    <a:pt x="34971" y="0"/>
                  </a:moveTo>
                  <a:lnTo>
                    <a:pt x="0" y="0"/>
                  </a:lnTo>
                  <a:lnTo>
                    <a:pt x="0" y="181735"/>
                  </a:lnTo>
                  <a:lnTo>
                    <a:pt x="34971" y="181735"/>
                  </a:lnTo>
                  <a:lnTo>
                    <a:pt x="349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06653" y="843880"/>
              <a:ext cx="35560" cy="182245"/>
            </a:xfrm>
            <a:custGeom>
              <a:avLst/>
              <a:gdLst/>
              <a:ahLst/>
              <a:cxnLst/>
              <a:rect l="l" t="t" r="r" b="b"/>
              <a:pathLst>
                <a:path w="35560" h="182244">
                  <a:moveTo>
                    <a:pt x="0" y="181735"/>
                  </a:moveTo>
                  <a:lnTo>
                    <a:pt x="34971" y="181735"/>
                  </a:lnTo>
                  <a:lnTo>
                    <a:pt x="34971" y="0"/>
                  </a:lnTo>
                  <a:lnTo>
                    <a:pt x="0" y="0"/>
                  </a:lnTo>
                  <a:lnTo>
                    <a:pt x="0" y="181735"/>
                  </a:lnTo>
                  <a:close/>
                </a:path>
              </a:pathLst>
            </a:custGeom>
            <a:ln w="9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75719" y="843880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80" h="84455">
                  <a:moveTo>
                    <a:pt x="29888" y="0"/>
                  </a:moveTo>
                  <a:lnTo>
                    <a:pt x="0" y="0"/>
                  </a:lnTo>
                  <a:lnTo>
                    <a:pt x="0" y="83973"/>
                  </a:lnTo>
                  <a:lnTo>
                    <a:pt x="29888" y="83973"/>
                  </a:lnTo>
                  <a:lnTo>
                    <a:pt x="298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75719" y="843880"/>
              <a:ext cx="30480" cy="84455"/>
            </a:xfrm>
            <a:custGeom>
              <a:avLst/>
              <a:gdLst/>
              <a:ahLst/>
              <a:cxnLst/>
              <a:rect l="l" t="t" r="r" b="b"/>
              <a:pathLst>
                <a:path w="30480" h="84455">
                  <a:moveTo>
                    <a:pt x="0" y="83973"/>
                  </a:moveTo>
                  <a:lnTo>
                    <a:pt x="29888" y="83973"/>
                  </a:lnTo>
                  <a:lnTo>
                    <a:pt x="29888" y="0"/>
                  </a:lnTo>
                  <a:lnTo>
                    <a:pt x="0" y="0"/>
                  </a:lnTo>
                  <a:lnTo>
                    <a:pt x="0" y="83973"/>
                  </a:lnTo>
                  <a:close/>
                </a:path>
              </a:pathLst>
            </a:custGeom>
            <a:ln w="9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911352"/>
            <a:ext cx="11146536" cy="56311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870203"/>
            <a:ext cx="11212068" cy="55702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35</a:t>
            </a:fld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523" y="2252472"/>
            <a:ext cx="8168640" cy="401320"/>
          </a:xfrm>
          <a:custGeom>
            <a:avLst/>
            <a:gdLst/>
            <a:ahLst/>
            <a:cxnLst/>
            <a:rect l="l" t="t" r="r" b="b"/>
            <a:pathLst>
              <a:path w="8168640" h="401319">
                <a:moveTo>
                  <a:pt x="0" y="400812"/>
                </a:moveTo>
                <a:lnTo>
                  <a:pt x="8168640" y="400812"/>
                </a:lnTo>
                <a:lnTo>
                  <a:pt x="816864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952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527" y="787653"/>
            <a:ext cx="6372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84830" algn="l"/>
                <a:tab pos="4947285" algn="l"/>
              </a:tabLst>
            </a:pPr>
            <a:r>
              <a:rPr sz="3200" spc="-10" dirty="0">
                <a:solidFill>
                  <a:srgbClr val="FFFFFF"/>
                </a:solidFill>
              </a:rPr>
              <a:t>HEXADECIMAL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spc="-10" dirty="0">
                <a:solidFill>
                  <a:srgbClr val="FFFFFF"/>
                </a:solidFill>
              </a:rPr>
              <a:t>NUMBER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spc="-340" dirty="0">
                <a:solidFill>
                  <a:srgbClr val="FFFFFF"/>
                </a:solidFill>
              </a:rPr>
              <a:t>SYSTEM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886836" y="2280285"/>
            <a:ext cx="6348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4010" algn="l"/>
              </a:tabLst>
            </a:pPr>
            <a:r>
              <a:rPr sz="2000" spc="-155" dirty="0">
                <a:solidFill>
                  <a:srgbClr val="CC0000"/>
                </a:solidFill>
                <a:latin typeface="Verdana"/>
                <a:cs typeface="Verdana"/>
              </a:rPr>
              <a:t>Uses</a:t>
            </a:r>
            <a:r>
              <a:rPr sz="2000" spc="-14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008000"/>
                </a:solidFill>
                <a:latin typeface="Verdana"/>
                <a:cs typeface="Verdana"/>
              </a:rPr>
              <a:t>16</a:t>
            </a:r>
            <a:r>
              <a:rPr sz="2000" spc="-13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CC0000"/>
                </a:solidFill>
                <a:latin typeface="Verdana"/>
                <a:cs typeface="Verdana"/>
              </a:rPr>
              <a:t>symbols</a:t>
            </a:r>
            <a:r>
              <a:rPr sz="2000" spc="-15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CC0000"/>
                </a:solidFill>
                <a:latin typeface="Verdana"/>
                <a:cs typeface="Verdana"/>
              </a:rPr>
              <a:t>-</a:t>
            </a:r>
            <a:r>
              <a:rPr sz="2000" spc="-65" dirty="0">
                <a:solidFill>
                  <a:srgbClr val="CC0000"/>
                </a:solidFill>
                <a:latin typeface="Verdana"/>
                <a:cs typeface="Verdana"/>
              </a:rPr>
              <a:t>Base</a:t>
            </a:r>
            <a:r>
              <a:rPr sz="2000" spc="-15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008000"/>
                </a:solidFill>
                <a:latin typeface="Verdana"/>
                <a:cs typeface="Verdana"/>
              </a:rPr>
              <a:t>16</a:t>
            </a:r>
            <a:r>
              <a:rPr sz="2000" spc="-14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Verdana"/>
                <a:cs typeface="Verdana"/>
              </a:rPr>
              <a:t>System,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2000" spc="-220" dirty="0">
                <a:solidFill>
                  <a:srgbClr val="CC0000"/>
                </a:solidFill>
                <a:latin typeface="Verdana"/>
                <a:cs typeface="Verdana"/>
              </a:rPr>
              <a:t>0-</a:t>
            </a:r>
            <a:r>
              <a:rPr sz="2000" spc="-175" dirty="0">
                <a:solidFill>
                  <a:srgbClr val="CC0000"/>
                </a:solidFill>
                <a:latin typeface="Verdana"/>
                <a:cs typeface="Verdana"/>
              </a:rPr>
              <a:t>9,</a:t>
            </a:r>
            <a:r>
              <a:rPr sz="2000" spc="-15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CC0000"/>
                </a:solidFill>
                <a:latin typeface="Verdana"/>
                <a:cs typeface="Verdana"/>
              </a:rPr>
              <a:t>A,</a:t>
            </a:r>
            <a:r>
              <a:rPr sz="2000" spc="-14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200" dirty="0">
                <a:solidFill>
                  <a:srgbClr val="CC0000"/>
                </a:solidFill>
                <a:latin typeface="Verdana"/>
                <a:cs typeface="Verdana"/>
              </a:rPr>
              <a:t>B,</a:t>
            </a:r>
            <a:r>
              <a:rPr sz="2000" spc="-14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C,</a:t>
            </a:r>
            <a:r>
              <a:rPr sz="2000" spc="-15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CC0000"/>
                </a:solidFill>
                <a:latin typeface="Verdana"/>
                <a:cs typeface="Verdana"/>
              </a:rPr>
              <a:t>D,</a:t>
            </a:r>
            <a:r>
              <a:rPr sz="2000" spc="-16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CC0000"/>
                </a:solidFill>
                <a:latin typeface="Verdana"/>
                <a:cs typeface="Verdana"/>
              </a:rPr>
              <a:t>E,</a:t>
            </a:r>
            <a:r>
              <a:rPr sz="2000" spc="-15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CC0000"/>
                </a:solidFill>
                <a:latin typeface="Verdana"/>
                <a:cs typeface="Verdana"/>
              </a:rPr>
              <a:t>F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832" y="2630170"/>
            <a:ext cx="800735" cy="418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Decimal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7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8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9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10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11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12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13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14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15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2311" y="2598165"/>
            <a:ext cx="1233170" cy="418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Hexadecimal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7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8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9</a:t>
            </a:r>
            <a:endParaRPr sz="1500">
              <a:latin typeface="Times New Roman"/>
              <a:cs typeface="Times New Roman"/>
            </a:endParaRPr>
          </a:p>
          <a:p>
            <a:pPr marL="520065" marR="512445" indent="27305" algn="just">
              <a:lnSpc>
                <a:spcPct val="100000"/>
              </a:lnSpc>
            </a:pPr>
            <a:r>
              <a:rPr sz="1500" spc="-50" dirty="0">
                <a:solidFill>
                  <a:srgbClr val="0000CC"/>
                </a:solidFill>
                <a:latin typeface="Times New Roman"/>
                <a:cs typeface="Times New Roman"/>
              </a:rPr>
              <a:t>A B C D E F </a:t>
            </a:r>
            <a:r>
              <a:rPr sz="1500" spc="-25" dirty="0">
                <a:solidFill>
                  <a:srgbClr val="0000CC"/>
                </a:solidFill>
                <a:latin typeface="Times New Roman"/>
                <a:cs typeface="Times New Roman"/>
              </a:rPr>
              <a:t>10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7239" y="2606802"/>
            <a:ext cx="1045210" cy="419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Binary</a:t>
            </a:r>
            <a:endParaRPr sz="18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  <a:spcBef>
                <a:spcPts val="10"/>
              </a:spcBef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0000</a:t>
            </a:r>
            <a:endParaRPr sz="15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0001</a:t>
            </a:r>
            <a:endParaRPr sz="15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0010</a:t>
            </a:r>
            <a:endParaRPr sz="1500">
              <a:latin typeface="Times New Roman"/>
              <a:cs typeface="Times New Roman"/>
            </a:endParaRPr>
          </a:p>
          <a:p>
            <a:pPr marL="39878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0011</a:t>
            </a:r>
            <a:endParaRPr sz="15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0100</a:t>
            </a:r>
            <a:endParaRPr sz="15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0101</a:t>
            </a:r>
            <a:endParaRPr sz="1500">
              <a:latin typeface="Times New Roman"/>
              <a:cs typeface="Times New Roman"/>
            </a:endParaRPr>
          </a:p>
          <a:p>
            <a:pPr marL="39878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0110</a:t>
            </a:r>
            <a:endParaRPr sz="1500">
              <a:latin typeface="Times New Roman"/>
              <a:cs typeface="Times New Roman"/>
            </a:endParaRPr>
          </a:p>
          <a:p>
            <a:pPr marL="400685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0111</a:t>
            </a:r>
            <a:endParaRPr sz="15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1000</a:t>
            </a:r>
            <a:endParaRPr sz="15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1001</a:t>
            </a:r>
            <a:endParaRPr sz="1500">
              <a:latin typeface="Times New Roman"/>
              <a:cs typeface="Times New Roman"/>
            </a:endParaRPr>
          </a:p>
          <a:p>
            <a:pPr marL="401320" algn="ctr">
              <a:lnSpc>
                <a:spcPct val="100000"/>
              </a:lnSpc>
              <a:spcBef>
                <a:spcPts val="5"/>
              </a:spcBef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1010</a:t>
            </a:r>
            <a:endParaRPr sz="1500">
              <a:latin typeface="Times New Roman"/>
              <a:cs typeface="Times New Roman"/>
            </a:endParaRPr>
          </a:p>
          <a:p>
            <a:pPr marL="39878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1011</a:t>
            </a:r>
            <a:endParaRPr sz="1500">
              <a:latin typeface="Times New Roman"/>
              <a:cs typeface="Times New Roman"/>
            </a:endParaRPr>
          </a:p>
          <a:p>
            <a:pPr marL="39878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1100</a:t>
            </a:r>
            <a:endParaRPr sz="1500">
              <a:latin typeface="Times New Roman"/>
              <a:cs typeface="Times New Roman"/>
            </a:endParaRPr>
          </a:p>
          <a:p>
            <a:pPr marL="39878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1101</a:t>
            </a:r>
            <a:endParaRPr sz="1500">
              <a:latin typeface="Times New Roman"/>
              <a:cs typeface="Times New Roman"/>
            </a:endParaRPr>
          </a:p>
          <a:p>
            <a:pPr marL="400685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1110</a:t>
            </a:r>
            <a:endParaRPr sz="1500">
              <a:latin typeface="Times New Roman"/>
              <a:cs typeface="Times New Roman"/>
            </a:endParaRPr>
          </a:p>
          <a:p>
            <a:pPr marL="392430" algn="ctr">
              <a:lnSpc>
                <a:spcPct val="100000"/>
              </a:lnSpc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1111</a:t>
            </a:r>
            <a:endParaRPr sz="1500">
              <a:latin typeface="Times New Roman"/>
              <a:cs typeface="Times New Roman"/>
            </a:endParaRPr>
          </a:p>
          <a:p>
            <a:pPr marR="109220" algn="ctr">
              <a:lnSpc>
                <a:spcPct val="100000"/>
              </a:lnSpc>
              <a:spcBef>
                <a:spcPts val="75"/>
              </a:spcBef>
              <a:tabLst>
                <a:tab pos="518159" algn="l"/>
              </a:tabLst>
            </a:pPr>
            <a:r>
              <a:rPr sz="1500" spc="-20" dirty="0">
                <a:solidFill>
                  <a:srgbClr val="0000CC"/>
                </a:solidFill>
                <a:latin typeface="Times New Roman"/>
                <a:cs typeface="Times New Roman"/>
              </a:rPr>
              <a:t>0001</a:t>
            </a:r>
            <a:r>
              <a:rPr sz="15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250" spc="-30" baseline="3703" dirty="0">
                <a:solidFill>
                  <a:srgbClr val="0000CC"/>
                </a:solidFill>
                <a:latin typeface="Times New Roman"/>
                <a:cs typeface="Times New Roman"/>
              </a:rPr>
              <a:t>0000</a:t>
            </a:r>
            <a:endParaRPr sz="2250" baseline="3703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36</a:t>
            </a:fld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8959" y="3399282"/>
            <a:ext cx="114300" cy="344805"/>
          </a:xfrm>
          <a:custGeom>
            <a:avLst/>
            <a:gdLst/>
            <a:ahLst/>
            <a:cxnLst/>
            <a:rect l="l" t="t" r="r" b="b"/>
            <a:pathLst>
              <a:path w="114300" h="344804">
                <a:moveTo>
                  <a:pt x="38100" y="230123"/>
                </a:moveTo>
                <a:lnTo>
                  <a:pt x="0" y="230123"/>
                </a:lnTo>
                <a:lnTo>
                  <a:pt x="57150" y="344423"/>
                </a:lnTo>
                <a:lnTo>
                  <a:pt x="104775" y="249173"/>
                </a:lnTo>
                <a:lnTo>
                  <a:pt x="38100" y="249173"/>
                </a:lnTo>
                <a:lnTo>
                  <a:pt x="38100" y="230123"/>
                </a:lnTo>
                <a:close/>
              </a:path>
              <a:path w="114300" h="344804">
                <a:moveTo>
                  <a:pt x="76200" y="0"/>
                </a:moveTo>
                <a:lnTo>
                  <a:pt x="38100" y="0"/>
                </a:lnTo>
                <a:lnTo>
                  <a:pt x="38100" y="249173"/>
                </a:lnTo>
                <a:lnTo>
                  <a:pt x="76200" y="249173"/>
                </a:lnTo>
                <a:lnTo>
                  <a:pt x="76200" y="0"/>
                </a:lnTo>
                <a:close/>
              </a:path>
              <a:path w="114300" h="344804">
                <a:moveTo>
                  <a:pt x="114300" y="230123"/>
                </a:moveTo>
                <a:lnTo>
                  <a:pt x="76200" y="230123"/>
                </a:lnTo>
                <a:lnTo>
                  <a:pt x="76200" y="249173"/>
                </a:lnTo>
                <a:lnTo>
                  <a:pt x="104775" y="249173"/>
                </a:lnTo>
                <a:lnTo>
                  <a:pt x="114300" y="23012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4800" y="894079"/>
            <a:ext cx="7541895" cy="568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0" dirty="0">
                <a:solidFill>
                  <a:srgbClr val="FFFFFF"/>
                </a:solidFill>
                <a:latin typeface="Verdana"/>
                <a:cs typeface="Verdana"/>
              </a:rPr>
              <a:t>HEXADECIMAL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BINARY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CONVERSIONS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05"/>
              </a:spcBef>
            </a:pPr>
            <a:endParaRPr sz="2800">
              <a:latin typeface="Verdana"/>
              <a:cs typeface="Verdana"/>
            </a:endParaRPr>
          </a:p>
          <a:p>
            <a:pPr marL="446405" indent="-244475">
              <a:lnSpc>
                <a:spcPct val="100000"/>
              </a:lnSpc>
              <a:spcBef>
                <a:spcPts val="5"/>
              </a:spcBef>
              <a:buClr>
                <a:srgbClr val="0000CC"/>
              </a:buClr>
              <a:buSzPct val="96875"/>
              <a:buChar char="•"/>
              <a:tabLst>
                <a:tab pos="446405" algn="l"/>
              </a:tabLst>
            </a:pPr>
            <a:r>
              <a:rPr sz="3200" dirty="0">
                <a:solidFill>
                  <a:srgbClr val="CC0000"/>
                </a:solidFill>
                <a:latin typeface="Verdana"/>
                <a:cs typeface="Verdana"/>
              </a:rPr>
              <a:t>Hexadecimal</a:t>
            </a:r>
            <a:r>
              <a:rPr sz="3200" spc="-204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CC0000"/>
                </a:solidFill>
                <a:latin typeface="Verdana"/>
                <a:cs typeface="Verdana"/>
              </a:rPr>
              <a:t>to</a:t>
            </a:r>
            <a:r>
              <a:rPr sz="3200" spc="-17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spc="-175" dirty="0">
                <a:solidFill>
                  <a:srgbClr val="CC0000"/>
                </a:solidFill>
                <a:latin typeface="Verdana"/>
                <a:cs typeface="Verdana"/>
              </a:rPr>
              <a:t>Binary </a:t>
            </a:r>
            <a:r>
              <a:rPr sz="3200" spc="-10" dirty="0">
                <a:solidFill>
                  <a:srgbClr val="CC0000"/>
                </a:solidFill>
                <a:latin typeface="Verdana"/>
                <a:cs typeface="Verdana"/>
              </a:rPr>
              <a:t>Conversion</a:t>
            </a:r>
            <a:endParaRPr sz="3200">
              <a:latin typeface="Verdana"/>
              <a:cs typeface="Verdana"/>
            </a:endParaRPr>
          </a:p>
          <a:p>
            <a:pPr marL="2835275">
              <a:lnSpc>
                <a:spcPct val="100000"/>
              </a:lnSpc>
              <a:spcBef>
                <a:spcPts val="1000"/>
              </a:spcBef>
              <a:tabLst>
                <a:tab pos="5662295" algn="l"/>
                <a:tab pos="6961505" algn="l"/>
              </a:tabLst>
            </a:pPr>
            <a:r>
              <a:rPr sz="2400" spc="-10" dirty="0">
                <a:solidFill>
                  <a:srgbClr val="0000CC"/>
                </a:solidFill>
                <a:latin typeface="Verdana"/>
                <a:cs typeface="Verdana"/>
              </a:rPr>
              <a:t>Hexadecimal</a:t>
            </a:r>
            <a:r>
              <a:rPr sz="24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400" spc="215" dirty="0">
                <a:solidFill>
                  <a:srgbClr val="008000"/>
                </a:solidFill>
                <a:latin typeface="Verdana"/>
                <a:cs typeface="Verdana"/>
              </a:rPr>
              <a:t>C</a:t>
            </a:r>
            <a:r>
              <a:rPr sz="24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2400" spc="-50" dirty="0">
                <a:solidFill>
                  <a:srgbClr val="008000"/>
                </a:solidFill>
                <a:latin typeface="Verdana"/>
                <a:cs typeface="Verdana"/>
              </a:rPr>
              <a:t>3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400">
              <a:latin typeface="Verdana"/>
              <a:cs typeface="Verdana"/>
            </a:endParaRPr>
          </a:p>
          <a:p>
            <a:pPr marL="3347085">
              <a:lnSpc>
                <a:spcPct val="100000"/>
              </a:lnSpc>
              <a:tabLst>
                <a:tab pos="5492750" algn="l"/>
                <a:tab pos="6842759" algn="l"/>
              </a:tabLst>
            </a:pPr>
            <a:r>
              <a:rPr sz="2400" spc="-10" dirty="0">
                <a:solidFill>
                  <a:srgbClr val="0000CC"/>
                </a:solidFill>
                <a:latin typeface="Verdana"/>
                <a:cs typeface="Verdana"/>
              </a:rPr>
              <a:t>Binary</a:t>
            </a:r>
            <a:r>
              <a:rPr sz="24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400" spc="-20" dirty="0">
                <a:solidFill>
                  <a:srgbClr val="008000"/>
                </a:solidFill>
                <a:latin typeface="Verdana"/>
                <a:cs typeface="Verdana"/>
              </a:rPr>
              <a:t>1100</a:t>
            </a:r>
            <a:r>
              <a:rPr sz="24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2400" spc="-170" dirty="0">
                <a:solidFill>
                  <a:srgbClr val="008000"/>
                </a:solidFill>
                <a:latin typeface="Verdana"/>
                <a:cs typeface="Verdana"/>
              </a:rPr>
              <a:t>0011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400">
              <a:latin typeface="Verdana"/>
              <a:cs typeface="Verdana"/>
            </a:endParaRPr>
          </a:p>
          <a:p>
            <a:pPr marL="447040" indent="-245110">
              <a:lnSpc>
                <a:spcPct val="100000"/>
              </a:lnSpc>
              <a:buClr>
                <a:srgbClr val="0000CC"/>
              </a:buClr>
              <a:buSzPct val="96875"/>
              <a:buChar char="•"/>
              <a:tabLst>
                <a:tab pos="447040" algn="l"/>
              </a:tabLst>
            </a:pPr>
            <a:r>
              <a:rPr sz="3200" spc="-175" dirty="0">
                <a:solidFill>
                  <a:srgbClr val="CC0000"/>
                </a:solidFill>
                <a:latin typeface="Verdana"/>
                <a:cs typeface="Verdana"/>
              </a:rPr>
              <a:t>Binary</a:t>
            </a:r>
            <a:r>
              <a:rPr sz="3200" spc="-22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CC0000"/>
                </a:solidFill>
                <a:latin typeface="Verdana"/>
                <a:cs typeface="Verdana"/>
              </a:rPr>
              <a:t>to</a:t>
            </a:r>
            <a:r>
              <a:rPr sz="3200" spc="-2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CC0000"/>
                </a:solidFill>
                <a:latin typeface="Verdana"/>
                <a:cs typeface="Verdana"/>
              </a:rPr>
              <a:t>Hexadecimal</a:t>
            </a:r>
            <a:r>
              <a:rPr sz="3200" spc="-25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CC0000"/>
                </a:solidFill>
                <a:latin typeface="Verdana"/>
                <a:cs typeface="Verdana"/>
              </a:rPr>
              <a:t>Conversion</a:t>
            </a:r>
            <a:endParaRPr sz="3200">
              <a:latin typeface="Verdana"/>
              <a:cs typeface="Verdana"/>
            </a:endParaRPr>
          </a:p>
          <a:p>
            <a:pPr marL="3397885">
              <a:lnSpc>
                <a:spcPct val="100000"/>
              </a:lnSpc>
              <a:spcBef>
                <a:spcPts val="2130"/>
              </a:spcBef>
              <a:tabLst>
                <a:tab pos="5527040" algn="l"/>
                <a:tab pos="6851650" algn="l"/>
              </a:tabLst>
            </a:pPr>
            <a:r>
              <a:rPr sz="2400" spc="-10" dirty="0">
                <a:solidFill>
                  <a:srgbClr val="0000CC"/>
                </a:solidFill>
                <a:latin typeface="Verdana"/>
                <a:cs typeface="Verdana"/>
              </a:rPr>
              <a:t>Binary</a:t>
            </a:r>
            <a:r>
              <a:rPr sz="24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400" spc="-20" dirty="0">
                <a:solidFill>
                  <a:srgbClr val="008000"/>
                </a:solidFill>
                <a:latin typeface="Verdana"/>
                <a:cs typeface="Verdana"/>
              </a:rPr>
              <a:t>1110</a:t>
            </a:r>
            <a:r>
              <a:rPr sz="24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2400" spc="-185" dirty="0">
                <a:solidFill>
                  <a:srgbClr val="008000"/>
                </a:solidFill>
                <a:latin typeface="Verdana"/>
                <a:cs typeface="Verdana"/>
              </a:rPr>
              <a:t>1010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2400">
              <a:latin typeface="Verdana"/>
              <a:cs typeface="Verdana"/>
            </a:endParaRPr>
          </a:p>
          <a:p>
            <a:pPr marL="2882900">
              <a:lnSpc>
                <a:spcPct val="100000"/>
              </a:lnSpc>
              <a:tabLst>
                <a:tab pos="5871845" algn="l"/>
                <a:tab pos="7129780" algn="l"/>
              </a:tabLst>
            </a:pPr>
            <a:r>
              <a:rPr sz="2400" spc="-10" dirty="0">
                <a:solidFill>
                  <a:srgbClr val="0000CC"/>
                </a:solidFill>
                <a:latin typeface="Verdana"/>
                <a:cs typeface="Verdana"/>
              </a:rPr>
              <a:t>Hexadecimal</a:t>
            </a:r>
            <a:r>
              <a:rPr sz="24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400" spc="-50" dirty="0">
                <a:solidFill>
                  <a:srgbClr val="008000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2400" spc="80" dirty="0">
                <a:solidFill>
                  <a:srgbClr val="008000"/>
                </a:solidFill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0024" y="3391661"/>
            <a:ext cx="1397635" cy="2729865"/>
          </a:xfrm>
          <a:custGeom>
            <a:avLst/>
            <a:gdLst/>
            <a:ahLst/>
            <a:cxnLst/>
            <a:rect l="l" t="t" r="r" b="b"/>
            <a:pathLst>
              <a:path w="1397634" h="2729865">
                <a:moveTo>
                  <a:pt x="114300" y="2615184"/>
                </a:moveTo>
                <a:lnTo>
                  <a:pt x="76200" y="2615184"/>
                </a:lnTo>
                <a:lnTo>
                  <a:pt x="76200" y="2385060"/>
                </a:lnTo>
                <a:lnTo>
                  <a:pt x="38100" y="2385060"/>
                </a:lnTo>
                <a:lnTo>
                  <a:pt x="38100" y="2615184"/>
                </a:lnTo>
                <a:lnTo>
                  <a:pt x="0" y="2615184"/>
                </a:lnTo>
                <a:lnTo>
                  <a:pt x="57150" y="2729484"/>
                </a:lnTo>
                <a:lnTo>
                  <a:pt x="104775" y="2634246"/>
                </a:lnTo>
                <a:lnTo>
                  <a:pt x="114300" y="2615184"/>
                </a:lnTo>
                <a:close/>
              </a:path>
              <a:path w="1397634" h="2729865">
                <a:moveTo>
                  <a:pt x="1231392" y="230124"/>
                </a:moveTo>
                <a:lnTo>
                  <a:pt x="1193292" y="230124"/>
                </a:lnTo>
                <a:lnTo>
                  <a:pt x="1193292" y="0"/>
                </a:lnTo>
                <a:lnTo>
                  <a:pt x="1155192" y="0"/>
                </a:lnTo>
                <a:lnTo>
                  <a:pt x="1155192" y="230124"/>
                </a:lnTo>
                <a:lnTo>
                  <a:pt x="1117092" y="230124"/>
                </a:lnTo>
                <a:lnTo>
                  <a:pt x="1174242" y="344424"/>
                </a:lnTo>
                <a:lnTo>
                  <a:pt x="1221867" y="249174"/>
                </a:lnTo>
                <a:lnTo>
                  <a:pt x="1231392" y="230124"/>
                </a:lnTo>
                <a:close/>
              </a:path>
              <a:path w="1397634" h="2729865">
                <a:moveTo>
                  <a:pt x="1397508" y="2596896"/>
                </a:moveTo>
                <a:lnTo>
                  <a:pt x="1359408" y="2596896"/>
                </a:lnTo>
                <a:lnTo>
                  <a:pt x="1359408" y="2368296"/>
                </a:lnTo>
                <a:lnTo>
                  <a:pt x="1321308" y="2368296"/>
                </a:lnTo>
                <a:lnTo>
                  <a:pt x="1321308" y="2596896"/>
                </a:lnTo>
                <a:lnTo>
                  <a:pt x="1283208" y="2596896"/>
                </a:lnTo>
                <a:lnTo>
                  <a:pt x="1340358" y="2711196"/>
                </a:lnTo>
                <a:lnTo>
                  <a:pt x="1387983" y="2615946"/>
                </a:lnTo>
                <a:lnTo>
                  <a:pt x="1397508" y="259689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955293"/>
            <a:ext cx="7393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8795" algn="l"/>
                <a:tab pos="2446020" algn="l"/>
              </a:tabLst>
            </a:pPr>
            <a:r>
              <a:rPr sz="2800" spc="-10" dirty="0">
                <a:solidFill>
                  <a:srgbClr val="FFFFFF"/>
                </a:solidFill>
              </a:rPr>
              <a:t>DECIMAL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25" dirty="0">
                <a:solidFill>
                  <a:srgbClr val="FFFFFF"/>
                </a:solidFill>
              </a:rPr>
              <a:t>TO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105" dirty="0">
                <a:solidFill>
                  <a:srgbClr val="FFFFFF"/>
                </a:solidFill>
              </a:rPr>
              <a:t>HEXADECIMAL</a:t>
            </a:r>
            <a:r>
              <a:rPr sz="2800" spc="-170" dirty="0">
                <a:solidFill>
                  <a:srgbClr val="FFFFFF"/>
                </a:solidFill>
              </a:rPr>
              <a:t> </a:t>
            </a:r>
            <a:r>
              <a:rPr sz="2800" spc="-70" dirty="0">
                <a:solidFill>
                  <a:srgbClr val="FFFFFF"/>
                </a:solidFill>
              </a:rPr>
              <a:t>CONVERSION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59935" y="2324100"/>
            <a:ext cx="3842385" cy="523240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2800" spc="-55" dirty="0">
                <a:solidFill>
                  <a:srgbClr val="0000CC"/>
                </a:solidFill>
                <a:latin typeface="Verdana"/>
                <a:cs typeface="Verdana"/>
              </a:rPr>
              <a:t>Divide</a:t>
            </a:r>
            <a:r>
              <a:rPr sz="2800" spc="-2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by</a:t>
            </a:r>
            <a:r>
              <a:rPr sz="2800" spc="-2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0" dirty="0">
                <a:solidFill>
                  <a:srgbClr val="CC0000"/>
                </a:solidFill>
                <a:latin typeface="Verdana"/>
                <a:cs typeface="Verdana"/>
              </a:rPr>
              <a:t>16</a:t>
            </a:r>
            <a:r>
              <a:rPr sz="2800" spc="-2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Verdana"/>
                <a:cs typeface="Verdana"/>
              </a:rPr>
              <a:t>Process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9258" y="3425697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1800" spc="-12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CC0000"/>
                </a:solidFill>
                <a:latin typeface="Verdana"/>
                <a:cs typeface="Verdana"/>
              </a:rPr>
              <a:t>#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4309" y="3425697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646430" algn="l"/>
                <a:tab pos="1027430" algn="l"/>
              </a:tabLst>
            </a:pPr>
            <a:r>
              <a:rPr sz="1800" spc="-25" dirty="0">
                <a:solidFill>
                  <a:srgbClr val="CC0000"/>
                </a:solidFill>
                <a:latin typeface="Verdana"/>
                <a:cs typeface="Verdana"/>
              </a:rPr>
              <a:t>47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555" dirty="0">
                <a:latin typeface="Verdana"/>
                <a:cs typeface="Verdana"/>
              </a:rPr>
              <a:t>÷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5" dirty="0">
                <a:solidFill>
                  <a:srgbClr val="CC0000"/>
                </a:solidFill>
                <a:latin typeface="Verdana"/>
                <a:cs typeface="Verdana"/>
              </a:rPr>
              <a:t>16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715" y="3425697"/>
            <a:ext cx="149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CC0000"/>
                </a:solidFill>
                <a:latin typeface="Verdana"/>
                <a:cs typeface="Verdana"/>
              </a:rPr>
              <a:t>remainder</a:t>
            </a:r>
            <a:r>
              <a:rPr sz="1800" spc="-105" dirty="0">
                <a:solidFill>
                  <a:srgbClr val="CC0000"/>
                </a:solidFill>
                <a:latin typeface="Verdana"/>
                <a:cs typeface="Verdana"/>
              </a:rPr>
              <a:t> 15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3234" y="4545329"/>
            <a:ext cx="276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700" algn="l"/>
                <a:tab pos="899160" algn="l"/>
                <a:tab pos="1418590" algn="l"/>
              </a:tabLst>
            </a:pP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505" dirty="0">
                <a:latin typeface="Verdana"/>
                <a:cs typeface="Verdana"/>
              </a:rPr>
              <a:t>÷</a:t>
            </a:r>
            <a:r>
              <a:rPr sz="1800" spc="360" dirty="0"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CC0000"/>
                </a:solidFill>
                <a:latin typeface="Verdana"/>
                <a:cs typeface="Verdana"/>
              </a:rPr>
              <a:t>16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35" dirty="0">
                <a:solidFill>
                  <a:srgbClr val="CC0000"/>
                </a:solidFill>
                <a:latin typeface="Verdana"/>
                <a:cs typeface="Verdana"/>
              </a:rPr>
              <a:t>remainder</a:t>
            </a:r>
            <a:r>
              <a:rPr sz="1800" spc="-1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7021" y="5692902"/>
            <a:ext cx="1804670" cy="396240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>
              <a:lnSpc>
                <a:spcPts val="3120"/>
              </a:lnSpc>
              <a:tabLst>
                <a:tab pos="1303655" algn="l"/>
              </a:tabLst>
            </a:pP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2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320" dirty="0">
                <a:solidFill>
                  <a:srgbClr val="0000CC"/>
                </a:solidFill>
                <a:latin typeface="Verdana"/>
                <a:cs typeface="Verdana"/>
              </a:rPr>
              <a:t>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34350" y="3602735"/>
            <a:ext cx="1492250" cy="2022475"/>
          </a:xfrm>
          <a:custGeom>
            <a:avLst/>
            <a:gdLst/>
            <a:ahLst/>
            <a:cxnLst/>
            <a:rect l="l" t="t" r="r" b="b"/>
            <a:pathLst>
              <a:path w="1492250" h="2022475">
                <a:moveTo>
                  <a:pt x="540639" y="1907413"/>
                </a:moveTo>
                <a:lnTo>
                  <a:pt x="502539" y="1907413"/>
                </a:lnTo>
                <a:lnTo>
                  <a:pt x="502539" y="1156716"/>
                </a:lnTo>
                <a:lnTo>
                  <a:pt x="502539" y="1137666"/>
                </a:lnTo>
                <a:lnTo>
                  <a:pt x="502539" y="1118616"/>
                </a:lnTo>
                <a:lnTo>
                  <a:pt x="0" y="1118616"/>
                </a:lnTo>
                <a:lnTo>
                  <a:pt x="0" y="1156716"/>
                </a:lnTo>
                <a:lnTo>
                  <a:pt x="464439" y="1156716"/>
                </a:lnTo>
                <a:lnTo>
                  <a:pt x="464439" y="1907413"/>
                </a:lnTo>
                <a:lnTo>
                  <a:pt x="426339" y="1907413"/>
                </a:lnTo>
                <a:lnTo>
                  <a:pt x="483489" y="2021700"/>
                </a:lnTo>
                <a:lnTo>
                  <a:pt x="531101" y="1926463"/>
                </a:lnTo>
                <a:lnTo>
                  <a:pt x="540639" y="1907413"/>
                </a:lnTo>
                <a:close/>
              </a:path>
              <a:path w="1492250" h="2022475">
                <a:moveTo>
                  <a:pt x="1491996" y="1908060"/>
                </a:moveTo>
                <a:lnTo>
                  <a:pt x="1453896" y="1908060"/>
                </a:lnTo>
                <a:lnTo>
                  <a:pt x="1453896" y="38100"/>
                </a:lnTo>
                <a:lnTo>
                  <a:pt x="1453896" y="19050"/>
                </a:lnTo>
                <a:lnTo>
                  <a:pt x="1453896" y="0"/>
                </a:lnTo>
                <a:lnTo>
                  <a:pt x="48768" y="0"/>
                </a:lnTo>
                <a:lnTo>
                  <a:pt x="48768" y="38100"/>
                </a:lnTo>
                <a:lnTo>
                  <a:pt x="1415796" y="38100"/>
                </a:lnTo>
                <a:lnTo>
                  <a:pt x="1415796" y="1908060"/>
                </a:lnTo>
                <a:lnTo>
                  <a:pt x="1377696" y="1908060"/>
                </a:lnTo>
                <a:lnTo>
                  <a:pt x="1434846" y="2022360"/>
                </a:lnTo>
                <a:lnTo>
                  <a:pt x="1482471" y="1927098"/>
                </a:lnTo>
                <a:lnTo>
                  <a:pt x="1491996" y="190806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38</a:t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900683"/>
            <a:ext cx="11157204" cy="54681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39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553" y="2374772"/>
            <a:ext cx="945959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01394" algn="l"/>
                <a:tab pos="2461895" algn="l"/>
                <a:tab pos="2807335" algn="l"/>
                <a:tab pos="3084830" algn="l"/>
                <a:tab pos="3785870" algn="l"/>
                <a:tab pos="4182110" algn="l"/>
                <a:tab pos="5643880" algn="l"/>
                <a:tab pos="6953250" algn="l"/>
                <a:tab pos="7468870" algn="l"/>
                <a:tab pos="8273415" algn="l"/>
                <a:tab pos="8669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Digital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electronics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field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electronics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involving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study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digital </a:t>
            </a:r>
            <a:r>
              <a:rPr sz="2400" dirty="0">
                <a:latin typeface="Times New Roman"/>
                <a:cs typeface="Times New Roman"/>
              </a:rPr>
              <a:t>signals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engineering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contrast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analog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electronics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analog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signals.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Digital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electronic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circuits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made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large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assemblies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logic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gates,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often packaged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integrated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circuits.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tabLst>
                <a:tab pos="1276985" algn="l"/>
                <a:tab pos="2338070" algn="l"/>
                <a:tab pos="3008630" algn="l"/>
                <a:tab pos="3732529" algn="l"/>
                <a:tab pos="4690110" algn="l"/>
                <a:tab pos="6035675" algn="l"/>
                <a:tab pos="8026400" algn="l"/>
                <a:tab pos="8427085" algn="l"/>
              </a:tabLst>
            </a:pPr>
            <a:r>
              <a:rPr sz="2400" spc="-10" dirty="0">
                <a:latin typeface="Times New Roman"/>
                <a:cs typeface="Times New Roman"/>
              </a:rPr>
              <a:t>Complex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devices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have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simple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electronic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representations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Boolean </a:t>
            </a:r>
            <a:r>
              <a:rPr sz="2400" dirty="0">
                <a:latin typeface="Times New Roman"/>
                <a:cs typeface="Times New Roman"/>
              </a:rPr>
              <a:t>logic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functions.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386" rIns="0" bIns="0" rtlCol="0">
            <a:spAutoFit/>
          </a:bodyPr>
          <a:lstStyle/>
          <a:p>
            <a:pPr marL="461009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771094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082" y="879093"/>
            <a:ext cx="7393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01290" algn="l"/>
                <a:tab pos="3358515" algn="l"/>
              </a:tabLst>
            </a:pPr>
            <a:r>
              <a:rPr sz="2800" spc="-10" dirty="0">
                <a:solidFill>
                  <a:srgbClr val="FFFFFF"/>
                </a:solidFill>
              </a:rPr>
              <a:t>HEXADECIMAL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25" dirty="0">
                <a:solidFill>
                  <a:srgbClr val="FFFFFF"/>
                </a:solidFill>
              </a:rPr>
              <a:t>TO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80" dirty="0">
                <a:solidFill>
                  <a:srgbClr val="FFFFFF"/>
                </a:solidFill>
              </a:rPr>
              <a:t>DECIMAL</a:t>
            </a:r>
            <a:r>
              <a:rPr sz="2800" spc="-185" dirty="0">
                <a:solidFill>
                  <a:srgbClr val="FFFFFF"/>
                </a:solidFill>
              </a:rPr>
              <a:t> </a:t>
            </a:r>
            <a:r>
              <a:rPr sz="2800" spc="-75" dirty="0">
                <a:solidFill>
                  <a:srgbClr val="FFFFFF"/>
                </a:solidFill>
              </a:rPr>
              <a:t>CONVERSION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95627" y="2496311"/>
            <a:ext cx="9334500" cy="523240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63575">
              <a:lnSpc>
                <a:spcPct val="100000"/>
              </a:lnSpc>
              <a:spcBef>
                <a:spcPts val="315"/>
              </a:spcBef>
            </a:pPr>
            <a:r>
              <a:rPr sz="2400" spc="-25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2400" spc="-13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00CC"/>
                </a:solidFill>
                <a:latin typeface="Verdana"/>
                <a:cs typeface="Verdana"/>
              </a:rPr>
              <a:t>hexadecimal</a:t>
            </a:r>
            <a:r>
              <a:rPr sz="2400" spc="-14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000CC"/>
                </a:solidFill>
                <a:latin typeface="Verdana"/>
                <a:cs typeface="Verdana"/>
              </a:rPr>
              <a:t>number</a:t>
            </a:r>
            <a:r>
              <a:rPr sz="2400" spc="-7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-185" dirty="0">
                <a:solidFill>
                  <a:srgbClr val="CC0000"/>
                </a:solidFill>
                <a:latin typeface="Verdana"/>
                <a:cs typeface="Verdana"/>
              </a:rPr>
              <a:t>2DB</a:t>
            </a:r>
            <a:r>
              <a:rPr sz="2400" spc="-114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00CC"/>
                </a:solidFill>
                <a:latin typeface="Verdana"/>
                <a:cs typeface="Verdana"/>
              </a:rPr>
              <a:t>to</a:t>
            </a:r>
            <a:r>
              <a:rPr sz="2400" spc="-10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0000CC"/>
                </a:solidFill>
                <a:latin typeface="Verdana"/>
                <a:cs typeface="Verdana"/>
              </a:rPr>
              <a:t>a</a:t>
            </a:r>
            <a:r>
              <a:rPr sz="2400" spc="-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00CC"/>
                </a:solidFill>
                <a:latin typeface="Verdana"/>
                <a:cs typeface="Verdana"/>
              </a:rPr>
              <a:t>decimal</a:t>
            </a:r>
            <a:r>
              <a:rPr sz="2400" spc="-15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Verdana"/>
                <a:cs typeface="Verdana"/>
              </a:rPr>
              <a:t>number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4365" y="5855919"/>
            <a:ext cx="98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8200" algn="l"/>
              </a:tabLst>
            </a:pPr>
            <a:r>
              <a:rPr sz="1800" spc="-25" dirty="0">
                <a:solidFill>
                  <a:srgbClr val="008000"/>
                </a:solidFill>
                <a:latin typeface="Verdana"/>
                <a:cs typeface="Verdana"/>
              </a:rPr>
              <a:t>512</a:t>
            </a:r>
            <a:r>
              <a:rPr sz="18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1800" spc="-450" dirty="0">
                <a:latin typeface="Verdana"/>
                <a:cs typeface="Verdana"/>
              </a:rPr>
              <a:t>+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3421" y="5855919"/>
            <a:ext cx="405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008000"/>
                </a:solidFill>
                <a:latin typeface="Verdana"/>
                <a:cs typeface="Verdana"/>
              </a:rPr>
              <a:t>208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1914" y="5855919"/>
            <a:ext cx="138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130" algn="l"/>
                <a:tab pos="1229995" algn="l"/>
              </a:tabLst>
            </a:pPr>
            <a:r>
              <a:rPr sz="1800" spc="-450" dirty="0">
                <a:latin typeface="Verdana"/>
                <a:cs typeface="Verdana"/>
              </a:rPr>
              <a:t>+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5" dirty="0">
                <a:solidFill>
                  <a:srgbClr val="008000"/>
                </a:solidFill>
                <a:latin typeface="Verdana"/>
                <a:cs typeface="Verdana"/>
              </a:rPr>
              <a:t>11</a:t>
            </a:r>
            <a:r>
              <a:rPr sz="18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1800" spc="-450" dirty="0"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1361" y="5793485"/>
            <a:ext cx="814069" cy="434340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590"/>
              </a:spcBef>
            </a:pPr>
            <a:r>
              <a:rPr sz="1800" b="1" spc="-25" dirty="0">
                <a:solidFill>
                  <a:srgbClr val="0000CC"/>
                </a:solidFill>
                <a:latin typeface="Tahoma"/>
                <a:cs typeface="Tahoma"/>
              </a:rPr>
              <a:t>731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8067" y="4407789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0080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4221" y="4407789"/>
            <a:ext cx="19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00"/>
                </a:solidFill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4010" y="4407789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008000"/>
                </a:solidFill>
                <a:latin typeface="Verdana"/>
                <a:cs typeface="Verdana"/>
              </a:rPr>
              <a:t>B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0053" y="4265421"/>
            <a:ext cx="2009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C0000"/>
                </a:solidFill>
                <a:latin typeface="Verdana"/>
                <a:cs typeface="Verdana"/>
              </a:rPr>
              <a:t>Hexadecimal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8355" y="5782767"/>
            <a:ext cx="1268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0391" y="3500120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CC0000"/>
                </a:solidFill>
                <a:latin typeface="Verdana"/>
                <a:cs typeface="Verdana"/>
              </a:rPr>
              <a:t>Place</a:t>
            </a:r>
            <a:r>
              <a:rPr sz="2400" spc="-17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Verdana"/>
                <a:cs typeface="Verdana"/>
              </a:rPr>
              <a:t>Value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2790" y="3555619"/>
            <a:ext cx="49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8000"/>
                </a:solidFill>
                <a:latin typeface="Verdana"/>
                <a:cs typeface="Verdana"/>
              </a:rPr>
              <a:t>256s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7254" y="3555619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008000"/>
                </a:solidFill>
                <a:latin typeface="Verdana"/>
                <a:cs typeface="Verdana"/>
              </a:rPr>
              <a:t>16s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48855" y="3555619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008000"/>
                </a:solidFill>
                <a:latin typeface="Verdana"/>
                <a:cs typeface="Verdana"/>
              </a:rPr>
              <a:t>1s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3533" y="5114035"/>
            <a:ext cx="1238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solidFill>
                  <a:srgbClr val="008000"/>
                </a:solidFill>
                <a:latin typeface="Verdana"/>
                <a:cs typeface="Verdana"/>
              </a:rPr>
              <a:t>(256</a:t>
            </a:r>
            <a:r>
              <a:rPr sz="2400" spc="-20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400" spc="-285" dirty="0">
                <a:latin typeface="Verdana"/>
                <a:cs typeface="Verdana"/>
              </a:rPr>
              <a:t>x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70" dirty="0">
                <a:solidFill>
                  <a:srgbClr val="008000"/>
                </a:solidFill>
                <a:latin typeface="Verdana"/>
                <a:cs typeface="Verdana"/>
              </a:rPr>
              <a:t>2)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92317" y="5114035"/>
            <a:ext cx="1239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solidFill>
                  <a:srgbClr val="008000"/>
                </a:solidFill>
                <a:latin typeface="Verdana"/>
                <a:cs typeface="Verdana"/>
              </a:rPr>
              <a:t>(16</a:t>
            </a:r>
            <a:r>
              <a:rPr sz="2400" spc="-19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400" spc="-285" dirty="0">
                <a:latin typeface="Verdana"/>
                <a:cs typeface="Verdana"/>
              </a:rPr>
              <a:t>x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8000"/>
                </a:solidFill>
                <a:latin typeface="Verdana"/>
                <a:cs typeface="Verdana"/>
              </a:rPr>
              <a:t>13)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4314" y="5114035"/>
            <a:ext cx="1072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5" dirty="0">
                <a:solidFill>
                  <a:srgbClr val="008000"/>
                </a:solidFill>
                <a:latin typeface="Verdana"/>
                <a:cs typeface="Verdana"/>
              </a:rPr>
              <a:t>(1</a:t>
            </a:r>
            <a:r>
              <a:rPr sz="2400" spc="-18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400" spc="-285" dirty="0">
                <a:latin typeface="Verdana"/>
                <a:cs typeface="Verdana"/>
              </a:rPr>
              <a:t>x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008000"/>
                </a:solidFill>
                <a:latin typeface="Verdana"/>
                <a:cs typeface="Verdana"/>
              </a:rPr>
              <a:t>11)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40</a:t>
            </a:fld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1077467"/>
            <a:ext cx="11157204" cy="55656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41</a:t>
            </a:fld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337303" y="1312163"/>
              <a:ext cx="1885314" cy="601980"/>
            </a:xfrm>
            <a:custGeom>
              <a:avLst/>
              <a:gdLst/>
              <a:ahLst/>
              <a:cxnLst/>
              <a:rect l="l" t="t" r="r" b="b"/>
              <a:pathLst>
                <a:path w="1885314" h="601980">
                  <a:moveTo>
                    <a:pt x="1885188" y="0"/>
                  </a:moveTo>
                  <a:lnTo>
                    <a:pt x="0" y="0"/>
                  </a:lnTo>
                  <a:lnTo>
                    <a:pt x="0" y="601979"/>
                  </a:lnTo>
                  <a:lnTo>
                    <a:pt x="1885188" y="601979"/>
                  </a:lnTo>
                  <a:lnTo>
                    <a:pt x="1885188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37303" y="1312163"/>
              <a:ext cx="1885314" cy="601980"/>
            </a:xfrm>
            <a:custGeom>
              <a:avLst/>
              <a:gdLst/>
              <a:ahLst/>
              <a:cxnLst/>
              <a:rect l="l" t="t" r="r" b="b"/>
              <a:pathLst>
                <a:path w="1885314" h="601980">
                  <a:moveTo>
                    <a:pt x="0" y="601979"/>
                  </a:moveTo>
                  <a:lnTo>
                    <a:pt x="1885188" y="601979"/>
                  </a:lnTo>
                  <a:lnTo>
                    <a:pt x="1885188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ln w="95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1840" rIns="0" bIns="0" rtlCol="0">
            <a:spAutoFit/>
          </a:bodyPr>
          <a:lstStyle/>
          <a:p>
            <a:pPr marL="4265930">
              <a:lnSpc>
                <a:spcPct val="100000"/>
              </a:lnSpc>
              <a:spcBef>
                <a:spcPts val="95"/>
              </a:spcBef>
            </a:pPr>
            <a:r>
              <a:rPr sz="4000" spc="-685" dirty="0">
                <a:solidFill>
                  <a:srgbClr val="FFFFFF"/>
                </a:solidFill>
              </a:rPr>
              <a:t>TEST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369822" y="2286127"/>
            <a:ext cx="478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1800" spc="-14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Hexadecimal</a:t>
            </a:r>
            <a:r>
              <a:rPr sz="1800" spc="-1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00CC"/>
                </a:solidFill>
                <a:latin typeface="Verdana"/>
                <a:cs typeface="Verdana"/>
              </a:rPr>
              <a:t>number</a:t>
            </a:r>
            <a:r>
              <a:rPr sz="1800" spc="-10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CC0000"/>
                </a:solidFill>
                <a:latin typeface="Verdana"/>
                <a:cs typeface="Verdana"/>
              </a:rPr>
              <a:t>A6</a:t>
            </a:r>
            <a:r>
              <a:rPr sz="1800" spc="-13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00CC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Verdana"/>
                <a:cs typeface="Verdana"/>
              </a:rPr>
              <a:t>Binary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622" y="3827526"/>
            <a:ext cx="500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1800" spc="-14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Hexadecimal</a:t>
            </a:r>
            <a:r>
              <a:rPr sz="1800" spc="-12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00CC"/>
                </a:solidFill>
                <a:latin typeface="Verdana"/>
                <a:cs typeface="Verdana"/>
              </a:rPr>
              <a:t>number</a:t>
            </a:r>
            <a:r>
              <a:rPr sz="1800" spc="-10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CC0000"/>
                </a:solidFill>
                <a:latin typeface="Verdana"/>
                <a:cs typeface="Verdana"/>
              </a:rPr>
              <a:t>16</a:t>
            </a:r>
            <a:r>
              <a:rPr sz="1800" spc="-10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00CC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Verdana"/>
                <a:cs typeface="Verdana"/>
              </a:rPr>
              <a:t>Decimal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1622" y="5312409"/>
            <a:ext cx="407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1800" spc="-14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/>
                <a:cs typeface="Verdana"/>
              </a:rPr>
              <a:t>Decimal</a:t>
            </a:r>
            <a:r>
              <a:rPr sz="1800" spc="-13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CC0000"/>
                </a:solidFill>
                <a:latin typeface="Verdana"/>
                <a:cs typeface="Verdana"/>
              </a:rPr>
              <a:t>63</a:t>
            </a:r>
            <a:r>
              <a:rPr sz="1800" spc="-10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Verdana"/>
                <a:cs typeface="Verdana"/>
              </a:rPr>
              <a:t>Hexadecimal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3064" y="5958027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CC0000"/>
                </a:solidFill>
                <a:latin typeface="Verdana"/>
                <a:cs typeface="Verdana"/>
              </a:rPr>
              <a:t>63</a:t>
            </a:r>
            <a:r>
              <a:rPr sz="1800" spc="-12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450" dirty="0">
                <a:solidFill>
                  <a:srgbClr val="CC0000"/>
                </a:solidFill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7122" y="4408678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CC0000"/>
                </a:solidFill>
                <a:latin typeface="Verdana"/>
                <a:cs typeface="Verdana"/>
              </a:rPr>
              <a:t>16</a:t>
            </a:r>
            <a:r>
              <a:rPr sz="1800" spc="-12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450" dirty="0">
                <a:solidFill>
                  <a:srgbClr val="CC0000"/>
                </a:solidFill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2141" y="2923794"/>
            <a:ext cx="525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CC0000"/>
                </a:solidFill>
                <a:latin typeface="Verdana"/>
                <a:cs typeface="Verdana"/>
              </a:rPr>
              <a:t>A6</a:t>
            </a:r>
            <a:r>
              <a:rPr sz="1800" spc="-13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450" dirty="0">
                <a:solidFill>
                  <a:srgbClr val="CC0000"/>
                </a:solidFill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4715" y="2762999"/>
            <a:ext cx="2887217" cy="94108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450207" y="2956305"/>
            <a:ext cx="1625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2400" spc="-20" dirty="0">
                <a:latin typeface="Verdana"/>
                <a:cs typeface="Verdana"/>
              </a:rPr>
              <a:t>1010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90" dirty="0">
                <a:latin typeface="Verdana"/>
                <a:cs typeface="Verdana"/>
              </a:rPr>
              <a:t>0110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latin typeface="Verdana"/>
                <a:cs typeface="Verdana"/>
              </a:rPr>
              <a:t>(Binary)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8911" y="4259567"/>
            <a:ext cx="2077974" cy="94108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93767" y="4452873"/>
            <a:ext cx="1490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Verdana"/>
                <a:cs typeface="Verdana"/>
              </a:rPr>
              <a:t>22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30" dirty="0">
                <a:latin typeface="Verdana"/>
                <a:cs typeface="Verdana"/>
              </a:rPr>
              <a:t>(Decimal)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484" y="5687555"/>
            <a:ext cx="2859786" cy="94108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98975" y="5881522"/>
            <a:ext cx="2235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Verdana"/>
                <a:cs typeface="Verdana"/>
              </a:rPr>
              <a:t>3F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Verdana"/>
                <a:cs typeface="Verdana"/>
              </a:rPr>
              <a:t>(Hexadecimal)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3226" y="1076624"/>
            <a:ext cx="726440" cy="1030605"/>
            <a:chOff x="403226" y="1076624"/>
            <a:chExt cx="726440" cy="1030605"/>
          </a:xfrm>
        </p:grpSpPr>
        <p:sp>
          <p:nvSpPr>
            <p:cNvPr id="19" name="object 19"/>
            <p:cNvSpPr/>
            <p:nvPr/>
          </p:nvSpPr>
          <p:spPr>
            <a:xfrm>
              <a:off x="723836" y="1546974"/>
              <a:ext cx="85090" cy="555625"/>
            </a:xfrm>
            <a:custGeom>
              <a:avLst/>
              <a:gdLst/>
              <a:ahLst/>
              <a:cxnLst/>
              <a:rect l="l" t="t" r="r" b="b"/>
              <a:pathLst>
                <a:path w="85090" h="555625">
                  <a:moveTo>
                    <a:pt x="9042" y="0"/>
                  </a:moveTo>
                  <a:lnTo>
                    <a:pt x="0" y="0"/>
                  </a:lnTo>
                  <a:lnTo>
                    <a:pt x="0" y="555586"/>
                  </a:lnTo>
                  <a:lnTo>
                    <a:pt x="9042" y="555586"/>
                  </a:lnTo>
                  <a:lnTo>
                    <a:pt x="9042" y="0"/>
                  </a:lnTo>
                  <a:close/>
                </a:path>
                <a:path w="85090" h="555625">
                  <a:moveTo>
                    <a:pt x="84785" y="0"/>
                  </a:moveTo>
                  <a:lnTo>
                    <a:pt x="75615" y="0"/>
                  </a:lnTo>
                  <a:lnTo>
                    <a:pt x="75615" y="555586"/>
                  </a:lnTo>
                  <a:lnTo>
                    <a:pt x="84785" y="555586"/>
                  </a:lnTo>
                  <a:lnTo>
                    <a:pt x="8478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3837" y="1546961"/>
              <a:ext cx="85090" cy="555625"/>
            </a:xfrm>
            <a:custGeom>
              <a:avLst/>
              <a:gdLst/>
              <a:ahLst/>
              <a:cxnLst/>
              <a:rect l="l" t="t" r="r" b="b"/>
              <a:pathLst>
                <a:path w="85090" h="555625">
                  <a:moveTo>
                    <a:pt x="0" y="555594"/>
                  </a:moveTo>
                  <a:lnTo>
                    <a:pt x="84791" y="555594"/>
                  </a:lnTo>
                  <a:lnTo>
                    <a:pt x="84791" y="0"/>
                  </a:lnTo>
                  <a:lnTo>
                    <a:pt x="0" y="0"/>
                  </a:lnTo>
                  <a:lnTo>
                    <a:pt x="0" y="555594"/>
                  </a:lnTo>
                  <a:close/>
                </a:path>
              </a:pathLst>
            </a:custGeom>
            <a:ln w="9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2889" y="1546961"/>
              <a:ext cx="66675" cy="555625"/>
            </a:xfrm>
            <a:custGeom>
              <a:avLst/>
              <a:gdLst/>
              <a:ahLst/>
              <a:cxnLst/>
              <a:rect l="l" t="t" r="r" b="b"/>
              <a:pathLst>
                <a:path w="66675" h="555625">
                  <a:moveTo>
                    <a:pt x="66573" y="0"/>
                  </a:moveTo>
                  <a:lnTo>
                    <a:pt x="0" y="0"/>
                  </a:lnTo>
                  <a:lnTo>
                    <a:pt x="0" y="555594"/>
                  </a:lnTo>
                  <a:lnTo>
                    <a:pt x="66573" y="555594"/>
                  </a:lnTo>
                  <a:lnTo>
                    <a:pt x="6657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2889" y="1546961"/>
              <a:ext cx="66675" cy="555625"/>
            </a:xfrm>
            <a:custGeom>
              <a:avLst/>
              <a:gdLst/>
              <a:ahLst/>
              <a:cxnLst/>
              <a:rect l="l" t="t" r="r" b="b"/>
              <a:pathLst>
                <a:path w="66675" h="555625">
                  <a:moveTo>
                    <a:pt x="0" y="555594"/>
                  </a:moveTo>
                  <a:lnTo>
                    <a:pt x="66573" y="555594"/>
                  </a:lnTo>
                  <a:lnTo>
                    <a:pt x="66573" y="0"/>
                  </a:lnTo>
                  <a:lnTo>
                    <a:pt x="0" y="0"/>
                  </a:lnTo>
                  <a:lnTo>
                    <a:pt x="0" y="555594"/>
                  </a:lnTo>
                  <a:close/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2050" y="1546961"/>
              <a:ext cx="48260" cy="555625"/>
            </a:xfrm>
            <a:custGeom>
              <a:avLst/>
              <a:gdLst/>
              <a:ahLst/>
              <a:cxnLst/>
              <a:rect l="l" t="t" r="r" b="b"/>
              <a:pathLst>
                <a:path w="48259" h="555625">
                  <a:moveTo>
                    <a:pt x="47805" y="0"/>
                  </a:moveTo>
                  <a:lnTo>
                    <a:pt x="0" y="0"/>
                  </a:lnTo>
                  <a:lnTo>
                    <a:pt x="0" y="555594"/>
                  </a:lnTo>
                  <a:lnTo>
                    <a:pt x="47805" y="555594"/>
                  </a:lnTo>
                  <a:lnTo>
                    <a:pt x="4780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2050" y="1546961"/>
              <a:ext cx="48260" cy="555625"/>
            </a:xfrm>
            <a:custGeom>
              <a:avLst/>
              <a:gdLst/>
              <a:ahLst/>
              <a:cxnLst/>
              <a:rect l="l" t="t" r="r" b="b"/>
              <a:pathLst>
                <a:path w="48259" h="555625">
                  <a:moveTo>
                    <a:pt x="0" y="555594"/>
                  </a:moveTo>
                  <a:lnTo>
                    <a:pt x="47805" y="555594"/>
                  </a:lnTo>
                  <a:lnTo>
                    <a:pt x="47805" y="0"/>
                  </a:lnTo>
                  <a:lnTo>
                    <a:pt x="0" y="0"/>
                  </a:lnTo>
                  <a:lnTo>
                    <a:pt x="0" y="555594"/>
                  </a:lnTo>
                  <a:close/>
                </a:path>
              </a:pathLst>
            </a:custGeom>
            <a:ln w="9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7414" y="1080812"/>
              <a:ext cx="717550" cy="622300"/>
            </a:xfrm>
            <a:custGeom>
              <a:avLst/>
              <a:gdLst/>
              <a:ahLst/>
              <a:cxnLst/>
              <a:rect l="l" t="t" r="r" b="b"/>
              <a:pathLst>
                <a:path w="717550" h="622300">
                  <a:moveTo>
                    <a:pt x="498484" y="0"/>
                  </a:moveTo>
                  <a:lnTo>
                    <a:pt x="219155" y="0"/>
                  </a:lnTo>
                  <a:lnTo>
                    <a:pt x="0" y="177434"/>
                  </a:lnTo>
                  <a:lnTo>
                    <a:pt x="0" y="433288"/>
                  </a:lnTo>
                  <a:lnTo>
                    <a:pt x="219155" y="621809"/>
                  </a:lnTo>
                  <a:lnTo>
                    <a:pt x="498484" y="621809"/>
                  </a:lnTo>
                  <a:lnTo>
                    <a:pt x="717531" y="433288"/>
                  </a:lnTo>
                  <a:lnTo>
                    <a:pt x="717531" y="177434"/>
                  </a:lnTo>
                  <a:lnTo>
                    <a:pt x="4984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414" y="1080812"/>
              <a:ext cx="717550" cy="622300"/>
            </a:xfrm>
            <a:custGeom>
              <a:avLst/>
              <a:gdLst/>
              <a:ahLst/>
              <a:cxnLst/>
              <a:rect l="l" t="t" r="r" b="b"/>
              <a:pathLst>
                <a:path w="717550" h="622300">
                  <a:moveTo>
                    <a:pt x="0" y="177434"/>
                  </a:moveTo>
                  <a:lnTo>
                    <a:pt x="219155" y="0"/>
                  </a:lnTo>
                  <a:lnTo>
                    <a:pt x="498484" y="0"/>
                  </a:lnTo>
                  <a:lnTo>
                    <a:pt x="717531" y="177434"/>
                  </a:lnTo>
                  <a:lnTo>
                    <a:pt x="717531" y="433288"/>
                  </a:lnTo>
                  <a:lnTo>
                    <a:pt x="498484" y="621809"/>
                  </a:lnTo>
                  <a:lnTo>
                    <a:pt x="219155" y="621809"/>
                  </a:lnTo>
                  <a:lnTo>
                    <a:pt x="0" y="433288"/>
                  </a:lnTo>
                  <a:lnTo>
                    <a:pt x="0" y="177434"/>
                  </a:lnTo>
                </a:path>
              </a:pathLst>
            </a:custGeom>
            <a:ln w="8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5883" y="1122851"/>
              <a:ext cx="621030" cy="537845"/>
            </a:xfrm>
            <a:custGeom>
              <a:avLst/>
              <a:gdLst/>
              <a:ahLst/>
              <a:cxnLst/>
              <a:rect l="l" t="t" r="r" b="b"/>
              <a:pathLst>
                <a:path w="621030" h="537844">
                  <a:moveTo>
                    <a:pt x="0" y="153296"/>
                  </a:moveTo>
                  <a:lnTo>
                    <a:pt x="189454" y="0"/>
                  </a:lnTo>
                  <a:lnTo>
                    <a:pt x="431238" y="0"/>
                  </a:lnTo>
                  <a:lnTo>
                    <a:pt x="620688" y="153296"/>
                  </a:lnTo>
                  <a:lnTo>
                    <a:pt x="620688" y="374348"/>
                  </a:lnTo>
                  <a:lnTo>
                    <a:pt x="431238" y="537269"/>
                  </a:lnTo>
                  <a:lnTo>
                    <a:pt x="189454" y="537269"/>
                  </a:lnTo>
                  <a:lnTo>
                    <a:pt x="0" y="374348"/>
                  </a:lnTo>
                  <a:lnTo>
                    <a:pt x="0" y="153296"/>
                  </a:lnTo>
                </a:path>
              </a:pathLst>
            </a:custGeom>
            <a:ln w="41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5883" y="1122851"/>
              <a:ext cx="621030" cy="537845"/>
            </a:xfrm>
            <a:custGeom>
              <a:avLst/>
              <a:gdLst/>
              <a:ahLst/>
              <a:cxnLst/>
              <a:rect l="l" t="t" r="r" b="b"/>
              <a:pathLst>
                <a:path w="621030" h="537844">
                  <a:moveTo>
                    <a:pt x="0" y="153296"/>
                  </a:moveTo>
                  <a:lnTo>
                    <a:pt x="188899" y="0"/>
                  </a:lnTo>
                  <a:lnTo>
                    <a:pt x="430693" y="0"/>
                  </a:lnTo>
                  <a:lnTo>
                    <a:pt x="620688" y="153296"/>
                  </a:lnTo>
                  <a:lnTo>
                    <a:pt x="620688" y="374348"/>
                  </a:lnTo>
                  <a:lnTo>
                    <a:pt x="430693" y="537269"/>
                  </a:lnTo>
                  <a:lnTo>
                    <a:pt x="188899" y="537269"/>
                  </a:lnTo>
                  <a:lnTo>
                    <a:pt x="0" y="374348"/>
                  </a:lnTo>
                  <a:lnTo>
                    <a:pt x="0" y="153296"/>
                  </a:lnTo>
                </a:path>
              </a:pathLst>
            </a:custGeom>
            <a:ln w="249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7810" y="1255321"/>
              <a:ext cx="122555" cy="261620"/>
            </a:xfrm>
            <a:custGeom>
              <a:avLst/>
              <a:gdLst/>
              <a:ahLst/>
              <a:cxnLst/>
              <a:rect l="l" t="t" r="r" b="b"/>
              <a:pathLst>
                <a:path w="122555" h="261619">
                  <a:moveTo>
                    <a:pt x="86018" y="0"/>
                  </a:moveTo>
                  <a:lnTo>
                    <a:pt x="0" y="0"/>
                  </a:lnTo>
                  <a:lnTo>
                    <a:pt x="0" y="261204"/>
                  </a:lnTo>
                  <a:lnTo>
                    <a:pt x="50147" y="261204"/>
                  </a:lnTo>
                  <a:lnTo>
                    <a:pt x="50147" y="178473"/>
                  </a:lnTo>
                  <a:lnTo>
                    <a:pt x="86018" y="178473"/>
                  </a:lnTo>
                  <a:lnTo>
                    <a:pt x="122435" y="137358"/>
                  </a:lnTo>
                  <a:lnTo>
                    <a:pt x="122435" y="41654"/>
                  </a:lnTo>
                  <a:lnTo>
                    <a:pt x="86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7810" y="1255321"/>
              <a:ext cx="122555" cy="261620"/>
            </a:xfrm>
            <a:custGeom>
              <a:avLst/>
              <a:gdLst/>
              <a:ahLst/>
              <a:cxnLst/>
              <a:rect l="l" t="t" r="r" b="b"/>
              <a:pathLst>
                <a:path w="122555" h="261619">
                  <a:moveTo>
                    <a:pt x="0" y="0"/>
                  </a:moveTo>
                  <a:lnTo>
                    <a:pt x="86018" y="0"/>
                  </a:lnTo>
                  <a:lnTo>
                    <a:pt x="122435" y="41654"/>
                  </a:lnTo>
                  <a:lnTo>
                    <a:pt x="122435" y="137358"/>
                  </a:lnTo>
                  <a:lnTo>
                    <a:pt x="86018" y="178473"/>
                  </a:lnTo>
                  <a:lnTo>
                    <a:pt x="50147" y="178473"/>
                  </a:lnTo>
                  <a:lnTo>
                    <a:pt x="50147" y="261204"/>
                  </a:lnTo>
                  <a:lnTo>
                    <a:pt x="0" y="261204"/>
                  </a:lnTo>
                  <a:lnTo>
                    <a:pt x="0" y="0"/>
                  </a:lnTo>
                </a:path>
              </a:pathLst>
            </a:custGeom>
            <a:ln w="8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3691" y="1255321"/>
              <a:ext cx="131445" cy="261620"/>
            </a:xfrm>
            <a:custGeom>
              <a:avLst/>
              <a:gdLst/>
              <a:ahLst/>
              <a:cxnLst/>
              <a:rect l="l" t="t" r="r" b="b"/>
              <a:pathLst>
                <a:path w="131444" h="261619">
                  <a:moveTo>
                    <a:pt x="94970" y="0"/>
                  </a:moveTo>
                  <a:lnTo>
                    <a:pt x="36435" y="0"/>
                  </a:lnTo>
                  <a:lnTo>
                    <a:pt x="0" y="41654"/>
                  </a:lnTo>
                  <a:lnTo>
                    <a:pt x="0" y="223939"/>
                  </a:lnTo>
                  <a:lnTo>
                    <a:pt x="36435" y="261204"/>
                  </a:lnTo>
                  <a:lnTo>
                    <a:pt x="94970" y="261204"/>
                  </a:lnTo>
                  <a:lnTo>
                    <a:pt x="131387" y="219550"/>
                  </a:lnTo>
                  <a:lnTo>
                    <a:pt x="131387" y="41654"/>
                  </a:lnTo>
                  <a:lnTo>
                    <a:pt x="94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3691" y="1255321"/>
              <a:ext cx="131445" cy="261620"/>
            </a:xfrm>
            <a:custGeom>
              <a:avLst/>
              <a:gdLst/>
              <a:ahLst/>
              <a:cxnLst/>
              <a:rect l="l" t="t" r="r" b="b"/>
              <a:pathLst>
                <a:path w="131444" h="261619">
                  <a:moveTo>
                    <a:pt x="36435" y="0"/>
                  </a:moveTo>
                  <a:lnTo>
                    <a:pt x="94970" y="0"/>
                  </a:lnTo>
                  <a:lnTo>
                    <a:pt x="131387" y="41654"/>
                  </a:lnTo>
                  <a:lnTo>
                    <a:pt x="131387" y="219550"/>
                  </a:lnTo>
                  <a:lnTo>
                    <a:pt x="94970" y="261204"/>
                  </a:lnTo>
                  <a:lnTo>
                    <a:pt x="36435" y="261204"/>
                  </a:lnTo>
                  <a:lnTo>
                    <a:pt x="0" y="223939"/>
                  </a:lnTo>
                  <a:lnTo>
                    <a:pt x="0" y="41654"/>
                  </a:lnTo>
                  <a:lnTo>
                    <a:pt x="36435" y="0"/>
                  </a:lnTo>
                </a:path>
              </a:pathLst>
            </a:custGeom>
            <a:ln w="87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2205" y="1255321"/>
              <a:ext cx="122555" cy="261620"/>
            </a:xfrm>
            <a:custGeom>
              <a:avLst/>
              <a:gdLst/>
              <a:ahLst/>
              <a:cxnLst/>
              <a:rect l="l" t="t" r="r" b="b"/>
              <a:pathLst>
                <a:path w="122554" h="261619">
                  <a:moveTo>
                    <a:pt x="45046" y="178473"/>
                  </a:moveTo>
                  <a:lnTo>
                    <a:pt x="0" y="178473"/>
                  </a:lnTo>
                  <a:lnTo>
                    <a:pt x="0" y="223939"/>
                  </a:lnTo>
                  <a:lnTo>
                    <a:pt x="31356" y="261204"/>
                  </a:lnTo>
                  <a:lnTo>
                    <a:pt x="90533" y="261204"/>
                  </a:lnTo>
                  <a:lnTo>
                    <a:pt x="122330" y="223939"/>
                  </a:lnTo>
                  <a:lnTo>
                    <a:pt x="122330" y="211350"/>
                  </a:lnTo>
                  <a:lnTo>
                    <a:pt x="45046" y="211350"/>
                  </a:lnTo>
                  <a:lnTo>
                    <a:pt x="45046" y="178473"/>
                  </a:lnTo>
                  <a:close/>
                </a:path>
                <a:path w="122554" h="261619">
                  <a:moveTo>
                    <a:pt x="86004" y="0"/>
                  </a:moveTo>
                  <a:lnTo>
                    <a:pt x="31356" y="0"/>
                  </a:lnTo>
                  <a:lnTo>
                    <a:pt x="0" y="41654"/>
                  </a:lnTo>
                  <a:lnTo>
                    <a:pt x="0" y="120458"/>
                  </a:lnTo>
                  <a:lnTo>
                    <a:pt x="35880" y="153335"/>
                  </a:lnTo>
                  <a:lnTo>
                    <a:pt x="76843" y="153335"/>
                  </a:lnTo>
                  <a:lnTo>
                    <a:pt x="76843" y="211350"/>
                  </a:lnTo>
                  <a:lnTo>
                    <a:pt x="122330" y="211350"/>
                  </a:lnTo>
                  <a:lnTo>
                    <a:pt x="122330" y="145597"/>
                  </a:lnTo>
                  <a:lnTo>
                    <a:pt x="86004" y="112258"/>
                  </a:lnTo>
                  <a:lnTo>
                    <a:pt x="45046" y="112258"/>
                  </a:lnTo>
                  <a:lnTo>
                    <a:pt x="45046" y="53703"/>
                  </a:lnTo>
                  <a:lnTo>
                    <a:pt x="122330" y="53703"/>
                  </a:lnTo>
                  <a:lnTo>
                    <a:pt x="122330" y="41654"/>
                  </a:lnTo>
                  <a:lnTo>
                    <a:pt x="86004" y="0"/>
                  </a:lnTo>
                  <a:close/>
                </a:path>
                <a:path w="122554" h="261619">
                  <a:moveTo>
                    <a:pt x="122330" y="53703"/>
                  </a:moveTo>
                  <a:lnTo>
                    <a:pt x="76843" y="53703"/>
                  </a:lnTo>
                  <a:lnTo>
                    <a:pt x="76843" y="87620"/>
                  </a:lnTo>
                  <a:lnTo>
                    <a:pt x="122330" y="87620"/>
                  </a:lnTo>
                  <a:lnTo>
                    <a:pt x="122330" y="5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813" y="1250928"/>
              <a:ext cx="266188" cy="2700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13706" y="1309028"/>
              <a:ext cx="32384" cy="154305"/>
            </a:xfrm>
            <a:custGeom>
              <a:avLst/>
              <a:gdLst/>
              <a:ahLst/>
              <a:cxnLst/>
              <a:rect l="l" t="t" r="r" b="b"/>
              <a:pathLst>
                <a:path w="32384" h="154305">
                  <a:moveTo>
                    <a:pt x="31906" y="0"/>
                  </a:moveTo>
                  <a:lnTo>
                    <a:pt x="0" y="0"/>
                  </a:lnTo>
                  <a:lnTo>
                    <a:pt x="0" y="153793"/>
                  </a:lnTo>
                  <a:lnTo>
                    <a:pt x="31906" y="153793"/>
                  </a:lnTo>
                  <a:lnTo>
                    <a:pt x="319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3706" y="1309028"/>
              <a:ext cx="32384" cy="154305"/>
            </a:xfrm>
            <a:custGeom>
              <a:avLst/>
              <a:gdLst/>
              <a:ahLst/>
              <a:cxnLst/>
              <a:rect l="l" t="t" r="r" b="b"/>
              <a:pathLst>
                <a:path w="32384" h="154305">
                  <a:moveTo>
                    <a:pt x="0" y="153793"/>
                  </a:moveTo>
                  <a:lnTo>
                    <a:pt x="31906" y="153793"/>
                  </a:lnTo>
                  <a:lnTo>
                    <a:pt x="31906" y="0"/>
                  </a:lnTo>
                  <a:lnTo>
                    <a:pt x="0" y="0"/>
                  </a:lnTo>
                  <a:lnTo>
                    <a:pt x="0" y="153793"/>
                  </a:lnTo>
                  <a:close/>
                </a:path>
              </a:pathLst>
            </a:custGeom>
            <a:ln w="89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7958" y="1309028"/>
              <a:ext cx="27305" cy="71120"/>
            </a:xfrm>
            <a:custGeom>
              <a:avLst/>
              <a:gdLst/>
              <a:ahLst/>
              <a:cxnLst/>
              <a:rect l="l" t="t" r="r" b="b"/>
              <a:pathLst>
                <a:path w="27305" h="71119">
                  <a:moveTo>
                    <a:pt x="27269" y="0"/>
                  </a:moveTo>
                  <a:lnTo>
                    <a:pt x="0" y="0"/>
                  </a:lnTo>
                  <a:lnTo>
                    <a:pt x="0" y="71062"/>
                  </a:lnTo>
                  <a:lnTo>
                    <a:pt x="27269" y="71062"/>
                  </a:lnTo>
                  <a:lnTo>
                    <a:pt x="272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7958" y="1309028"/>
              <a:ext cx="27305" cy="71120"/>
            </a:xfrm>
            <a:custGeom>
              <a:avLst/>
              <a:gdLst/>
              <a:ahLst/>
              <a:cxnLst/>
              <a:rect l="l" t="t" r="r" b="b"/>
              <a:pathLst>
                <a:path w="27305" h="71119">
                  <a:moveTo>
                    <a:pt x="0" y="71062"/>
                  </a:moveTo>
                  <a:lnTo>
                    <a:pt x="27269" y="71062"/>
                  </a:lnTo>
                  <a:lnTo>
                    <a:pt x="27269" y="0"/>
                  </a:lnTo>
                  <a:lnTo>
                    <a:pt x="0" y="0"/>
                  </a:lnTo>
                  <a:lnTo>
                    <a:pt x="0" y="71062"/>
                  </a:lnTo>
                  <a:close/>
                </a:path>
              </a:pathLst>
            </a:custGeom>
            <a:ln w="8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242429" y="2856357"/>
            <a:ext cx="434086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34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Translate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every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hexadecimal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its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4-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equivalent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5454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02829" y="3806538"/>
            <a:ext cx="946785" cy="1229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0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(3A5)</a:t>
            </a:r>
            <a:r>
              <a:rPr sz="18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endParaRPr sz="1800" baseline="-208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(12.3D)</a:t>
            </a:r>
            <a:r>
              <a:rPr sz="18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endParaRPr sz="1800" baseline="-208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(1.8)</a:t>
            </a:r>
            <a:r>
              <a:rPr sz="18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44102" y="3806538"/>
            <a:ext cx="2715260" cy="12293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0"/>
              </a:spcBef>
              <a:tabLst>
                <a:tab pos="338455" algn="l"/>
              </a:tabLst>
            </a:pP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(0011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1010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0101)</a:t>
            </a:r>
            <a:r>
              <a:rPr sz="18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  <a:tabLst>
                <a:tab pos="337820" algn="l"/>
              </a:tabLst>
            </a:pP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(0001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0010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0011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1101)</a:t>
            </a:r>
            <a:r>
              <a:rPr sz="18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994"/>
              </a:spcBef>
              <a:tabLst>
                <a:tab pos="344170" algn="l"/>
              </a:tabLst>
            </a:pP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(0001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1000)</a:t>
            </a:r>
            <a:r>
              <a:rPr sz="1800" spc="-15" baseline="-20833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800" baseline="-20833">
              <a:latin typeface="Times New Roman"/>
              <a:cs typeface="Times New Roman"/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42</a:t>
            </a:fld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623" y="918463"/>
            <a:ext cx="343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82420" algn="l"/>
              </a:tabLst>
            </a:pPr>
            <a:r>
              <a:rPr sz="3200" spc="-10" dirty="0">
                <a:solidFill>
                  <a:srgbClr val="FFFFFF"/>
                </a:solidFill>
              </a:rPr>
              <a:t>OCTAL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spc="-225" dirty="0">
                <a:solidFill>
                  <a:srgbClr val="FFFFFF"/>
                </a:solidFill>
              </a:rPr>
              <a:t>NUMBERS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272283" y="2342388"/>
            <a:ext cx="6826250" cy="954405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2800" spc="-225" dirty="0">
                <a:solidFill>
                  <a:srgbClr val="0000CC"/>
                </a:solidFill>
                <a:latin typeface="Verdana"/>
                <a:cs typeface="Verdana"/>
              </a:rPr>
              <a:t>Uses</a:t>
            </a:r>
            <a:r>
              <a:rPr sz="2800" spc="-17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0" dirty="0">
                <a:solidFill>
                  <a:srgbClr val="CC0000"/>
                </a:solidFill>
                <a:latin typeface="Verdana"/>
                <a:cs typeface="Verdana"/>
              </a:rPr>
              <a:t>8</a:t>
            </a:r>
            <a:r>
              <a:rPr sz="2800" spc="-19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800" spc="-145" dirty="0">
                <a:solidFill>
                  <a:srgbClr val="0000CC"/>
                </a:solidFill>
                <a:latin typeface="Verdana"/>
                <a:cs typeface="Verdana"/>
              </a:rPr>
              <a:t>symbols</a:t>
            </a:r>
            <a:r>
              <a:rPr sz="2800" spc="-17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365" dirty="0">
                <a:solidFill>
                  <a:srgbClr val="0000CC"/>
                </a:solidFill>
                <a:latin typeface="Verdana"/>
                <a:cs typeface="Verdana"/>
              </a:rPr>
              <a:t>-</a:t>
            </a:r>
            <a:r>
              <a:rPr sz="2800" spc="-90" dirty="0">
                <a:solidFill>
                  <a:srgbClr val="0000CC"/>
                </a:solidFill>
                <a:latin typeface="Verdana"/>
                <a:cs typeface="Verdana"/>
              </a:rPr>
              <a:t>Base</a:t>
            </a:r>
            <a:r>
              <a:rPr sz="2800" spc="-18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0" dirty="0">
                <a:solidFill>
                  <a:srgbClr val="CC0000"/>
                </a:solidFill>
                <a:latin typeface="Verdana"/>
                <a:cs typeface="Verdana"/>
              </a:rPr>
              <a:t>8</a:t>
            </a:r>
            <a:r>
              <a:rPr sz="2800" spc="-19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0000CC"/>
                </a:solidFill>
                <a:latin typeface="Verdana"/>
                <a:cs typeface="Verdana"/>
              </a:rPr>
              <a:t>System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spc="-245" dirty="0">
                <a:solidFill>
                  <a:srgbClr val="0000CC"/>
                </a:solidFill>
                <a:latin typeface="Verdana"/>
                <a:cs typeface="Verdana"/>
              </a:rPr>
              <a:t>0,</a:t>
            </a:r>
            <a:r>
              <a:rPr sz="2800" spc="-1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5" dirty="0">
                <a:solidFill>
                  <a:srgbClr val="0000CC"/>
                </a:solidFill>
                <a:latin typeface="Verdana"/>
                <a:cs typeface="Verdana"/>
              </a:rPr>
              <a:t>1,</a:t>
            </a:r>
            <a:r>
              <a:rPr sz="2800" spc="-1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5" dirty="0">
                <a:solidFill>
                  <a:srgbClr val="0000CC"/>
                </a:solidFill>
                <a:latin typeface="Verdana"/>
                <a:cs typeface="Verdana"/>
              </a:rPr>
              <a:t>2,</a:t>
            </a:r>
            <a:r>
              <a:rPr sz="2800" spc="-18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5" dirty="0">
                <a:solidFill>
                  <a:srgbClr val="0000CC"/>
                </a:solidFill>
                <a:latin typeface="Verdana"/>
                <a:cs typeface="Verdana"/>
              </a:rPr>
              <a:t>3,</a:t>
            </a:r>
            <a:r>
              <a:rPr sz="2800" spc="-204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5" dirty="0">
                <a:solidFill>
                  <a:srgbClr val="0000CC"/>
                </a:solidFill>
                <a:latin typeface="Verdana"/>
                <a:cs typeface="Verdana"/>
              </a:rPr>
              <a:t>4,</a:t>
            </a:r>
            <a:r>
              <a:rPr sz="2800" spc="-18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5" dirty="0">
                <a:solidFill>
                  <a:srgbClr val="0000CC"/>
                </a:solidFill>
                <a:latin typeface="Verdana"/>
                <a:cs typeface="Verdana"/>
              </a:rPr>
              <a:t>5,</a:t>
            </a:r>
            <a:r>
              <a:rPr sz="2800" spc="-1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5" dirty="0">
                <a:solidFill>
                  <a:srgbClr val="0000CC"/>
                </a:solidFill>
                <a:latin typeface="Verdana"/>
                <a:cs typeface="Verdana"/>
              </a:rPr>
              <a:t>6,</a:t>
            </a:r>
            <a:r>
              <a:rPr sz="2800" spc="-19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4832" y="3458032"/>
            <a:ext cx="80137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Decimal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7404" y="3426332"/>
            <a:ext cx="52197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Octal</a:t>
            </a:r>
            <a:r>
              <a:rPr sz="1800" spc="-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11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3795" y="3434842"/>
            <a:ext cx="96710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080"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Binary</a:t>
            </a:r>
            <a:r>
              <a:rPr sz="1800" spc="-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000</a:t>
            </a:r>
            <a:endParaRPr sz="1800">
              <a:latin typeface="Times New Roman"/>
              <a:cs typeface="Times New Roman"/>
            </a:endParaRPr>
          </a:p>
          <a:p>
            <a:pPr marL="321945" algn="ctr">
              <a:lnSpc>
                <a:spcPct val="100000"/>
              </a:lnSpc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001</a:t>
            </a:r>
            <a:endParaRPr sz="1800">
              <a:latin typeface="Times New Roman"/>
              <a:cs typeface="Times New Roman"/>
            </a:endParaRPr>
          </a:p>
          <a:p>
            <a:pPr marL="321945" algn="ctr">
              <a:lnSpc>
                <a:spcPct val="100000"/>
              </a:lnSpc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010</a:t>
            </a:r>
            <a:endParaRPr sz="1800">
              <a:latin typeface="Times New Roman"/>
              <a:cs typeface="Times New Roman"/>
            </a:endParaRPr>
          </a:p>
          <a:p>
            <a:pPr marL="321945" algn="ctr">
              <a:lnSpc>
                <a:spcPct val="100000"/>
              </a:lnSpc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011</a:t>
            </a:r>
            <a:endParaRPr sz="1800">
              <a:latin typeface="Times New Roman"/>
              <a:cs typeface="Times New Roman"/>
            </a:endParaRPr>
          </a:p>
          <a:p>
            <a:pPr marL="321945" algn="ctr">
              <a:lnSpc>
                <a:spcPct val="100000"/>
              </a:lnSpc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100</a:t>
            </a:r>
            <a:endParaRPr sz="1800">
              <a:latin typeface="Times New Roman"/>
              <a:cs typeface="Times New Roman"/>
            </a:endParaRPr>
          </a:p>
          <a:p>
            <a:pPr marL="321945" algn="ctr">
              <a:lnSpc>
                <a:spcPct val="100000"/>
              </a:lnSpc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101</a:t>
            </a:r>
            <a:endParaRPr sz="1800">
              <a:latin typeface="Times New Roman"/>
              <a:cs typeface="Times New Roman"/>
            </a:endParaRPr>
          </a:p>
          <a:p>
            <a:pPr marL="321945" algn="ct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110</a:t>
            </a:r>
            <a:endParaRPr sz="1800">
              <a:latin typeface="Times New Roman"/>
              <a:cs typeface="Times New Roman"/>
            </a:endParaRPr>
          </a:p>
          <a:p>
            <a:pPr marL="312420" algn="ctr">
              <a:lnSpc>
                <a:spcPct val="100000"/>
              </a:lnSpc>
            </a:pP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111</a:t>
            </a:r>
            <a:endParaRPr sz="1800">
              <a:latin typeface="Times New Roman"/>
              <a:cs typeface="Times New Roman"/>
            </a:endParaRPr>
          </a:p>
          <a:p>
            <a:pPr marR="130175" algn="ctr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001</a:t>
            </a:r>
            <a:r>
              <a:rPr sz="1800" spc="4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000</a:t>
            </a:r>
            <a:endParaRPr sz="1800">
              <a:latin typeface="Times New Roman"/>
              <a:cs typeface="Times New Roman"/>
            </a:endParaRPr>
          </a:p>
          <a:p>
            <a:pPr marR="130175" algn="ctr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001</a:t>
            </a:r>
            <a:r>
              <a:rPr sz="1800" spc="4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001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43</a:t>
            </a:fld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3117" y="894079"/>
            <a:ext cx="6049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OCTAL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BINARY</a:t>
            </a:r>
            <a:r>
              <a:rPr sz="2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Verdana"/>
                <a:cs typeface="Verdana"/>
              </a:rPr>
              <a:t>CONVERSIONS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4361" y="2243323"/>
            <a:ext cx="5522595" cy="1177290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257175" indent="-244475">
              <a:lnSpc>
                <a:spcPct val="100000"/>
              </a:lnSpc>
              <a:spcBef>
                <a:spcPts val="1445"/>
              </a:spcBef>
              <a:buClr>
                <a:srgbClr val="0000CC"/>
              </a:buClr>
              <a:buSzPct val="96875"/>
              <a:buChar char="•"/>
              <a:tabLst>
                <a:tab pos="257175" algn="l"/>
              </a:tabLst>
            </a:pPr>
            <a:r>
              <a:rPr sz="3200" spc="90" dirty="0">
                <a:solidFill>
                  <a:srgbClr val="CC0000"/>
                </a:solidFill>
                <a:latin typeface="Verdana"/>
                <a:cs typeface="Verdana"/>
              </a:rPr>
              <a:t>Octal</a:t>
            </a:r>
            <a:r>
              <a:rPr sz="3200" spc="-25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CC0000"/>
                </a:solidFill>
                <a:latin typeface="Verdana"/>
                <a:cs typeface="Verdana"/>
              </a:rPr>
              <a:t>to</a:t>
            </a:r>
            <a:r>
              <a:rPr sz="3200" spc="-229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spc="-175" dirty="0">
                <a:solidFill>
                  <a:srgbClr val="CC0000"/>
                </a:solidFill>
                <a:latin typeface="Verdana"/>
                <a:cs typeface="Verdana"/>
              </a:rPr>
              <a:t>Binary</a:t>
            </a:r>
            <a:r>
              <a:rPr sz="3200" spc="-24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CC0000"/>
                </a:solidFill>
                <a:latin typeface="Verdana"/>
                <a:cs typeface="Verdana"/>
              </a:rPr>
              <a:t>Conversion</a:t>
            </a:r>
            <a:endParaRPr sz="3200">
              <a:latin typeface="Verdana"/>
              <a:cs typeface="Verdana"/>
            </a:endParaRPr>
          </a:p>
          <a:p>
            <a:pPr marL="3150235">
              <a:lnSpc>
                <a:spcPct val="100000"/>
              </a:lnSpc>
              <a:spcBef>
                <a:spcPts val="1005"/>
              </a:spcBef>
            </a:pPr>
            <a:r>
              <a:rPr sz="2400" spc="55" dirty="0">
                <a:solidFill>
                  <a:srgbClr val="0000CC"/>
                </a:solidFill>
                <a:latin typeface="Verdana"/>
                <a:cs typeface="Verdana"/>
              </a:rPr>
              <a:t>Octal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3620" y="3029458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008000"/>
                </a:solidFill>
                <a:latin typeface="Verdana"/>
                <a:cs typeface="Verdana"/>
              </a:rPr>
              <a:t>5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6329" y="3029458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008000"/>
                </a:solidFill>
                <a:latin typeface="Verdana"/>
                <a:cs typeface="Verdana"/>
              </a:rPr>
              <a:t>6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30852" y="5368790"/>
          <a:ext cx="3905885" cy="120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945"/>
                <a:gridCol w="1433830"/>
                <a:gridCol w="802639"/>
              </a:tblGrid>
              <a:tr h="60198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0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Binary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3987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25" dirty="0">
                          <a:solidFill>
                            <a:srgbClr val="008000"/>
                          </a:solidFill>
                          <a:latin typeface="Verdana"/>
                          <a:cs typeface="Verdana"/>
                        </a:rPr>
                        <a:t>100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2317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50" dirty="0">
                          <a:solidFill>
                            <a:srgbClr val="008000"/>
                          </a:solidFill>
                          <a:latin typeface="Verdana"/>
                          <a:cs typeface="Verdana"/>
                        </a:rPr>
                        <a:t>101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</a:tr>
              <a:tr h="601980">
                <a:tc>
                  <a:txBody>
                    <a:bodyPr/>
                    <a:lstStyle/>
                    <a:p>
                      <a:pPr marL="31750">
                        <a:lnSpc>
                          <a:spcPts val="2830"/>
                        </a:lnSpc>
                        <a:spcBef>
                          <a:spcPts val="1814"/>
                        </a:spcBef>
                      </a:pPr>
                      <a:r>
                        <a:rPr sz="2400" spc="55" dirty="0">
                          <a:solidFill>
                            <a:srgbClr val="0000CC"/>
                          </a:solidFill>
                          <a:latin typeface="Verdana"/>
                          <a:cs typeface="Verdana"/>
                        </a:rPr>
                        <a:t>Octal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30504" marB="0"/>
                </a:tc>
                <a:tc>
                  <a:txBody>
                    <a:bodyPr/>
                    <a:lstStyle/>
                    <a:p>
                      <a:pPr marL="478790" algn="ctr">
                        <a:lnSpc>
                          <a:spcPts val="2830"/>
                        </a:lnSpc>
                        <a:spcBef>
                          <a:spcPts val="1814"/>
                        </a:spcBef>
                      </a:pPr>
                      <a:r>
                        <a:rPr sz="2400" spc="-50" dirty="0">
                          <a:solidFill>
                            <a:srgbClr val="008000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30504" marB="0"/>
                </a:tc>
                <a:tc>
                  <a:txBody>
                    <a:bodyPr/>
                    <a:lstStyle/>
                    <a:p>
                      <a:pPr marL="261620" algn="ctr">
                        <a:lnSpc>
                          <a:spcPts val="2830"/>
                        </a:lnSpc>
                        <a:spcBef>
                          <a:spcPts val="1814"/>
                        </a:spcBef>
                      </a:pPr>
                      <a:r>
                        <a:rPr sz="2400" spc="-50" dirty="0">
                          <a:solidFill>
                            <a:srgbClr val="008000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30504" marB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918960" y="3391661"/>
            <a:ext cx="1198245" cy="352425"/>
          </a:xfrm>
          <a:custGeom>
            <a:avLst/>
            <a:gdLst/>
            <a:ahLst/>
            <a:cxnLst/>
            <a:rect l="l" t="t" r="r" b="b"/>
            <a:pathLst>
              <a:path w="1198245" h="352425">
                <a:moveTo>
                  <a:pt x="114300" y="237744"/>
                </a:moveTo>
                <a:lnTo>
                  <a:pt x="76200" y="237744"/>
                </a:lnTo>
                <a:lnTo>
                  <a:pt x="76200" y="7620"/>
                </a:lnTo>
                <a:lnTo>
                  <a:pt x="38100" y="7620"/>
                </a:lnTo>
                <a:lnTo>
                  <a:pt x="38100" y="237744"/>
                </a:lnTo>
                <a:lnTo>
                  <a:pt x="0" y="237744"/>
                </a:lnTo>
                <a:lnTo>
                  <a:pt x="57150" y="352044"/>
                </a:lnTo>
                <a:lnTo>
                  <a:pt x="104775" y="256794"/>
                </a:lnTo>
                <a:lnTo>
                  <a:pt x="114300" y="237744"/>
                </a:lnTo>
                <a:close/>
              </a:path>
              <a:path w="1198245" h="352425">
                <a:moveTo>
                  <a:pt x="1197864" y="230124"/>
                </a:moveTo>
                <a:lnTo>
                  <a:pt x="1159764" y="230124"/>
                </a:lnTo>
                <a:lnTo>
                  <a:pt x="1159764" y="0"/>
                </a:lnTo>
                <a:lnTo>
                  <a:pt x="1121664" y="0"/>
                </a:lnTo>
                <a:lnTo>
                  <a:pt x="1121664" y="230124"/>
                </a:lnTo>
                <a:lnTo>
                  <a:pt x="1083564" y="230124"/>
                </a:lnTo>
                <a:lnTo>
                  <a:pt x="1140714" y="344424"/>
                </a:lnTo>
                <a:lnTo>
                  <a:pt x="1188339" y="249174"/>
                </a:lnTo>
                <a:lnTo>
                  <a:pt x="1197864" y="230124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4361" y="3785107"/>
            <a:ext cx="7001509" cy="132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7220">
              <a:lnSpc>
                <a:spcPct val="100000"/>
              </a:lnSpc>
              <a:spcBef>
                <a:spcPts val="100"/>
              </a:spcBef>
              <a:tabLst>
                <a:tab pos="5387340" algn="l"/>
                <a:tab pos="6481445" algn="l"/>
              </a:tabLst>
            </a:pPr>
            <a:r>
              <a:rPr sz="2400" spc="-10" dirty="0">
                <a:solidFill>
                  <a:srgbClr val="0000CC"/>
                </a:solidFill>
                <a:latin typeface="Verdana"/>
                <a:cs typeface="Verdana"/>
              </a:rPr>
              <a:t>Binary</a:t>
            </a:r>
            <a:r>
              <a:rPr sz="24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400" spc="-25" dirty="0">
                <a:solidFill>
                  <a:srgbClr val="008000"/>
                </a:solidFill>
                <a:latin typeface="Verdana"/>
                <a:cs typeface="Verdana"/>
              </a:rPr>
              <a:t>101</a:t>
            </a:r>
            <a:r>
              <a:rPr sz="24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2400" spc="-185" dirty="0">
                <a:solidFill>
                  <a:srgbClr val="008000"/>
                </a:solidFill>
                <a:latin typeface="Verdana"/>
                <a:cs typeface="Verdana"/>
              </a:rPr>
              <a:t>110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40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buClr>
                <a:srgbClr val="0000CC"/>
              </a:buClr>
              <a:buSzPct val="96875"/>
              <a:buChar char="•"/>
              <a:tabLst>
                <a:tab pos="257810" algn="l"/>
              </a:tabLst>
            </a:pPr>
            <a:r>
              <a:rPr sz="3200" spc="-175" dirty="0">
                <a:solidFill>
                  <a:srgbClr val="CC0000"/>
                </a:solidFill>
                <a:latin typeface="Verdana"/>
                <a:cs typeface="Verdana"/>
              </a:rPr>
              <a:t>Binary</a:t>
            </a:r>
            <a:r>
              <a:rPr sz="3200" spc="-24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CC0000"/>
                </a:solidFill>
                <a:latin typeface="Verdana"/>
                <a:cs typeface="Verdana"/>
              </a:rPr>
              <a:t>to</a:t>
            </a:r>
            <a:r>
              <a:rPr sz="3200" spc="-26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CC0000"/>
                </a:solidFill>
                <a:latin typeface="Verdana"/>
                <a:cs typeface="Verdana"/>
              </a:rPr>
              <a:t>Octal</a:t>
            </a:r>
            <a:r>
              <a:rPr sz="3200" spc="-254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CC0000"/>
                </a:solidFill>
                <a:latin typeface="Verdana"/>
                <a:cs typeface="Verdana"/>
              </a:rPr>
              <a:t>Conversion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79919" y="5776721"/>
            <a:ext cx="114300" cy="344805"/>
          </a:xfrm>
          <a:custGeom>
            <a:avLst/>
            <a:gdLst/>
            <a:ahLst/>
            <a:cxnLst/>
            <a:rect l="l" t="t" r="r" b="b"/>
            <a:pathLst>
              <a:path w="114300" h="344804">
                <a:moveTo>
                  <a:pt x="38100" y="230123"/>
                </a:moveTo>
                <a:lnTo>
                  <a:pt x="0" y="230123"/>
                </a:lnTo>
                <a:lnTo>
                  <a:pt x="57150" y="344423"/>
                </a:lnTo>
                <a:lnTo>
                  <a:pt x="104775" y="249173"/>
                </a:lnTo>
                <a:lnTo>
                  <a:pt x="38100" y="249173"/>
                </a:lnTo>
                <a:lnTo>
                  <a:pt x="38100" y="230123"/>
                </a:lnTo>
                <a:close/>
              </a:path>
              <a:path w="114300" h="344804">
                <a:moveTo>
                  <a:pt x="76200" y="0"/>
                </a:moveTo>
                <a:lnTo>
                  <a:pt x="38100" y="0"/>
                </a:lnTo>
                <a:lnTo>
                  <a:pt x="38100" y="249173"/>
                </a:lnTo>
                <a:lnTo>
                  <a:pt x="76200" y="249173"/>
                </a:lnTo>
                <a:lnTo>
                  <a:pt x="76200" y="0"/>
                </a:lnTo>
                <a:close/>
              </a:path>
              <a:path w="114300" h="344804">
                <a:moveTo>
                  <a:pt x="114300" y="230123"/>
                </a:moveTo>
                <a:lnTo>
                  <a:pt x="76200" y="230123"/>
                </a:lnTo>
                <a:lnTo>
                  <a:pt x="76200" y="249173"/>
                </a:lnTo>
                <a:lnTo>
                  <a:pt x="104775" y="249173"/>
                </a:lnTo>
                <a:lnTo>
                  <a:pt x="114300" y="230123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22335" y="5759958"/>
            <a:ext cx="114300" cy="342900"/>
          </a:xfrm>
          <a:custGeom>
            <a:avLst/>
            <a:gdLst/>
            <a:ahLst/>
            <a:cxnLst/>
            <a:rect l="l" t="t" r="r" b="b"/>
            <a:pathLst>
              <a:path w="114300" h="342900">
                <a:moveTo>
                  <a:pt x="38100" y="228599"/>
                </a:moveTo>
                <a:lnTo>
                  <a:pt x="0" y="228599"/>
                </a:lnTo>
                <a:lnTo>
                  <a:pt x="57150" y="342899"/>
                </a:lnTo>
                <a:lnTo>
                  <a:pt x="104775" y="247649"/>
                </a:lnTo>
                <a:lnTo>
                  <a:pt x="38100" y="247649"/>
                </a:lnTo>
                <a:lnTo>
                  <a:pt x="38100" y="228599"/>
                </a:lnTo>
                <a:close/>
              </a:path>
              <a:path w="114300" h="342900">
                <a:moveTo>
                  <a:pt x="76200" y="0"/>
                </a:moveTo>
                <a:lnTo>
                  <a:pt x="38100" y="0"/>
                </a:lnTo>
                <a:lnTo>
                  <a:pt x="38100" y="247649"/>
                </a:lnTo>
                <a:lnTo>
                  <a:pt x="76200" y="247649"/>
                </a:lnTo>
                <a:lnTo>
                  <a:pt x="76200" y="0"/>
                </a:lnTo>
                <a:close/>
              </a:path>
              <a:path w="114300" h="342900">
                <a:moveTo>
                  <a:pt x="114300" y="228599"/>
                </a:moveTo>
                <a:lnTo>
                  <a:pt x="76200" y="228599"/>
                </a:lnTo>
                <a:lnTo>
                  <a:pt x="76200" y="247649"/>
                </a:lnTo>
                <a:lnTo>
                  <a:pt x="104775" y="247649"/>
                </a:lnTo>
                <a:lnTo>
                  <a:pt x="114300" y="2285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44</a:t>
            </a:fld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3525" y="955293"/>
            <a:ext cx="6076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8795" algn="l"/>
                <a:tab pos="2446020" algn="l"/>
              </a:tabLst>
            </a:pPr>
            <a:r>
              <a:rPr sz="2800" spc="-10" dirty="0">
                <a:solidFill>
                  <a:srgbClr val="FFFFFF"/>
                </a:solidFill>
              </a:rPr>
              <a:t>DECIMAL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25" dirty="0">
                <a:solidFill>
                  <a:srgbClr val="FFFFFF"/>
                </a:solidFill>
              </a:rPr>
              <a:t>TO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40" dirty="0">
                <a:solidFill>
                  <a:srgbClr val="FFFFFF"/>
                </a:solidFill>
              </a:rPr>
              <a:t>OCTAL</a:t>
            </a:r>
            <a:r>
              <a:rPr sz="2800" spc="-200" dirty="0">
                <a:solidFill>
                  <a:srgbClr val="FFFFFF"/>
                </a:solidFill>
              </a:rPr>
              <a:t> </a:t>
            </a:r>
            <a:r>
              <a:rPr sz="2800" spc="-75" dirty="0">
                <a:solidFill>
                  <a:srgbClr val="FFFFFF"/>
                </a:solidFill>
              </a:rPr>
              <a:t>CONVERSION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59935" y="2324100"/>
            <a:ext cx="3842385" cy="523240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2800" spc="-55" dirty="0">
                <a:solidFill>
                  <a:srgbClr val="0000CC"/>
                </a:solidFill>
                <a:latin typeface="Verdana"/>
                <a:cs typeface="Verdana"/>
              </a:rPr>
              <a:t>Divide</a:t>
            </a:r>
            <a:r>
              <a:rPr sz="2800" spc="-2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by</a:t>
            </a:r>
            <a:r>
              <a:rPr sz="2800" spc="-2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800" spc="-240" dirty="0">
                <a:solidFill>
                  <a:srgbClr val="CC0000"/>
                </a:solidFill>
                <a:latin typeface="Verdana"/>
                <a:cs typeface="Verdana"/>
              </a:rPr>
              <a:t>8</a:t>
            </a:r>
            <a:r>
              <a:rPr sz="2800" spc="-2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Verdana"/>
                <a:cs typeface="Verdana"/>
              </a:rPr>
              <a:t>Process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9258" y="3425697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r>
              <a:rPr sz="1800" spc="-12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CC0000"/>
                </a:solidFill>
                <a:latin typeface="Verdana"/>
                <a:cs typeface="Verdana"/>
              </a:rPr>
              <a:t>#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39178" y="3563111"/>
            <a:ext cx="2499360" cy="2062480"/>
          </a:xfrm>
          <a:custGeom>
            <a:avLst/>
            <a:gdLst/>
            <a:ahLst/>
            <a:cxnLst/>
            <a:rect l="l" t="t" r="r" b="b"/>
            <a:pathLst>
              <a:path w="2499359" h="2062479">
                <a:moveTo>
                  <a:pt x="1535303" y="1947037"/>
                </a:moveTo>
                <a:lnTo>
                  <a:pt x="1497203" y="1947037"/>
                </a:lnTo>
                <a:lnTo>
                  <a:pt x="1497203" y="1156716"/>
                </a:lnTo>
                <a:lnTo>
                  <a:pt x="1497203" y="1137666"/>
                </a:lnTo>
                <a:lnTo>
                  <a:pt x="1497203" y="1118616"/>
                </a:lnTo>
                <a:lnTo>
                  <a:pt x="265176" y="1118616"/>
                </a:lnTo>
                <a:lnTo>
                  <a:pt x="265176" y="1156716"/>
                </a:lnTo>
                <a:lnTo>
                  <a:pt x="1459103" y="1156716"/>
                </a:lnTo>
                <a:lnTo>
                  <a:pt x="1459103" y="1947037"/>
                </a:lnTo>
                <a:lnTo>
                  <a:pt x="1421003" y="1947037"/>
                </a:lnTo>
                <a:lnTo>
                  <a:pt x="1478153" y="2061298"/>
                </a:lnTo>
                <a:lnTo>
                  <a:pt x="1525765" y="1966087"/>
                </a:lnTo>
                <a:lnTo>
                  <a:pt x="1535303" y="1947037"/>
                </a:lnTo>
                <a:close/>
              </a:path>
              <a:path w="2499359" h="2062479">
                <a:moveTo>
                  <a:pt x="2499106" y="1947684"/>
                </a:moveTo>
                <a:lnTo>
                  <a:pt x="2461006" y="1947684"/>
                </a:lnTo>
                <a:lnTo>
                  <a:pt x="2461006" y="38100"/>
                </a:lnTo>
                <a:lnTo>
                  <a:pt x="2461006" y="19050"/>
                </a:lnTo>
                <a:lnTo>
                  <a:pt x="2461006" y="0"/>
                </a:lnTo>
                <a:lnTo>
                  <a:pt x="0" y="0"/>
                </a:lnTo>
                <a:lnTo>
                  <a:pt x="0" y="38100"/>
                </a:lnTo>
                <a:lnTo>
                  <a:pt x="2422906" y="38100"/>
                </a:lnTo>
                <a:lnTo>
                  <a:pt x="2422906" y="1947684"/>
                </a:lnTo>
                <a:lnTo>
                  <a:pt x="2384806" y="1947684"/>
                </a:lnTo>
                <a:lnTo>
                  <a:pt x="2441956" y="2061959"/>
                </a:lnTo>
                <a:lnTo>
                  <a:pt x="2489568" y="1966722"/>
                </a:lnTo>
                <a:lnTo>
                  <a:pt x="2499106" y="194768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04309" y="3425697"/>
            <a:ext cx="3230880" cy="141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3294" algn="l"/>
                <a:tab pos="1673860" algn="l"/>
              </a:tabLst>
            </a:pPr>
            <a:r>
              <a:rPr sz="1800" spc="-170" dirty="0">
                <a:solidFill>
                  <a:srgbClr val="CC0000"/>
                </a:solidFill>
                <a:latin typeface="Verdana"/>
                <a:cs typeface="Verdana"/>
              </a:rPr>
              <a:t>129</a:t>
            </a:r>
            <a:r>
              <a:rPr sz="1800" spc="-114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505" dirty="0">
                <a:latin typeface="Verdana"/>
                <a:cs typeface="Verdana"/>
              </a:rPr>
              <a:t>÷</a:t>
            </a:r>
            <a:r>
              <a:rPr sz="1800" spc="375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8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CC0000"/>
                </a:solidFill>
                <a:latin typeface="Verdana"/>
                <a:cs typeface="Verdana"/>
              </a:rPr>
              <a:t>16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40" dirty="0">
                <a:solidFill>
                  <a:srgbClr val="CC0000"/>
                </a:solidFill>
                <a:latin typeface="Verdana"/>
                <a:cs typeface="Verdana"/>
              </a:rPr>
              <a:t>remainder</a:t>
            </a:r>
            <a:r>
              <a:rPr sz="1800" spc="-7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Verdana"/>
              <a:cs typeface="Verdana"/>
            </a:endParaRPr>
          </a:p>
          <a:p>
            <a:pPr marL="372110">
              <a:lnSpc>
                <a:spcPct val="100000"/>
              </a:lnSpc>
              <a:tabLst>
                <a:tab pos="941705" algn="l"/>
                <a:tab pos="1196340" algn="l"/>
                <a:tab pos="1778635" algn="l"/>
              </a:tabLst>
            </a:pPr>
            <a:r>
              <a:rPr sz="1800" spc="-170" dirty="0">
                <a:solidFill>
                  <a:srgbClr val="CC0000"/>
                </a:solidFill>
                <a:latin typeface="Verdana"/>
                <a:cs typeface="Verdana"/>
              </a:rPr>
              <a:t>16</a:t>
            </a:r>
            <a:r>
              <a:rPr sz="1800" spc="-12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555" dirty="0">
                <a:latin typeface="Verdana"/>
                <a:cs typeface="Verdana"/>
              </a:rPr>
              <a:t>÷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8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35" dirty="0">
                <a:solidFill>
                  <a:srgbClr val="CC0000"/>
                </a:solidFill>
                <a:latin typeface="Verdana"/>
                <a:cs typeface="Verdana"/>
              </a:rPr>
              <a:t>remainder</a:t>
            </a:r>
            <a:r>
              <a:rPr sz="1800" spc="-10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1920"/>
              </a:spcBef>
              <a:tabLst>
                <a:tab pos="918210" algn="l"/>
                <a:tab pos="1879600" algn="l"/>
              </a:tabLst>
            </a:pP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505" dirty="0">
                <a:latin typeface="Verdana"/>
                <a:cs typeface="Verdana"/>
              </a:rPr>
              <a:t>÷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CC0000"/>
                </a:solidFill>
                <a:latin typeface="Verdana"/>
                <a:cs typeface="Verdana"/>
              </a:rPr>
              <a:t>8</a:t>
            </a:r>
            <a:r>
              <a:rPr sz="1800" spc="-13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400" dirty="0">
                <a:latin typeface="Verdana"/>
                <a:cs typeface="Verdana"/>
              </a:rPr>
              <a:t>=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CC0000"/>
                </a:solidFill>
                <a:latin typeface="Verdana"/>
                <a:cs typeface="Verdana"/>
              </a:rPr>
              <a:t>	</a:t>
            </a:r>
            <a:r>
              <a:rPr sz="1800" spc="-35" dirty="0">
                <a:solidFill>
                  <a:srgbClr val="CC0000"/>
                </a:solidFill>
                <a:latin typeface="Verdana"/>
                <a:cs typeface="Verdana"/>
              </a:rPr>
              <a:t>remainder</a:t>
            </a:r>
            <a:r>
              <a:rPr sz="1800" spc="-1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4709" y="4198620"/>
            <a:ext cx="1931670" cy="1495425"/>
          </a:xfrm>
          <a:custGeom>
            <a:avLst/>
            <a:gdLst/>
            <a:ahLst/>
            <a:cxnLst/>
            <a:rect l="l" t="t" r="r" b="b"/>
            <a:pathLst>
              <a:path w="1931670" h="1495425">
                <a:moveTo>
                  <a:pt x="1855216" y="1380743"/>
                </a:moveTo>
                <a:lnTo>
                  <a:pt x="1817116" y="1380743"/>
                </a:lnTo>
                <a:lnTo>
                  <a:pt x="1874266" y="1495056"/>
                </a:lnTo>
                <a:lnTo>
                  <a:pt x="1921885" y="1399806"/>
                </a:lnTo>
                <a:lnTo>
                  <a:pt x="1855216" y="1399806"/>
                </a:lnTo>
                <a:lnTo>
                  <a:pt x="1855216" y="1380743"/>
                </a:lnTo>
                <a:close/>
              </a:path>
              <a:path w="1931670" h="1495425">
                <a:moveTo>
                  <a:pt x="1855216" y="19049"/>
                </a:moveTo>
                <a:lnTo>
                  <a:pt x="1855216" y="1399806"/>
                </a:lnTo>
                <a:lnTo>
                  <a:pt x="1893316" y="1399806"/>
                </a:lnTo>
                <a:lnTo>
                  <a:pt x="1893316" y="38099"/>
                </a:lnTo>
                <a:lnTo>
                  <a:pt x="1874266" y="38099"/>
                </a:lnTo>
                <a:lnTo>
                  <a:pt x="1855216" y="19049"/>
                </a:lnTo>
                <a:close/>
              </a:path>
              <a:path w="1931670" h="1495425">
                <a:moveTo>
                  <a:pt x="1931416" y="1380743"/>
                </a:moveTo>
                <a:lnTo>
                  <a:pt x="1893316" y="1380743"/>
                </a:lnTo>
                <a:lnTo>
                  <a:pt x="1893316" y="1399806"/>
                </a:lnTo>
                <a:lnTo>
                  <a:pt x="1921885" y="1399806"/>
                </a:lnTo>
                <a:lnTo>
                  <a:pt x="1931416" y="1380743"/>
                </a:lnTo>
                <a:close/>
              </a:path>
              <a:path w="1931670" h="1495425">
                <a:moveTo>
                  <a:pt x="1893316" y="0"/>
                </a:moveTo>
                <a:lnTo>
                  <a:pt x="0" y="0"/>
                </a:lnTo>
                <a:lnTo>
                  <a:pt x="0" y="38099"/>
                </a:lnTo>
                <a:lnTo>
                  <a:pt x="1855216" y="38099"/>
                </a:lnTo>
                <a:lnTo>
                  <a:pt x="1855216" y="19049"/>
                </a:lnTo>
                <a:lnTo>
                  <a:pt x="1893316" y="19049"/>
                </a:lnTo>
                <a:lnTo>
                  <a:pt x="1893316" y="0"/>
                </a:lnTo>
                <a:close/>
              </a:path>
              <a:path w="1931670" h="1495425">
                <a:moveTo>
                  <a:pt x="1893316" y="19049"/>
                </a:moveTo>
                <a:lnTo>
                  <a:pt x="1855216" y="19049"/>
                </a:lnTo>
                <a:lnTo>
                  <a:pt x="1874266" y="38099"/>
                </a:lnTo>
                <a:lnTo>
                  <a:pt x="1893316" y="38099"/>
                </a:lnTo>
                <a:lnTo>
                  <a:pt x="1893316" y="1904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77021" y="5692902"/>
            <a:ext cx="1804670" cy="396240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>
              <a:lnSpc>
                <a:spcPts val="3120"/>
              </a:lnSpc>
              <a:tabLst>
                <a:tab pos="808990" algn="l"/>
                <a:tab pos="1303655" algn="l"/>
              </a:tabLst>
            </a:pP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2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0</a:t>
            </a:r>
            <a:r>
              <a:rPr sz="2800" dirty="0">
                <a:solidFill>
                  <a:srgbClr val="0000CC"/>
                </a:solidFill>
                <a:latin typeface="Verdana"/>
                <a:cs typeface="Verdana"/>
              </a:rPr>
              <a:t>	</a:t>
            </a:r>
            <a:r>
              <a:rPr sz="2800" spc="-50" dirty="0">
                <a:solidFill>
                  <a:srgbClr val="0000CC"/>
                </a:solidFill>
                <a:latin typeface="Verdana"/>
                <a:cs typeface="Verdana"/>
              </a:rPr>
              <a:t>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45</a:t>
            </a:fld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58596"/>
            <a:ext cx="11135868" cy="54528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46</a:t>
            </a:fld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5425" y="879093"/>
            <a:ext cx="6077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  <a:tab pos="2042160" algn="l"/>
              </a:tabLst>
            </a:pPr>
            <a:r>
              <a:rPr sz="2800" spc="-10" dirty="0">
                <a:solidFill>
                  <a:srgbClr val="FFFFFF"/>
                </a:solidFill>
              </a:rPr>
              <a:t>OCTAL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25" dirty="0">
                <a:solidFill>
                  <a:srgbClr val="FFFFFF"/>
                </a:solidFill>
              </a:rPr>
              <a:t>TO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80" dirty="0">
                <a:solidFill>
                  <a:srgbClr val="FFFFFF"/>
                </a:solidFill>
              </a:rPr>
              <a:t>DECIMAL</a:t>
            </a:r>
            <a:r>
              <a:rPr sz="2800" spc="-185" dirty="0">
                <a:solidFill>
                  <a:srgbClr val="FFFFFF"/>
                </a:solidFill>
              </a:rPr>
              <a:t> </a:t>
            </a:r>
            <a:r>
              <a:rPr sz="2800" spc="-75" dirty="0">
                <a:solidFill>
                  <a:srgbClr val="FFFFFF"/>
                </a:solidFill>
              </a:rPr>
              <a:t>CONVERSION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95627" y="2487167"/>
            <a:ext cx="9334500" cy="523240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46075" algn="ctr">
              <a:lnSpc>
                <a:spcPct val="100000"/>
              </a:lnSpc>
              <a:spcBef>
                <a:spcPts val="315"/>
              </a:spcBef>
            </a:pPr>
            <a:r>
              <a:rPr sz="2400" spc="-25" dirty="0">
                <a:solidFill>
                  <a:srgbClr val="0000CC"/>
                </a:solidFill>
                <a:latin typeface="Verdana"/>
                <a:cs typeface="Verdana"/>
              </a:rPr>
              <a:t>Convert</a:t>
            </a:r>
            <a:r>
              <a:rPr sz="2400" spc="-17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0000CC"/>
                </a:solidFill>
                <a:latin typeface="Verdana"/>
                <a:cs typeface="Verdana"/>
              </a:rPr>
              <a:t>octal</a:t>
            </a:r>
            <a:r>
              <a:rPr sz="2400" spc="-15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00CC"/>
                </a:solidFill>
                <a:latin typeface="Verdana"/>
                <a:cs typeface="Verdana"/>
              </a:rPr>
              <a:t>number</a:t>
            </a:r>
            <a:r>
              <a:rPr sz="2400" spc="-1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CC0000"/>
                </a:solidFill>
                <a:latin typeface="Verdana"/>
                <a:cs typeface="Verdana"/>
              </a:rPr>
              <a:t>201</a:t>
            </a:r>
            <a:r>
              <a:rPr sz="2400" spc="-135" dirty="0">
                <a:solidFill>
                  <a:srgbClr val="0000CC"/>
                </a:solidFill>
                <a:latin typeface="Verdana"/>
                <a:cs typeface="Verdana"/>
              </a:rPr>
              <a:t>to</a:t>
            </a:r>
            <a:r>
              <a:rPr sz="2400" spc="-16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0000CC"/>
                </a:solidFill>
                <a:latin typeface="Verdana"/>
                <a:cs typeface="Verdana"/>
              </a:rPr>
              <a:t>a</a:t>
            </a:r>
            <a:r>
              <a:rPr sz="2400" spc="-14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0000CC"/>
                </a:solidFill>
                <a:latin typeface="Verdana"/>
                <a:cs typeface="Verdana"/>
              </a:rPr>
              <a:t>decimal</a:t>
            </a:r>
            <a:r>
              <a:rPr sz="2400" spc="-19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Verdana"/>
                <a:cs typeface="Verdana"/>
              </a:rPr>
              <a:t>number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4365" y="5847384"/>
            <a:ext cx="98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8200" algn="l"/>
              </a:tabLst>
            </a:pPr>
            <a:r>
              <a:rPr sz="1800" spc="-25" dirty="0">
                <a:solidFill>
                  <a:srgbClr val="008000"/>
                </a:solidFill>
                <a:latin typeface="Verdana"/>
                <a:cs typeface="Verdana"/>
              </a:rPr>
              <a:t>128</a:t>
            </a:r>
            <a:r>
              <a:rPr sz="18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1800" spc="-450" dirty="0">
                <a:latin typeface="Verdana"/>
                <a:cs typeface="Verdana"/>
              </a:rPr>
              <a:t>+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1030" y="5784341"/>
            <a:ext cx="812800" cy="434340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595"/>
              </a:spcBef>
            </a:pPr>
            <a:r>
              <a:rPr sz="1800" b="1" spc="-25" dirty="0">
                <a:solidFill>
                  <a:srgbClr val="0000CC"/>
                </a:solidFill>
                <a:latin typeface="Tahoma"/>
                <a:cs typeface="Tahoma"/>
              </a:rPr>
              <a:t>129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8067" y="4399279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0080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6112" y="4399279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008000"/>
                </a:solidFill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8621" y="4399279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008000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3873" y="4256913"/>
            <a:ext cx="859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CC0000"/>
                </a:solidFill>
                <a:latin typeface="Verdana"/>
                <a:cs typeface="Verdana"/>
              </a:rPr>
              <a:t>Octal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5903" y="5773623"/>
            <a:ext cx="1266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C0000"/>
                </a:solidFill>
                <a:latin typeface="Verdana"/>
                <a:cs typeface="Verdana"/>
              </a:rPr>
              <a:t>Decimal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0391" y="3490925"/>
            <a:ext cx="1820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solidFill>
                  <a:srgbClr val="CC0000"/>
                </a:solidFill>
                <a:latin typeface="Verdana"/>
                <a:cs typeface="Verdana"/>
              </a:rPr>
              <a:t>Place</a:t>
            </a:r>
            <a:r>
              <a:rPr sz="2400" spc="-17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Verdana"/>
                <a:cs typeface="Verdana"/>
              </a:rPr>
              <a:t>Value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2790" y="3547109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008000"/>
                </a:solidFill>
                <a:latin typeface="Verdana"/>
                <a:cs typeface="Verdana"/>
              </a:rPr>
              <a:t>64s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74563" y="3547109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008000"/>
                </a:solidFill>
                <a:latin typeface="Verdana"/>
                <a:cs typeface="Verdana"/>
              </a:rPr>
              <a:t>8s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5663" y="3547109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008000"/>
                </a:solidFill>
                <a:latin typeface="Verdana"/>
                <a:cs typeface="Verdana"/>
              </a:rPr>
              <a:t>1s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1172" y="5105527"/>
            <a:ext cx="107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solidFill>
                  <a:srgbClr val="008000"/>
                </a:solidFill>
                <a:latin typeface="Verdana"/>
                <a:cs typeface="Verdana"/>
              </a:rPr>
              <a:t>(64</a:t>
            </a:r>
            <a:r>
              <a:rPr sz="2400" spc="-19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400" spc="-285" dirty="0">
                <a:latin typeface="Verdana"/>
                <a:cs typeface="Verdana"/>
              </a:rPr>
              <a:t>x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008000"/>
                </a:solidFill>
                <a:latin typeface="Verdana"/>
                <a:cs typeface="Verdana"/>
              </a:rPr>
              <a:t>2)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2317" y="5105527"/>
            <a:ext cx="227774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solidFill>
                  <a:srgbClr val="008000"/>
                </a:solidFill>
                <a:latin typeface="Verdana"/>
                <a:cs typeface="Verdana"/>
              </a:rPr>
              <a:t>(8</a:t>
            </a:r>
            <a:r>
              <a:rPr sz="2400" spc="-19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400" spc="-285" dirty="0">
                <a:latin typeface="Verdana"/>
                <a:cs typeface="Verdana"/>
              </a:rPr>
              <a:t>x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8000"/>
                </a:solidFill>
                <a:latin typeface="Verdana"/>
                <a:cs typeface="Verdana"/>
              </a:rPr>
              <a:t>0)</a:t>
            </a:r>
            <a:r>
              <a:rPr sz="2400" spc="-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008000"/>
                </a:solidFill>
                <a:latin typeface="Verdana"/>
                <a:cs typeface="Verdana"/>
              </a:rPr>
              <a:t>(1</a:t>
            </a:r>
            <a:r>
              <a:rPr sz="2400" spc="-18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400" spc="-285" dirty="0">
                <a:latin typeface="Verdana"/>
                <a:cs typeface="Verdana"/>
              </a:rPr>
              <a:t>x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8000"/>
                </a:solidFill>
                <a:latin typeface="Verdana"/>
                <a:cs typeface="Verdana"/>
              </a:rPr>
              <a:t>1)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Verdana"/>
              <a:cs typeface="Verdana"/>
            </a:endParaRPr>
          </a:p>
          <a:p>
            <a:pPr marL="463550">
              <a:lnSpc>
                <a:spcPct val="100000"/>
              </a:lnSpc>
              <a:spcBef>
                <a:spcPts val="5"/>
              </a:spcBef>
              <a:tabLst>
                <a:tab pos="1035050" algn="l"/>
                <a:tab pos="1554480" algn="l"/>
                <a:tab pos="2125980" algn="l"/>
              </a:tabLst>
            </a:pPr>
            <a:r>
              <a:rPr sz="1800" spc="-50" dirty="0">
                <a:solidFill>
                  <a:srgbClr val="008000"/>
                </a:solidFill>
                <a:latin typeface="Verdana"/>
                <a:cs typeface="Verdana"/>
              </a:rPr>
              <a:t>0</a:t>
            </a:r>
            <a:r>
              <a:rPr sz="18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1800" spc="-450" dirty="0">
                <a:latin typeface="Verdana"/>
                <a:cs typeface="Verdana"/>
              </a:rPr>
              <a:t>+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008000"/>
                </a:solidFill>
                <a:latin typeface="Verdana"/>
                <a:cs typeface="Verdana"/>
              </a:rPr>
              <a:t>1</a:t>
            </a:r>
            <a:r>
              <a:rPr sz="1800" dirty="0">
                <a:solidFill>
                  <a:srgbClr val="008000"/>
                </a:solidFill>
                <a:latin typeface="Verdana"/>
                <a:cs typeface="Verdana"/>
              </a:rPr>
              <a:t>	</a:t>
            </a:r>
            <a:r>
              <a:rPr sz="1800" spc="-450" dirty="0"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47</a:t>
            </a:fld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1001267"/>
            <a:ext cx="11178540" cy="5541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48</a:t>
            </a:fld>
            <a:endParaRPr lang="en-I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859536"/>
            <a:ext cx="11178540" cy="50185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71472" y="5809894"/>
            <a:ext cx="6626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Convert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0.10111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spc="217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0.101_110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0.56</a:t>
            </a:r>
            <a:r>
              <a:rPr sz="2400" b="1" spc="-15" baseline="-20833" dirty="0">
                <a:latin typeface="Times New Roman"/>
                <a:cs typeface="Times New Roman"/>
              </a:rPr>
              <a:t>8</a:t>
            </a:r>
            <a:endParaRPr sz="2400" baseline="-208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Convert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0.1110101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16: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0.1110_1010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0.EA</a:t>
            </a:r>
            <a:r>
              <a:rPr sz="2400" b="1" spc="-15" baseline="-20833" dirty="0">
                <a:latin typeface="Times New Roman"/>
                <a:cs typeface="Times New Roman"/>
              </a:rPr>
              <a:t>16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49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Analog</a:t>
            </a:r>
            <a:r>
              <a:rPr spc="-240" dirty="0"/>
              <a:t> </a:t>
            </a:r>
            <a:r>
              <a:rPr spc="-260" dirty="0"/>
              <a:t>versus</a:t>
            </a:r>
            <a:r>
              <a:rPr spc="-235" dirty="0"/>
              <a:t> </a:t>
            </a:r>
            <a:r>
              <a:rPr spc="-70" dirty="0"/>
              <a:t>Digital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456" y="2241257"/>
            <a:ext cx="10100310" cy="416242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observables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analog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convenient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transmit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electronically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Analog/digital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digital/analog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conversion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essential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2000">
              <a:latin typeface="Times New Roman"/>
              <a:cs typeface="Times New Roman"/>
            </a:endParaRPr>
          </a:p>
          <a:p>
            <a:pPr marL="73025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Analog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Signals: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analog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were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many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systems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produce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carry </a:t>
            </a:r>
            <a:r>
              <a:rPr sz="2000" dirty="0">
                <a:latin typeface="Times New Roman"/>
                <a:cs typeface="Times New Roman"/>
              </a:rPr>
              <a:t>information.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continuous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both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time.</a:t>
            </a:r>
            <a:endParaRPr sz="20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tabLst>
                <a:tab pos="2741930" algn="l"/>
              </a:tabLst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analog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	all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natural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 naturally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analog</a:t>
            </a:r>
            <a:r>
              <a:rPr sz="2000" spc="-10" dirty="0">
                <a:latin typeface="Times New Roman"/>
                <a:cs typeface="Times New Roman"/>
              </a:rPr>
              <a:t> signals.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73025" marR="571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Digital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Signals: Unlike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analog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digital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 continuous but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discrete </a:t>
            </a:r>
            <a:r>
              <a:rPr sz="2000" spc="-2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value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time.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signals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represented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binary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consist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different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voltage values.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47502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1613" y="3672078"/>
            <a:ext cx="3470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800" b="1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50</a:t>
            </a:fld>
            <a:endParaRPr lang="en-I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260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1520" y="2657142"/>
            <a:ext cx="2980690" cy="17526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0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Arithmetic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51</a:t>
            </a:fld>
            <a:endParaRPr lang="en-I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299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Arithmetic</a:t>
            </a:r>
            <a:r>
              <a:rPr sz="3200" spc="-215" dirty="0"/>
              <a:t> </a:t>
            </a:r>
            <a:r>
              <a:rPr sz="3200" spc="-10" dirty="0"/>
              <a:t>Operations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2178921"/>
            <a:ext cx="6073775" cy="4154804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610"/>
              </a:spcBef>
            </a:pPr>
            <a:r>
              <a:rPr sz="32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Addition</a:t>
            </a:r>
            <a:endParaRPr sz="3200">
              <a:latin typeface="Times New Roman"/>
              <a:cs typeface="Times New Roman"/>
            </a:endParaRPr>
          </a:p>
          <a:p>
            <a:pPr marL="355600" marR="29845" indent="-343535">
              <a:lnSpc>
                <a:spcPts val="2590"/>
              </a:lnSpc>
              <a:spcBef>
                <a:spcPts val="145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Follow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same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addition,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difference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indicates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(not a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10)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Learn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0+0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carry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0+1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1+0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sum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1carry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1+1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 sum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carry1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1+1+1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sum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1carry1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55535" y="2929127"/>
            <a:ext cx="4566920" cy="2056764"/>
            <a:chOff x="6955535" y="2929127"/>
            <a:chExt cx="4566920" cy="205676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5535" y="2929127"/>
              <a:ext cx="1194053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0391" y="2929127"/>
              <a:ext cx="540257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5127" y="2929127"/>
              <a:ext cx="540257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1283" y="2929127"/>
              <a:ext cx="540257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6771" y="2929127"/>
              <a:ext cx="540257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60735" y="2929127"/>
              <a:ext cx="540257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3176" y="2929127"/>
              <a:ext cx="589013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5535" y="3393947"/>
              <a:ext cx="1451609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70391" y="3393947"/>
              <a:ext cx="589013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5127" y="3393947"/>
              <a:ext cx="589013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1283" y="3393947"/>
              <a:ext cx="540257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86771" y="3393947"/>
              <a:ext cx="589013" cy="6774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60735" y="3393947"/>
              <a:ext cx="589013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33176" y="3393947"/>
              <a:ext cx="540257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5535" y="3851147"/>
              <a:ext cx="1488185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70391" y="3851147"/>
              <a:ext cx="589013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25127" y="3851147"/>
              <a:ext cx="540257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1283" y="3851147"/>
              <a:ext cx="540257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86771" y="3851147"/>
              <a:ext cx="540257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60735" y="3851147"/>
              <a:ext cx="540257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33176" y="3851147"/>
              <a:ext cx="540257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55535" y="4308347"/>
              <a:ext cx="1296162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70391" y="4308347"/>
              <a:ext cx="540257" cy="6774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5127" y="4308347"/>
              <a:ext cx="589013" cy="6774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1283" y="4308347"/>
              <a:ext cx="540257" cy="677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86771" y="4308347"/>
              <a:ext cx="589013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60735" y="4308347"/>
              <a:ext cx="589013" cy="6774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33176" y="4308347"/>
              <a:ext cx="589013" cy="677418"/>
            </a:xfrm>
            <a:prstGeom prst="rect">
              <a:avLst/>
            </a:prstGeom>
          </p:spPr>
        </p:pic>
      </p:grp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7039673" y="2968434"/>
          <a:ext cx="4557395" cy="1835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745"/>
                <a:gridCol w="554990"/>
                <a:gridCol w="487044"/>
                <a:gridCol w="474980"/>
                <a:gridCol w="474979"/>
                <a:gridCol w="473075"/>
                <a:gridCol w="474979"/>
              </a:tblGrid>
              <a:tr h="4641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Carry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Augend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Addend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Result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7189469" y="5307583"/>
            <a:ext cx="96646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1 1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2032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0 1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 </a:t>
            </a:r>
            <a:r>
              <a:rPr sz="1800" spc="-50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+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0 1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1 0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0 0 </a:t>
            </a:r>
            <a:r>
              <a:rPr sz="1800" spc="-5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97795" y="5073396"/>
            <a:ext cx="1632585" cy="762000"/>
          </a:xfrm>
          <a:custGeom>
            <a:avLst/>
            <a:gdLst/>
            <a:ahLst/>
            <a:cxnLst/>
            <a:rect l="l" t="t" r="r" b="b"/>
            <a:pathLst>
              <a:path w="1632584" h="762000">
                <a:moveTo>
                  <a:pt x="0" y="380999"/>
                </a:moveTo>
                <a:lnTo>
                  <a:pt x="9700" y="322072"/>
                </a:lnTo>
                <a:lnTo>
                  <a:pt x="37833" y="265992"/>
                </a:lnTo>
                <a:lnTo>
                  <a:pt x="82949" y="213437"/>
                </a:lnTo>
                <a:lnTo>
                  <a:pt x="143594" y="165085"/>
                </a:lnTo>
                <a:lnTo>
                  <a:pt x="179287" y="142696"/>
                </a:lnTo>
                <a:lnTo>
                  <a:pt x="218319" y="121611"/>
                </a:lnTo>
                <a:lnTo>
                  <a:pt x="260507" y="101916"/>
                </a:lnTo>
                <a:lnTo>
                  <a:pt x="305670" y="83695"/>
                </a:lnTo>
                <a:lnTo>
                  <a:pt x="353628" y="67032"/>
                </a:lnTo>
                <a:lnTo>
                  <a:pt x="404198" y="52013"/>
                </a:lnTo>
                <a:lnTo>
                  <a:pt x="457199" y="38722"/>
                </a:lnTo>
                <a:lnTo>
                  <a:pt x="512451" y="27243"/>
                </a:lnTo>
                <a:lnTo>
                  <a:pt x="569770" y="17661"/>
                </a:lnTo>
                <a:lnTo>
                  <a:pt x="628976" y="10061"/>
                </a:lnTo>
                <a:lnTo>
                  <a:pt x="689888" y="4528"/>
                </a:lnTo>
                <a:lnTo>
                  <a:pt x="752323" y="1146"/>
                </a:lnTo>
                <a:lnTo>
                  <a:pt x="816101" y="0"/>
                </a:lnTo>
                <a:lnTo>
                  <a:pt x="879880" y="1146"/>
                </a:lnTo>
                <a:lnTo>
                  <a:pt x="942315" y="4528"/>
                </a:lnTo>
                <a:lnTo>
                  <a:pt x="1003227" y="10061"/>
                </a:lnTo>
                <a:lnTo>
                  <a:pt x="1062433" y="17661"/>
                </a:lnTo>
                <a:lnTo>
                  <a:pt x="1119752" y="27243"/>
                </a:lnTo>
                <a:lnTo>
                  <a:pt x="1175004" y="38722"/>
                </a:lnTo>
                <a:lnTo>
                  <a:pt x="1228005" y="52013"/>
                </a:lnTo>
                <a:lnTo>
                  <a:pt x="1278575" y="67032"/>
                </a:lnTo>
                <a:lnTo>
                  <a:pt x="1326533" y="83695"/>
                </a:lnTo>
                <a:lnTo>
                  <a:pt x="1371696" y="101916"/>
                </a:lnTo>
                <a:lnTo>
                  <a:pt x="1413884" y="121611"/>
                </a:lnTo>
                <a:lnTo>
                  <a:pt x="1452916" y="142696"/>
                </a:lnTo>
                <a:lnTo>
                  <a:pt x="1488609" y="165085"/>
                </a:lnTo>
                <a:lnTo>
                  <a:pt x="1520782" y="188693"/>
                </a:lnTo>
                <a:lnTo>
                  <a:pt x="1573844" y="239232"/>
                </a:lnTo>
                <a:lnTo>
                  <a:pt x="1610650" y="293634"/>
                </a:lnTo>
                <a:lnTo>
                  <a:pt x="1629748" y="351222"/>
                </a:lnTo>
                <a:lnTo>
                  <a:pt x="1632203" y="380999"/>
                </a:lnTo>
                <a:lnTo>
                  <a:pt x="1629748" y="410775"/>
                </a:lnTo>
                <a:lnTo>
                  <a:pt x="1610650" y="468361"/>
                </a:lnTo>
                <a:lnTo>
                  <a:pt x="1573844" y="522762"/>
                </a:lnTo>
                <a:lnTo>
                  <a:pt x="1520782" y="573300"/>
                </a:lnTo>
                <a:lnTo>
                  <a:pt x="1488609" y="596909"/>
                </a:lnTo>
                <a:lnTo>
                  <a:pt x="1452916" y="619298"/>
                </a:lnTo>
                <a:lnTo>
                  <a:pt x="1413884" y="640383"/>
                </a:lnTo>
                <a:lnTo>
                  <a:pt x="1371696" y="660078"/>
                </a:lnTo>
                <a:lnTo>
                  <a:pt x="1326533" y="678300"/>
                </a:lnTo>
                <a:lnTo>
                  <a:pt x="1278575" y="694963"/>
                </a:lnTo>
                <a:lnTo>
                  <a:pt x="1228005" y="709983"/>
                </a:lnTo>
                <a:lnTo>
                  <a:pt x="1175004" y="723275"/>
                </a:lnTo>
                <a:lnTo>
                  <a:pt x="1119752" y="734755"/>
                </a:lnTo>
                <a:lnTo>
                  <a:pt x="1062433" y="744337"/>
                </a:lnTo>
                <a:lnTo>
                  <a:pt x="1003227" y="751937"/>
                </a:lnTo>
                <a:lnTo>
                  <a:pt x="942315" y="757471"/>
                </a:lnTo>
                <a:lnTo>
                  <a:pt x="879880" y="760853"/>
                </a:lnTo>
                <a:lnTo>
                  <a:pt x="816101" y="761999"/>
                </a:lnTo>
                <a:lnTo>
                  <a:pt x="752323" y="760853"/>
                </a:lnTo>
                <a:lnTo>
                  <a:pt x="689888" y="757471"/>
                </a:lnTo>
                <a:lnTo>
                  <a:pt x="628976" y="751937"/>
                </a:lnTo>
                <a:lnTo>
                  <a:pt x="569770" y="744337"/>
                </a:lnTo>
                <a:lnTo>
                  <a:pt x="512451" y="734755"/>
                </a:lnTo>
                <a:lnTo>
                  <a:pt x="457199" y="723275"/>
                </a:lnTo>
                <a:lnTo>
                  <a:pt x="404198" y="709983"/>
                </a:lnTo>
                <a:lnTo>
                  <a:pt x="353628" y="694963"/>
                </a:lnTo>
                <a:lnTo>
                  <a:pt x="305670" y="678300"/>
                </a:lnTo>
                <a:lnTo>
                  <a:pt x="260507" y="660078"/>
                </a:lnTo>
                <a:lnTo>
                  <a:pt x="218319" y="640383"/>
                </a:lnTo>
                <a:lnTo>
                  <a:pt x="179287" y="619298"/>
                </a:lnTo>
                <a:lnTo>
                  <a:pt x="143594" y="596909"/>
                </a:lnTo>
                <a:lnTo>
                  <a:pt x="111421" y="573300"/>
                </a:lnTo>
                <a:lnTo>
                  <a:pt x="58359" y="522762"/>
                </a:lnTo>
                <a:lnTo>
                  <a:pt x="21553" y="468361"/>
                </a:lnTo>
                <a:lnTo>
                  <a:pt x="2455" y="410775"/>
                </a:lnTo>
                <a:lnTo>
                  <a:pt x="0" y="3809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951846" y="5298389"/>
            <a:ext cx="1327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Carry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Values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61604" y="5390896"/>
            <a:ext cx="1524000" cy="127000"/>
          </a:xfrm>
          <a:custGeom>
            <a:avLst/>
            <a:gdLst/>
            <a:ahLst/>
            <a:cxnLst/>
            <a:rect l="l" t="t" r="r" b="b"/>
            <a:pathLst>
              <a:path w="1524000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9849"/>
                </a:lnTo>
                <a:lnTo>
                  <a:pt x="114300" y="69849"/>
                </a:lnTo>
                <a:lnTo>
                  <a:pt x="114300" y="57149"/>
                </a:lnTo>
                <a:lnTo>
                  <a:pt x="127000" y="57149"/>
                </a:lnTo>
                <a:lnTo>
                  <a:pt x="127000" y="0"/>
                </a:lnTo>
                <a:close/>
              </a:path>
              <a:path w="1524000" h="127000">
                <a:moveTo>
                  <a:pt x="127000" y="57149"/>
                </a:moveTo>
                <a:lnTo>
                  <a:pt x="114300" y="57149"/>
                </a:lnTo>
                <a:lnTo>
                  <a:pt x="114300" y="69849"/>
                </a:lnTo>
                <a:lnTo>
                  <a:pt x="127000" y="69849"/>
                </a:lnTo>
                <a:lnTo>
                  <a:pt x="127000" y="57149"/>
                </a:lnTo>
                <a:close/>
              </a:path>
              <a:path w="1524000" h="127000">
                <a:moveTo>
                  <a:pt x="1524000" y="57149"/>
                </a:moveTo>
                <a:lnTo>
                  <a:pt x="127000" y="57149"/>
                </a:lnTo>
                <a:lnTo>
                  <a:pt x="127000" y="69849"/>
                </a:lnTo>
                <a:lnTo>
                  <a:pt x="1524000" y="69849"/>
                </a:lnTo>
                <a:lnTo>
                  <a:pt x="1524000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52</a:t>
            </a:fld>
            <a:endParaRPr lang="en-I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2109" y="2545842"/>
            <a:ext cx="1902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Subtraction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53071" y="3223260"/>
            <a:ext cx="4085590" cy="2049145"/>
            <a:chOff x="7053071" y="3223260"/>
            <a:chExt cx="4085590" cy="2049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3071" y="3223260"/>
              <a:ext cx="1416557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1975" y="3223260"/>
              <a:ext cx="540257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9175" y="3223260"/>
              <a:ext cx="540257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0843" y="3223260"/>
              <a:ext cx="589013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8127" y="3223260"/>
              <a:ext cx="589013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3071" y="3680460"/>
              <a:ext cx="1582674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1975" y="3680460"/>
              <a:ext cx="540257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9175" y="3680460"/>
              <a:ext cx="540257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0843" y="3680460"/>
              <a:ext cx="589013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68127" y="3680460"/>
              <a:ext cx="540257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49127" y="3680460"/>
              <a:ext cx="540257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3071" y="4137660"/>
              <a:ext cx="2082546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1975" y="4137660"/>
              <a:ext cx="589013" cy="6774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9175" y="4137660"/>
              <a:ext cx="540257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0843" y="4137660"/>
              <a:ext cx="540257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8127" y="4137660"/>
              <a:ext cx="589013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49127" y="4137660"/>
              <a:ext cx="540257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53071" y="4594860"/>
              <a:ext cx="1296162" cy="6774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1975" y="4594860"/>
              <a:ext cx="589013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9175" y="4594860"/>
              <a:ext cx="540257" cy="6774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0843" y="4594860"/>
              <a:ext cx="540257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68127" y="4594860"/>
              <a:ext cx="540257" cy="6774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9127" y="4594860"/>
              <a:ext cx="589013" cy="677417"/>
            </a:xfrm>
            <a:prstGeom prst="rect">
              <a:avLst/>
            </a:prstGeom>
          </p:spPr>
        </p:pic>
      </p:grp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7137590" y="3262312"/>
          <a:ext cx="405637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920"/>
                <a:gridCol w="455930"/>
                <a:gridCol w="392430"/>
                <a:gridCol w="367030"/>
                <a:gridCol w="379729"/>
                <a:gridCol w="455929"/>
              </a:tblGrid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Borrow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57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Minuend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57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Subtrahend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Result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0" dirty="0">
                          <a:solidFill>
                            <a:srgbClr val="FFC90C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884326" y="2976509"/>
            <a:ext cx="5713095" cy="33362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100"/>
              </a:spcBef>
              <a:tabLst>
                <a:tab pos="62738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Learn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endParaRPr sz="24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  <a:spcBef>
                <a:spcPts val="1010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1-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  <a:spcBef>
                <a:spcPts val="994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0-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borrow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90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rules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decimal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applies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binary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well.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calculate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0-1,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“borrow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one”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next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left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digit.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4660" y="5254193"/>
            <a:ext cx="8636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1</a:t>
            </a:r>
            <a:r>
              <a:rPr sz="1800" spc="-1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33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63500" algn="ctr">
              <a:lnSpc>
                <a:spcPct val="100000"/>
              </a:lnSpc>
              <a:spcBef>
                <a:spcPts val="5"/>
              </a:spcBef>
            </a:pP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0</a:t>
            </a:r>
            <a:r>
              <a:rPr sz="1800" spc="-1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2</a:t>
            </a:r>
            <a:r>
              <a:rPr sz="1800" spc="-12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3300"/>
                </a:solidFill>
                <a:latin typeface="Verdana"/>
                <a:cs typeface="Verdana"/>
              </a:rPr>
              <a:t>0</a:t>
            </a:r>
            <a:r>
              <a:rPr sz="1800" spc="-12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330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112395" algn="ctr">
              <a:lnSpc>
                <a:spcPct val="100000"/>
              </a:lnSpc>
            </a:pPr>
            <a:r>
              <a:rPr sz="1800" spc="-170" dirty="0">
                <a:latin typeface="Verdana"/>
                <a:cs typeface="Verdana"/>
              </a:rPr>
              <a:t>1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0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1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u="sng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0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sz="1800" u="sng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39253" y="6352133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Verdana"/>
                <a:cs typeface="Verdana"/>
              </a:rPr>
              <a:t>0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0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1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53</a:t>
            </a:fld>
            <a:endParaRPr lang="en-I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Decimal</a:t>
            </a:r>
            <a:r>
              <a:rPr spc="-160" dirty="0"/>
              <a:t> </a:t>
            </a:r>
            <a:r>
              <a:rPr spc="-70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3019425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05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9’s</a:t>
            </a:r>
            <a:r>
              <a:rPr sz="2400" u="sng" spc="-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918" y="3275482"/>
            <a:ext cx="3176905" cy="11017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55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 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 9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4469" y="2576855"/>
            <a:ext cx="1221105" cy="18307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540"/>
              </a:spcBef>
            </a:pPr>
            <a:r>
              <a:rPr sz="1900" u="heavy" spc="-27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1900" u="heavy" spc="-2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9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900" u="heavy" spc="-1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9</a:t>
            </a:r>
            <a:r>
              <a:rPr sz="1900" u="heavy" spc="50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endParaRPr sz="19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  <a:p>
            <a:pPr marL="257175" marR="26034" indent="-245110">
              <a:lnSpc>
                <a:spcPct val="123800"/>
              </a:lnSpc>
              <a:tabLst>
                <a:tab pos="845819" algn="l"/>
              </a:tabLst>
            </a:pPr>
            <a:r>
              <a:rPr sz="1900" u="heavy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	+1</a:t>
            </a:r>
            <a:r>
              <a:rPr sz="1900" u="heavy" spc="-5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1396" y="3973067"/>
            <a:ext cx="3886200" cy="980440"/>
          </a:xfrm>
          <a:custGeom>
            <a:avLst/>
            <a:gdLst/>
            <a:ahLst/>
            <a:cxnLst/>
            <a:rect l="l" t="t" r="r" b="b"/>
            <a:pathLst>
              <a:path w="3886200" h="980439">
                <a:moveTo>
                  <a:pt x="0" y="489965"/>
                </a:moveTo>
                <a:lnTo>
                  <a:pt x="11921" y="435377"/>
                </a:lnTo>
                <a:lnTo>
                  <a:pt x="32723" y="399937"/>
                </a:lnTo>
                <a:lnTo>
                  <a:pt x="63370" y="365370"/>
                </a:lnTo>
                <a:lnTo>
                  <a:pt x="103487" y="331771"/>
                </a:lnTo>
                <a:lnTo>
                  <a:pt x="152697" y="299233"/>
                </a:lnTo>
                <a:lnTo>
                  <a:pt x="210626" y="267853"/>
                </a:lnTo>
                <a:lnTo>
                  <a:pt x="276897" y="237724"/>
                </a:lnTo>
                <a:lnTo>
                  <a:pt x="313044" y="223158"/>
                </a:lnTo>
                <a:lnTo>
                  <a:pt x="351135" y="208941"/>
                </a:lnTo>
                <a:lnTo>
                  <a:pt x="391124" y="195083"/>
                </a:lnTo>
                <a:lnTo>
                  <a:pt x="432964" y="181598"/>
                </a:lnTo>
                <a:lnTo>
                  <a:pt x="476607" y="168497"/>
                </a:lnTo>
                <a:lnTo>
                  <a:pt x="522008" y="155792"/>
                </a:lnTo>
                <a:lnTo>
                  <a:pt x="569118" y="143494"/>
                </a:lnTo>
                <a:lnTo>
                  <a:pt x="617892" y="131615"/>
                </a:lnTo>
                <a:lnTo>
                  <a:pt x="668281" y="120168"/>
                </a:lnTo>
                <a:lnTo>
                  <a:pt x="720239" y="109163"/>
                </a:lnTo>
                <a:lnTo>
                  <a:pt x="773720" y="98614"/>
                </a:lnTo>
                <a:lnTo>
                  <a:pt x="828675" y="88531"/>
                </a:lnTo>
                <a:lnTo>
                  <a:pt x="885059" y="78927"/>
                </a:lnTo>
                <a:lnTo>
                  <a:pt x="942824" y="69813"/>
                </a:lnTo>
                <a:lnTo>
                  <a:pt x="1001923" y="61201"/>
                </a:lnTo>
                <a:lnTo>
                  <a:pt x="1062309" y="53104"/>
                </a:lnTo>
                <a:lnTo>
                  <a:pt x="1123935" y="45532"/>
                </a:lnTo>
                <a:lnTo>
                  <a:pt x="1186755" y="38498"/>
                </a:lnTo>
                <a:lnTo>
                  <a:pt x="1250721" y="32014"/>
                </a:lnTo>
                <a:lnTo>
                  <a:pt x="1315787" y="26091"/>
                </a:lnTo>
                <a:lnTo>
                  <a:pt x="1381905" y="20741"/>
                </a:lnTo>
                <a:lnTo>
                  <a:pt x="1449028" y="15977"/>
                </a:lnTo>
                <a:lnTo>
                  <a:pt x="1517110" y="11809"/>
                </a:lnTo>
                <a:lnTo>
                  <a:pt x="1586103" y="8250"/>
                </a:lnTo>
                <a:lnTo>
                  <a:pt x="1655961" y="5311"/>
                </a:lnTo>
                <a:lnTo>
                  <a:pt x="1726637" y="3005"/>
                </a:lnTo>
                <a:lnTo>
                  <a:pt x="1798083" y="1343"/>
                </a:lnTo>
                <a:lnTo>
                  <a:pt x="1870253" y="337"/>
                </a:lnTo>
                <a:lnTo>
                  <a:pt x="1943100" y="0"/>
                </a:lnTo>
                <a:lnTo>
                  <a:pt x="2015946" y="337"/>
                </a:lnTo>
                <a:lnTo>
                  <a:pt x="2088116" y="1343"/>
                </a:lnTo>
                <a:lnTo>
                  <a:pt x="2159562" y="3005"/>
                </a:lnTo>
                <a:lnTo>
                  <a:pt x="2230238" y="5311"/>
                </a:lnTo>
                <a:lnTo>
                  <a:pt x="2300096" y="8250"/>
                </a:lnTo>
                <a:lnTo>
                  <a:pt x="2369089" y="11809"/>
                </a:lnTo>
                <a:lnTo>
                  <a:pt x="2437171" y="15977"/>
                </a:lnTo>
                <a:lnTo>
                  <a:pt x="2504294" y="20741"/>
                </a:lnTo>
                <a:lnTo>
                  <a:pt x="2570412" y="26091"/>
                </a:lnTo>
                <a:lnTo>
                  <a:pt x="2635478" y="32014"/>
                </a:lnTo>
                <a:lnTo>
                  <a:pt x="2699444" y="38498"/>
                </a:lnTo>
                <a:lnTo>
                  <a:pt x="2762264" y="45532"/>
                </a:lnTo>
                <a:lnTo>
                  <a:pt x="2823890" y="53104"/>
                </a:lnTo>
                <a:lnTo>
                  <a:pt x="2884276" y="61201"/>
                </a:lnTo>
                <a:lnTo>
                  <a:pt x="2943375" y="69813"/>
                </a:lnTo>
                <a:lnTo>
                  <a:pt x="3001140" y="78927"/>
                </a:lnTo>
                <a:lnTo>
                  <a:pt x="3057524" y="88531"/>
                </a:lnTo>
                <a:lnTo>
                  <a:pt x="3112479" y="98614"/>
                </a:lnTo>
                <a:lnTo>
                  <a:pt x="3165960" y="109163"/>
                </a:lnTo>
                <a:lnTo>
                  <a:pt x="3217918" y="120168"/>
                </a:lnTo>
                <a:lnTo>
                  <a:pt x="3268307" y="131615"/>
                </a:lnTo>
                <a:lnTo>
                  <a:pt x="3317081" y="143494"/>
                </a:lnTo>
                <a:lnTo>
                  <a:pt x="3364191" y="155792"/>
                </a:lnTo>
                <a:lnTo>
                  <a:pt x="3409592" y="168497"/>
                </a:lnTo>
                <a:lnTo>
                  <a:pt x="3453235" y="181598"/>
                </a:lnTo>
                <a:lnTo>
                  <a:pt x="3495075" y="195083"/>
                </a:lnTo>
                <a:lnTo>
                  <a:pt x="3535064" y="208941"/>
                </a:lnTo>
                <a:lnTo>
                  <a:pt x="3573155" y="223158"/>
                </a:lnTo>
                <a:lnTo>
                  <a:pt x="3609302" y="237724"/>
                </a:lnTo>
                <a:lnTo>
                  <a:pt x="3675573" y="267853"/>
                </a:lnTo>
                <a:lnTo>
                  <a:pt x="3733502" y="299233"/>
                </a:lnTo>
                <a:lnTo>
                  <a:pt x="3782712" y="331771"/>
                </a:lnTo>
                <a:lnTo>
                  <a:pt x="3822829" y="365370"/>
                </a:lnTo>
                <a:lnTo>
                  <a:pt x="3853476" y="399937"/>
                </a:lnTo>
                <a:lnTo>
                  <a:pt x="3874278" y="435377"/>
                </a:lnTo>
                <a:lnTo>
                  <a:pt x="3886200" y="489965"/>
                </a:lnTo>
                <a:lnTo>
                  <a:pt x="3884859" y="508337"/>
                </a:lnTo>
                <a:lnTo>
                  <a:pt x="3865131" y="562377"/>
                </a:lnTo>
                <a:lnTo>
                  <a:pt x="3839360" y="597392"/>
                </a:lnTo>
                <a:lnTo>
                  <a:pt x="3803931" y="631487"/>
                </a:lnTo>
                <a:lnTo>
                  <a:pt x="3759220" y="664568"/>
                </a:lnTo>
                <a:lnTo>
                  <a:pt x="3705604" y="696538"/>
                </a:lnTo>
                <a:lnTo>
                  <a:pt x="3643457" y="727305"/>
                </a:lnTo>
                <a:lnTo>
                  <a:pt x="3573155" y="756773"/>
                </a:lnTo>
                <a:lnTo>
                  <a:pt x="3535064" y="770990"/>
                </a:lnTo>
                <a:lnTo>
                  <a:pt x="3495075" y="784848"/>
                </a:lnTo>
                <a:lnTo>
                  <a:pt x="3453235" y="798333"/>
                </a:lnTo>
                <a:lnTo>
                  <a:pt x="3409592" y="811434"/>
                </a:lnTo>
                <a:lnTo>
                  <a:pt x="3364191" y="824139"/>
                </a:lnTo>
                <a:lnTo>
                  <a:pt x="3317081" y="836437"/>
                </a:lnTo>
                <a:lnTo>
                  <a:pt x="3268307" y="848316"/>
                </a:lnTo>
                <a:lnTo>
                  <a:pt x="3217918" y="859763"/>
                </a:lnTo>
                <a:lnTo>
                  <a:pt x="3165960" y="870768"/>
                </a:lnTo>
                <a:lnTo>
                  <a:pt x="3112479" y="881317"/>
                </a:lnTo>
                <a:lnTo>
                  <a:pt x="3057524" y="891400"/>
                </a:lnTo>
                <a:lnTo>
                  <a:pt x="3001140" y="901004"/>
                </a:lnTo>
                <a:lnTo>
                  <a:pt x="2943375" y="910118"/>
                </a:lnTo>
                <a:lnTo>
                  <a:pt x="2884276" y="918730"/>
                </a:lnTo>
                <a:lnTo>
                  <a:pt x="2823890" y="926827"/>
                </a:lnTo>
                <a:lnTo>
                  <a:pt x="2762264" y="934399"/>
                </a:lnTo>
                <a:lnTo>
                  <a:pt x="2699444" y="941433"/>
                </a:lnTo>
                <a:lnTo>
                  <a:pt x="2635478" y="947917"/>
                </a:lnTo>
                <a:lnTo>
                  <a:pt x="2570412" y="953840"/>
                </a:lnTo>
                <a:lnTo>
                  <a:pt x="2504294" y="959190"/>
                </a:lnTo>
                <a:lnTo>
                  <a:pt x="2437171" y="963954"/>
                </a:lnTo>
                <a:lnTo>
                  <a:pt x="2369089" y="968122"/>
                </a:lnTo>
                <a:lnTo>
                  <a:pt x="2300096" y="971681"/>
                </a:lnTo>
                <a:lnTo>
                  <a:pt x="2230238" y="974620"/>
                </a:lnTo>
                <a:lnTo>
                  <a:pt x="2159562" y="976926"/>
                </a:lnTo>
                <a:lnTo>
                  <a:pt x="2088116" y="978588"/>
                </a:lnTo>
                <a:lnTo>
                  <a:pt x="2015946" y="979594"/>
                </a:lnTo>
                <a:lnTo>
                  <a:pt x="1943100" y="979931"/>
                </a:lnTo>
                <a:lnTo>
                  <a:pt x="1870253" y="979594"/>
                </a:lnTo>
                <a:lnTo>
                  <a:pt x="1798083" y="978588"/>
                </a:lnTo>
                <a:lnTo>
                  <a:pt x="1726637" y="976926"/>
                </a:lnTo>
                <a:lnTo>
                  <a:pt x="1655961" y="974620"/>
                </a:lnTo>
                <a:lnTo>
                  <a:pt x="1586103" y="971681"/>
                </a:lnTo>
                <a:lnTo>
                  <a:pt x="1517110" y="968122"/>
                </a:lnTo>
                <a:lnTo>
                  <a:pt x="1449028" y="963954"/>
                </a:lnTo>
                <a:lnTo>
                  <a:pt x="1381905" y="959190"/>
                </a:lnTo>
                <a:lnTo>
                  <a:pt x="1315787" y="953840"/>
                </a:lnTo>
                <a:lnTo>
                  <a:pt x="1250721" y="947917"/>
                </a:lnTo>
                <a:lnTo>
                  <a:pt x="1186755" y="941433"/>
                </a:lnTo>
                <a:lnTo>
                  <a:pt x="1123935" y="934399"/>
                </a:lnTo>
                <a:lnTo>
                  <a:pt x="1062309" y="926827"/>
                </a:lnTo>
                <a:lnTo>
                  <a:pt x="1001923" y="918730"/>
                </a:lnTo>
                <a:lnTo>
                  <a:pt x="942824" y="910118"/>
                </a:lnTo>
                <a:lnTo>
                  <a:pt x="885059" y="901004"/>
                </a:lnTo>
                <a:lnTo>
                  <a:pt x="828675" y="891400"/>
                </a:lnTo>
                <a:lnTo>
                  <a:pt x="773720" y="881317"/>
                </a:lnTo>
                <a:lnTo>
                  <a:pt x="720239" y="870768"/>
                </a:lnTo>
                <a:lnTo>
                  <a:pt x="668281" y="859763"/>
                </a:lnTo>
                <a:lnTo>
                  <a:pt x="617892" y="848316"/>
                </a:lnTo>
                <a:lnTo>
                  <a:pt x="569118" y="836437"/>
                </a:lnTo>
                <a:lnTo>
                  <a:pt x="522008" y="824139"/>
                </a:lnTo>
                <a:lnTo>
                  <a:pt x="476607" y="811434"/>
                </a:lnTo>
                <a:lnTo>
                  <a:pt x="432964" y="798333"/>
                </a:lnTo>
                <a:lnTo>
                  <a:pt x="391124" y="784848"/>
                </a:lnTo>
                <a:lnTo>
                  <a:pt x="351135" y="770990"/>
                </a:lnTo>
                <a:lnTo>
                  <a:pt x="313044" y="756773"/>
                </a:lnTo>
                <a:lnTo>
                  <a:pt x="276897" y="742207"/>
                </a:lnTo>
                <a:lnTo>
                  <a:pt x="210626" y="712078"/>
                </a:lnTo>
                <a:lnTo>
                  <a:pt x="152697" y="680698"/>
                </a:lnTo>
                <a:lnTo>
                  <a:pt x="103487" y="648160"/>
                </a:lnTo>
                <a:lnTo>
                  <a:pt x="63370" y="614561"/>
                </a:lnTo>
                <a:lnTo>
                  <a:pt x="32723" y="579994"/>
                </a:lnTo>
                <a:lnTo>
                  <a:pt x="11921" y="544554"/>
                </a:lnTo>
                <a:lnTo>
                  <a:pt x="0" y="489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1550" y="4170426"/>
            <a:ext cx="294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Add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carry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37956" y="3637407"/>
            <a:ext cx="2031364" cy="604520"/>
            <a:chOff x="8037956" y="3637407"/>
            <a:chExt cx="2031364" cy="604520"/>
          </a:xfrm>
        </p:grpSpPr>
        <p:sp>
          <p:nvSpPr>
            <p:cNvPr id="10" name="object 10"/>
            <p:cNvSpPr/>
            <p:nvPr/>
          </p:nvSpPr>
          <p:spPr>
            <a:xfrm>
              <a:off x="8037956" y="3637407"/>
              <a:ext cx="1270000" cy="604520"/>
            </a:xfrm>
            <a:custGeom>
              <a:avLst/>
              <a:gdLst/>
              <a:ahLst/>
              <a:cxnLst/>
              <a:rect l="l" t="t" r="r" b="b"/>
              <a:pathLst>
                <a:path w="1270000" h="604520">
                  <a:moveTo>
                    <a:pt x="1257401" y="8357"/>
                  </a:moveTo>
                  <a:lnTo>
                    <a:pt x="1255902" y="9017"/>
                  </a:lnTo>
                  <a:lnTo>
                    <a:pt x="4572" y="590931"/>
                  </a:lnTo>
                  <a:lnTo>
                    <a:pt x="1397" y="592455"/>
                  </a:lnTo>
                  <a:lnTo>
                    <a:pt x="0" y="596265"/>
                  </a:lnTo>
                  <a:lnTo>
                    <a:pt x="1524" y="599440"/>
                  </a:lnTo>
                  <a:lnTo>
                    <a:pt x="2865" y="602488"/>
                  </a:lnTo>
                  <a:lnTo>
                    <a:pt x="2921" y="602615"/>
                  </a:lnTo>
                  <a:lnTo>
                    <a:pt x="6731" y="604012"/>
                  </a:lnTo>
                  <a:lnTo>
                    <a:pt x="9906" y="602488"/>
                  </a:lnTo>
                  <a:lnTo>
                    <a:pt x="1239994" y="30452"/>
                  </a:lnTo>
                  <a:lnTo>
                    <a:pt x="1247111" y="20190"/>
                  </a:lnTo>
                  <a:lnTo>
                    <a:pt x="1234983" y="19050"/>
                  </a:lnTo>
                  <a:lnTo>
                    <a:pt x="1247902" y="19050"/>
                  </a:lnTo>
                  <a:lnTo>
                    <a:pt x="1253363" y="11176"/>
                  </a:lnTo>
                  <a:lnTo>
                    <a:pt x="1263924" y="11176"/>
                  </a:lnTo>
                  <a:lnTo>
                    <a:pt x="1262888" y="9017"/>
                  </a:lnTo>
                  <a:lnTo>
                    <a:pt x="1262336" y="8814"/>
                  </a:lnTo>
                  <a:lnTo>
                    <a:pt x="1257401" y="8357"/>
                  </a:lnTo>
                  <a:close/>
                </a:path>
                <a:path w="1270000" h="604520">
                  <a:moveTo>
                    <a:pt x="1262875" y="19787"/>
                  </a:moveTo>
                  <a:lnTo>
                    <a:pt x="1261237" y="20574"/>
                  </a:lnTo>
                  <a:lnTo>
                    <a:pt x="1239994" y="30452"/>
                  </a:lnTo>
                  <a:lnTo>
                    <a:pt x="1203071" y="83693"/>
                  </a:lnTo>
                  <a:lnTo>
                    <a:pt x="1201039" y="86487"/>
                  </a:lnTo>
                  <a:lnTo>
                    <a:pt x="1201674" y="90424"/>
                  </a:lnTo>
                  <a:lnTo>
                    <a:pt x="1207516" y="94488"/>
                  </a:lnTo>
                  <a:lnTo>
                    <a:pt x="1211452" y="93726"/>
                  </a:lnTo>
                  <a:lnTo>
                    <a:pt x="1213485" y="90932"/>
                  </a:lnTo>
                  <a:lnTo>
                    <a:pt x="1262875" y="19787"/>
                  </a:lnTo>
                  <a:close/>
                </a:path>
                <a:path w="1270000" h="604520">
                  <a:moveTo>
                    <a:pt x="1247111" y="20190"/>
                  </a:moveTo>
                  <a:lnTo>
                    <a:pt x="1239994" y="30452"/>
                  </a:lnTo>
                  <a:lnTo>
                    <a:pt x="1259871" y="21209"/>
                  </a:lnTo>
                  <a:lnTo>
                    <a:pt x="1257935" y="21209"/>
                  </a:lnTo>
                  <a:lnTo>
                    <a:pt x="1247111" y="20190"/>
                  </a:lnTo>
                  <a:close/>
                </a:path>
                <a:path w="1270000" h="604520">
                  <a:moveTo>
                    <a:pt x="1253363" y="11176"/>
                  </a:moveTo>
                  <a:lnTo>
                    <a:pt x="1247111" y="20190"/>
                  </a:lnTo>
                  <a:lnTo>
                    <a:pt x="1257935" y="21209"/>
                  </a:lnTo>
                  <a:lnTo>
                    <a:pt x="1253363" y="11176"/>
                  </a:lnTo>
                  <a:close/>
                </a:path>
                <a:path w="1270000" h="604520">
                  <a:moveTo>
                    <a:pt x="1263924" y="11176"/>
                  </a:moveTo>
                  <a:lnTo>
                    <a:pt x="1253363" y="11176"/>
                  </a:lnTo>
                  <a:lnTo>
                    <a:pt x="1257935" y="21209"/>
                  </a:lnTo>
                  <a:lnTo>
                    <a:pt x="1259871" y="21209"/>
                  </a:lnTo>
                  <a:lnTo>
                    <a:pt x="1262875" y="19787"/>
                  </a:lnTo>
                  <a:lnTo>
                    <a:pt x="1265861" y="15486"/>
                  </a:lnTo>
                  <a:lnTo>
                    <a:pt x="1264762" y="12954"/>
                  </a:lnTo>
                  <a:lnTo>
                    <a:pt x="1263924" y="11176"/>
                  </a:lnTo>
                  <a:close/>
                </a:path>
                <a:path w="1270000" h="604520">
                  <a:moveTo>
                    <a:pt x="1167892" y="0"/>
                  </a:moveTo>
                  <a:lnTo>
                    <a:pt x="1164717" y="2540"/>
                  </a:lnTo>
                  <a:lnTo>
                    <a:pt x="1164463" y="6096"/>
                  </a:lnTo>
                  <a:lnTo>
                    <a:pt x="1164293" y="7620"/>
                  </a:lnTo>
                  <a:lnTo>
                    <a:pt x="1164211" y="8357"/>
                  </a:lnTo>
                  <a:lnTo>
                    <a:pt x="1164160" y="8814"/>
                  </a:lnTo>
                  <a:lnTo>
                    <a:pt x="1164082" y="9525"/>
                  </a:lnTo>
                  <a:lnTo>
                    <a:pt x="1166622" y="12700"/>
                  </a:lnTo>
                  <a:lnTo>
                    <a:pt x="1170177" y="12954"/>
                  </a:lnTo>
                  <a:lnTo>
                    <a:pt x="1247111" y="20190"/>
                  </a:lnTo>
                  <a:lnTo>
                    <a:pt x="1247902" y="19050"/>
                  </a:lnTo>
                  <a:lnTo>
                    <a:pt x="1234328" y="19050"/>
                  </a:lnTo>
                  <a:lnTo>
                    <a:pt x="1255902" y="9017"/>
                  </a:lnTo>
                  <a:lnTo>
                    <a:pt x="1257401" y="8357"/>
                  </a:lnTo>
                  <a:lnTo>
                    <a:pt x="1171321" y="381"/>
                  </a:lnTo>
                  <a:lnTo>
                    <a:pt x="1167892" y="0"/>
                  </a:lnTo>
                  <a:close/>
                </a:path>
                <a:path w="1270000" h="604520">
                  <a:moveTo>
                    <a:pt x="1265646" y="15796"/>
                  </a:moveTo>
                  <a:lnTo>
                    <a:pt x="1262875" y="19787"/>
                  </a:lnTo>
                  <a:lnTo>
                    <a:pt x="1264412" y="19050"/>
                  </a:lnTo>
                  <a:lnTo>
                    <a:pt x="1265646" y="15796"/>
                  </a:lnTo>
                  <a:close/>
                </a:path>
                <a:path w="1270000" h="604520">
                  <a:moveTo>
                    <a:pt x="1262336" y="8814"/>
                  </a:moveTo>
                  <a:lnTo>
                    <a:pt x="1262888" y="9017"/>
                  </a:lnTo>
                  <a:lnTo>
                    <a:pt x="1264645" y="12700"/>
                  </a:lnTo>
                  <a:lnTo>
                    <a:pt x="1265926" y="15486"/>
                  </a:lnTo>
                  <a:lnTo>
                    <a:pt x="1267619" y="12954"/>
                  </a:lnTo>
                  <a:lnTo>
                    <a:pt x="1270000" y="9525"/>
                  </a:lnTo>
                  <a:lnTo>
                    <a:pt x="1262336" y="8814"/>
                  </a:lnTo>
                  <a:close/>
                </a:path>
                <a:path w="1270000" h="604520">
                  <a:moveTo>
                    <a:pt x="1259077" y="7620"/>
                  </a:moveTo>
                  <a:lnTo>
                    <a:pt x="1257401" y="8357"/>
                  </a:lnTo>
                  <a:lnTo>
                    <a:pt x="1262336" y="8814"/>
                  </a:lnTo>
                  <a:lnTo>
                    <a:pt x="1259077" y="762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04755" y="3694684"/>
              <a:ext cx="464820" cy="172085"/>
            </a:xfrm>
            <a:custGeom>
              <a:avLst/>
              <a:gdLst/>
              <a:ahLst/>
              <a:cxnLst/>
              <a:rect l="l" t="t" r="r" b="b"/>
              <a:pathLst>
                <a:path w="464820" h="172085">
                  <a:moveTo>
                    <a:pt x="427884" y="144008"/>
                  </a:moveTo>
                  <a:lnTo>
                    <a:pt x="361569" y="159385"/>
                  </a:lnTo>
                  <a:lnTo>
                    <a:pt x="359410" y="162814"/>
                  </a:lnTo>
                  <a:lnTo>
                    <a:pt x="360934" y="169672"/>
                  </a:lnTo>
                  <a:lnTo>
                    <a:pt x="364363" y="171831"/>
                  </a:lnTo>
                  <a:lnTo>
                    <a:pt x="367792" y="171069"/>
                  </a:lnTo>
                  <a:lnTo>
                    <a:pt x="451974" y="151463"/>
                  </a:lnTo>
                  <a:lnTo>
                    <a:pt x="427884" y="144008"/>
                  </a:lnTo>
                  <a:close/>
                </a:path>
                <a:path w="464820" h="172085">
                  <a:moveTo>
                    <a:pt x="456987" y="150295"/>
                  </a:moveTo>
                  <a:lnTo>
                    <a:pt x="451974" y="151463"/>
                  </a:lnTo>
                  <a:lnTo>
                    <a:pt x="453771" y="152019"/>
                  </a:lnTo>
                  <a:lnTo>
                    <a:pt x="456987" y="150295"/>
                  </a:lnTo>
                  <a:close/>
                </a:path>
                <a:path w="464820" h="172085">
                  <a:moveTo>
                    <a:pt x="440253" y="141140"/>
                  </a:moveTo>
                  <a:lnTo>
                    <a:pt x="427884" y="144008"/>
                  </a:lnTo>
                  <a:lnTo>
                    <a:pt x="451974" y="151463"/>
                  </a:lnTo>
                  <a:lnTo>
                    <a:pt x="456987" y="150295"/>
                  </a:lnTo>
                  <a:lnTo>
                    <a:pt x="457271" y="150295"/>
                  </a:lnTo>
                  <a:lnTo>
                    <a:pt x="457600" y="149225"/>
                  </a:lnTo>
                  <a:lnTo>
                    <a:pt x="447675" y="149225"/>
                  </a:lnTo>
                  <a:lnTo>
                    <a:pt x="440253" y="141140"/>
                  </a:lnTo>
                  <a:close/>
                </a:path>
                <a:path w="464820" h="172085">
                  <a:moveTo>
                    <a:pt x="459457" y="143293"/>
                  </a:moveTo>
                  <a:lnTo>
                    <a:pt x="458343" y="146812"/>
                  </a:lnTo>
                  <a:lnTo>
                    <a:pt x="457271" y="150295"/>
                  </a:lnTo>
                  <a:lnTo>
                    <a:pt x="456987" y="150295"/>
                  </a:lnTo>
                  <a:lnTo>
                    <a:pt x="464312" y="148590"/>
                  </a:lnTo>
                  <a:lnTo>
                    <a:pt x="459457" y="143293"/>
                  </a:lnTo>
                  <a:close/>
                </a:path>
                <a:path w="464820" h="172085">
                  <a:moveTo>
                    <a:pt x="450811" y="138811"/>
                  </a:moveTo>
                  <a:lnTo>
                    <a:pt x="450302" y="138811"/>
                  </a:lnTo>
                  <a:lnTo>
                    <a:pt x="440253" y="141140"/>
                  </a:lnTo>
                  <a:lnTo>
                    <a:pt x="447675" y="149225"/>
                  </a:lnTo>
                  <a:lnTo>
                    <a:pt x="450811" y="138811"/>
                  </a:lnTo>
                  <a:close/>
                </a:path>
                <a:path w="464820" h="172085">
                  <a:moveTo>
                    <a:pt x="454151" y="138811"/>
                  </a:moveTo>
                  <a:lnTo>
                    <a:pt x="450811" y="138811"/>
                  </a:lnTo>
                  <a:lnTo>
                    <a:pt x="447675" y="149225"/>
                  </a:lnTo>
                  <a:lnTo>
                    <a:pt x="457600" y="149225"/>
                  </a:lnTo>
                  <a:lnTo>
                    <a:pt x="459457" y="143293"/>
                  </a:lnTo>
                  <a:lnTo>
                    <a:pt x="455795" y="139298"/>
                  </a:lnTo>
                  <a:lnTo>
                    <a:pt x="454151" y="138811"/>
                  </a:lnTo>
                  <a:close/>
                </a:path>
                <a:path w="464820" h="172085">
                  <a:moveTo>
                    <a:pt x="5588" y="0"/>
                  </a:moveTo>
                  <a:lnTo>
                    <a:pt x="2032" y="1905"/>
                  </a:lnTo>
                  <a:lnTo>
                    <a:pt x="1016" y="5207"/>
                  </a:lnTo>
                  <a:lnTo>
                    <a:pt x="0" y="8636"/>
                  </a:lnTo>
                  <a:lnTo>
                    <a:pt x="1904" y="12192"/>
                  </a:lnTo>
                  <a:lnTo>
                    <a:pt x="427884" y="144008"/>
                  </a:lnTo>
                  <a:lnTo>
                    <a:pt x="440253" y="141140"/>
                  </a:lnTo>
                  <a:lnTo>
                    <a:pt x="431749" y="131876"/>
                  </a:lnTo>
                  <a:lnTo>
                    <a:pt x="9017" y="1016"/>
                  </a:lnTo>
                  <a:lnTo>
                    <a:pt x="5588" y="0"/>
                  </a:lnTo>
                  <a:close/>
                </a:path>
                <a:path w="464820" h="172085">
                  <a:moveTo>
                    <a:pt x="455795" y="139298"/>
                  </a:moveTo>
                  <a:lnTo>
                    <a:pt x="459142" y="142949"/>
                  </a:lnTo>
                  <a:lnTo>
                    <a:pt x="457580" y="139827"/>
                  </a:lnTo>
                  <a:lnTo>
                    <a:pt x="455795" y="139298"/>
                  </a:lnTo>
                  <a:close/>
                </a:path>
                <a:path w="464820" h="172085">
                  <a:moveTo>
                    <a:pt x="431749" y="131876"/>
                  </a:moveTo>
                  <a:lnTo>
                    <a:pt x="440253" y="141140"/>
                  </a:lnTo>
                  <a:lnTo>
                    <a:pt x="450302" y="138811"/>
                  </a:lnTo>
                  <a:lnTo>
                    <a:pt x="454151" y="138811"/>
                  </a:lnTo>
                  <a:lnTo>
                    <a:pt x="431749" y="131876"/>
                  </a:lnTo>
                  <a:close/>
                </a:path>
                <a:path w="464820" h="172085">
                  <a:moveTo>
                    <a:pt x="394970" y="73025"/>
                  </a:moveTo>
                  <a:lnTo>
                    <a:pt x="390764" y="73025"/>
                  </a:lnTo>
                  <a:lnTo>
                    <a:pt x="388366" y="75184"/>
                  </a:lnTo>
                  <a:lnTo>
                    <a:pt x="385825" y="77597"/>
                  </a:lnTo>
                  <a:lnTo>
                    <a:pt x="385572" y="81661"/>
                  </a:lnTo>
                  <a:lnTo>
                    <a:pt x="387985" y="84201"/>
                  </a:lnTo>
                  <a:lnTo>
                    <a:pt x="431749" y="131876"/>
                  </a:lnTo>
                  <a:lnTo>
                    <a:pt x="454151" y="138811"/>
                  </a:lnTo>
                  <a:lnTo>
                    <a:pt x="455795" y="139298"/>
                  </a:lnTo>
                  <a:lnTo>
                    <a:pt x="397383" y="75565"/>
                  </a:lnTo>
                  <a:lnTo>
                    <a:pt x="394970" y="73025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1745" y="4898045"/>
            <a:ext cx="3176905" cy="11017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55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 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 2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4906" y="4961838"/>
            <a:ext cx="1011555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7 4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6306" y="5655361"/>
            <a:ext cx="1240155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0 7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9 2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08932" y="5241035"/>
            <a:ext cx="4582795" cy="1323340"/>
          </a:xfrm>
          <a:custGeom>
            <a:avLst/>
            <a:gdLst/>
            <a:ahLst/>
            <a:cxnLst/>
            <a:rect l="l" t="t" r="r" b="b"/>
            <a:pathLst>
              <a:path w="4582795" h="1323340">
                <a:moveTo>
                  <a:pt x="0" y="661416"/>
                </a:moveTo>
                <a:lnTo>
                  <a:pt x="4340" y="620374"/>
                </a:lnTo>
                <a:lnTo>
                  <a:pt x="17192" y="579995"/>
                </a:lnTo>
                <a:lnTo>
                  <a:pt x="38302" y="540353"/>
                </a:lnTo>
                <a:lnTo>
                  <a:pt x="67418" y="501522"/>
                </a:lnTo>
                <a:lnTo>
                  <a:pt x="104284" y="463573"/>
                </a:lnTo>
                <a:lnTo>
                  <a:pt x="148648" y="426581"/>
                </a:lnTo>
                <a:lnTo>
                  <a:pt x="200255" y="390618"/>
                </a:lnTo>
                <a:lnTo>
                  <a:pt x="258854" y="355758"/>
                </a:lnTo>
                <a:lnTo>
                  <a:pt x="324189" y="322074"/>
                </a:lnTo>
                <a:lnTo>
                  <a:pt x="359304" y="305696"/>
                </a:lnTo>
                <a:lnTo>
                  <a:pt x="396008" y="289639"/>
                </a:lnTo>
                <a:lnTo>
                  <a:pt x="434269" y="273913"/>
                </a:lnTo>
                <a:lnTo>
                  <a:pt x="474057" y="258527"/>
                </a:lnTo>
                <a:lnTo>
                  <a:pt x="515338" y="243489"/>
                </a:lnTo>
                <a:lnTo>
                  <a:pt x="558082" y="228810"/>
                </a:lnTo>
                <a:lnTo>
                  <a:pt x="602256" y="214498"/>
                </a:lnTo>
                <a:lnTo>
                  <a:pt x="647830" y="200562"/>
                </a:lnTo>
                <a:lnTo>
                  <a:pt x="694770" y="187012"/>
                </a:lnTo>
                <a:lnTo>
                  <a:pt x="743047" y="173856"/>
                </a:lnTo>
                <a:lnTo>
                  <a:pt x="792627" y="161104"/>
                </a:lnTo>
                <a:lnTo>
                  <a:pt x="843480" y="148765"/>
                </a:lnTo>
                <a:lnTo>
                  <a:pt x="895573" y="136849"/>
                </a:lnTo>
                <a:lnTo>
                  <a:pt x="948875" y="125363"/>
                </a:lnTo>
                <a:lnTo>
                  <a:pt x="1003354" y="114318"/>
                </a:lnTo>
                <a:lnTo>
                  <a:pt x="1058978" y="103723"/>
                </a:lnTo>
                <a:lnTo>
                  <a:pt x="1115717" y="93586"/>
                </a:lnTo>
                <a:lnTo>
                  <a:pt x="1173537" y="83917"/>
                </a:lnTo>
                <a:lnTo>
                  <a:pt x="1232408" y="74725"/>
                </a:lnTo>
                <a:lnTo>
                  <a:pt x="1292298" y="66020"/>
                </a:lnTo>
                <a:lnTo>
                  <a:pt x="1353174" y="57809"/>
                </a:lnTo>
                <a:lnTo>
                  <a:pt x="1415006" y="50104"/>
                </a:lnTo>
                <a:lnTo>
                  <a:pt x="1477761" y="42911"/>
                </a:lnTo>
                <a:lnTo>
                  <a:pt x="1541409" y="36242"/>
                </a:lnTo>
                <a:lnTo>
                  <a:pt x="1605916" y="30104"/>
                </a:lnTo>
                <a:lnTo>
                  <a:pt x="1671253" y="24508"/>
                </a:lnTo>
                <a:lnTo>
                  <a:pt x="1737386" y="19462"/>
                </a:lnTo>
                <a:lnTo>
                  <a:pt x="1804284" y="14975"/>
                </a:lnTo>
                <a:lnTo>
                  <a:pt x="1871916" y="11057"/>
                </a:lnTo>
                <a:lnTo>
                  <a:pt x="1940249" y="7716"/>
                </a:lnTo>
                <a:lnTo>
                  <a:pt x="2009252" y="4963"/>
                </a:lnTo>
                <a:lnTo>
                  <a:pt x="2078894" y="2805"/>
                </a:lnTo>
                <a:lnTo>
                  <a:pt x="2149143" y="1253"/>
                </a:lnTo>
                <a:lnTo>
                  <a:pt x="2219967" y="314"/>
                </a:lnTo>
                <a:lnTo>
                  <a:pt x="2291334" y="0"/>
                </a:lnTo>
                <a:lnTo>
                  <a:pt x="2362700" y="314"/>
                </a:lnTo>
                <a:lnTo>
                  <a:pt x="2433524" y="1253"/>
                </a:lnTo>
                <a:lnTo>
                  <a:pt x="2503773" y="2805"/>
                </a:lnTo>
                <a:lnTo>
                  <a:pt x="2573415" y="4963"/>
                </a:lnTo>
                <a:lnTo>
                  <a:pt x="2642418" y="7716"/>
                </a:lnTo>
                <a:lnTo>
                  <a:pt x="2710751" y="11057"/>
                </a:lnTo>
                <a:lnTo>
                  <a:pt x="2778383" y="14975"/>
                </a:lnTo>
                <a:lnTo>
                  <a:pt x="2845281" y="19462"/>
                </a:lnTo>
                <a:lnTo>
                  <a:pt x="2911414" y="24508"/>
                </a:lnTo>
                <a:lnTo>
                  <a:pt x="2976751" y="30104"/>
                </a:lnTo>
                <a:lnTo>
                  <a:pt x="3041258" y="36242"/>
                </a:lnTo>
                <a:lnTo>
                  <a:pt x="3104906" y="42911"/>
                </a:lnTo>
                <a:lnTo>
                  <a:pt x="3167661" y="50104"/>
                </a:lnTo>
                <a:lnTo>
                  <a:pt x="3229493" y="57809"/>
                </a:lnTo>
                <a:lnTo>
                  <a:pt x="3290369" y="66020"/>
                </a:lnTo>
                <a:lnTo>
                  <a:pt x="3350259" y="74725"/>
                </a:lnTo>
                <a:lnTo>
                  <a:pt x="3409130" y="83917"/>
                </a:lnTo>
                <a:lnTo>
                  <a:pt x="3466950" y="93586"/>
                </a:lnTo>
                <a:lnTo>
                  <a:pt x="3523689" y="103723"/>
                </a:lnTo>
                <a:lnTo>
                  <a:pt x="3579313" y="114318"/>
                </a:lnTo>
                <a:lnTo>
                  <a:pt x="3633792" y="125363"/>
                </a:lnTo>
                <a:lnTo>
                  <a:pt x="3687094" y="136849"/>
                </a:lnTo>
                <a:lnTo>
                  <a:pt x="3739187" y="148765"/>
                </a:lnTo>
                <a:lnTo>
                  <a:pt x="3790040" y="161104"/>
                </a:lnTo>
                <a:lnTo>
                  <a:pt x="3839620" y="173856"/>
                </a:lnTo>
                <a:lnTo>
                  <a:pt x="3887897" y="187012"/>
                </a:lnTo>
                <a:lnTo>
                  <a:pt x="3934837" y="200562"/>
                </a:lnTo>
                <a:lnTo>
                  <a:pt x="3980411" y="214498"/>
                </a:lnTo>
                <a:lnTo>
                  <a:pt x="4024585" y="228810"/>
                </a:lnTo>
                <a:lnTo>
                  <a:pt x="4067329" y="243489"/>
                </a:lnTo>
                <a:lnTo>
                  <a:pt x="4108610" y="258527"/>
                </a:lnTo>
                <a:lnTo>
                  <a:pt x="4148398" y="273913"/>
                </a:lnTo>
                <a:lnTo>
                  <a:pt x="4186659" y="289639"/>
                </a:lnTo>
                <a:lnTo>
                  <a:pt x="4223363" y="305696"/>
                </a:lnTo>
                <a:lnTo>
                  <a:pt x="4258478" y="322074"/>
                </a:lnTo>
                <a:lnTo>
                  <a:pt x="4323813" y="355758"/>
                </a:lnTo>
                <a:lnTo>
                  <a:pt x="4382412" y="390618"/>
                </a:lnTo>
                <a:lnTo>
                  <a:pt x="4434019" y="426581"/>
                </a:lnTo>
                <a:lnTo>
                  <a:pt x="4478383" y="463573"/>
                </a:lnTo>
                <a:lnTo>
                  <a:pt x="4515249" y="501522"/>
                </a:lnTo>
                <a:lnTo>
                  <a:pt x="4544365" y="540353"/>
                </a:lnTo>
                <a:lnTo>
                  <a:pt x="4565475" y="579995"/>
                </a:lnTo>
                <a:lnTo>
                  <a:pt x="4578327" y="620374"/>
                </a:lnTo>
                <a:lnTo>
                  <a:pt x="4582668" y="661416"/>
                </a:lnTo>
                <a:lnTo>
                  <a:pt x="4581577" y="682017"/>
                </a:lnTo>
                <a:lnTo>
                  <a:pt x="4572949" y="722740"/>
                </a:lnTo>
                <a:lnTo>
                  <a:pt x="4555936" y="762762"/>
                </a:lnTo>
                <a:lnTo>
                  <a:pt x="4530792" y="802011"/>
                </a:lnTo>
                <a:lnTo>
                  <a:pt x="4497769" y="840412"/>
                </a:lnTo>
                <a:lnTo>
                  <a:pt x="4457123" y="877893"/>
                </a:lnTo>
                <a:lnTo>
                  <a:pt x="4409105" y="914381"/>
                </a:lnTo>
                <a:lnTo>
                  <a:pt x="4353970" y="949802"/>
                </a:lnTo>
                <a:lnTo>
                  <a:pt x="4291972" y="984084"/>
                </a:lnTo>
                <a:lnTo>
                  <a:pt x="4223363" y="1017152"/>
                </a:lnTo>
                <a:lnTo>
                  <a:pt x="4186659" y="1033209"/>
                </a:lnTo>
                <a:lnTo>
                  <a:pt x="4148398" y="1048935"/>
                </a:lnTo>
                <a:lnTo>
                  <a:pt x="4108610" y="1064321"/>
                </a:lnTo>
                <a:lnTo>
                  <a:pt x="4067329" y="1079358"/>
                </a:lnTo>
                <a:lnTo>
                  <a:pt x="4024585" y="1094037"/>
                </a:lnTo>
                <a:lnTo>
                  <a:pt x="3980411" y="1108348"/>
                </a:lnTo>
                <a:lnTo>
                  <a:pt x="3934837" y="1122284"/>
                </a:lnTo>
                <a:lnTo>
                  <a:pt x="3887897" y="1135833"/>
                </a:lnTo>
                <a:lnTo>
                  <a:pt x="3839620" y="1148988"/>
                </a:lnTo>
                <a:lnTo>
                  <a:pt x="3790040" y="1161740"/>
                </a:lnTo>
                <a:lnTo>
                  <a:pt x="3739187" y="1174078"/>
                </a:lnTo>
                <a:lnTo>
                  <a:pt x="3687094" y="1185994"/>
                </a:lnTo>
                <a:lnTo>
                  <a:pt x="3633792" y="1197479"/>
                </a:lnTo>
                <a:lnTo>
                  <a:pt x="3579313" y="1208523"/>
                </a:lnTo>
                <a:lnTo>
                  <a:pt x="3523689" y="1219118"/>
                </a:lnTo>
                <a:lnTo>
                  <a:pt x="3466950" y="1229254"/>
                </a:lnTo>
                <a:lnTo>
                  <a:pt x="3409130" y="1238922"/>
                </a:lnTo>
                <a:lnTo>
                  <a:pt x="3350259" y="1248113"/>
                </a:lnTo>
                <a:lnTo>
                  <a:pt x="3290369" y="1256818"/>
                </a:lnTo>
                <a:lnTo>
                  <a:pt x="3229493" y="1265028"/>
                </a:lnTo>
                <a:lnTo>
                  <a:pt x="3167661" y="1272733"/>
                </a:lnTo>
                <a:lnTo>
                  <a:pt x="3104906" y="1279924"/>
                </a:lnTo>
                <a:lnTo>
                  <a:pt x="3041258" y="1286593"/>
                </a:lnTo>
                <a:lnTo>
                  <a:pt x="2976751" y="1292730"/>
                </a:lnTo>
                <a:lnTo>
                  <a:pt x="2911414" y="1298326"/>
                </a:lnTo>
                <a:lnTo>
                  <a:pt x="2845281" y="1303371"/>
                </a:lnTo>
                <a:lnTo>
                  <a:pt x="2778383" y="1307858"/>
                </a:lnTo>
                <a:lnTo>
                  <a:pt x="2710751" y="1311775"/>
                </a:lnTo>
                <a:lnTo>
                  <a:pt x="2642418" y="1315116"/>
                </a:lnTo>
                <a:lnTo>
                  <a:pt x="2573415" y="1317869"/>
                </a:lnTo>
                <a:lnTo>
                  <a:pt x="2503773" y="1320026"/>
                </a:lnTo>
                <a:lnTo>
                  <a:pt x="2433524" y="1321579"/>
                </a:lnTo>
                <a:lnTo>
                  <a:pt x="2362700" y="1322517"/>
                </a:lnTo>
                <a:lnTo>
                  <a:pt x="2291334" y="1322832"/>
                </a:lnTo>
                <a:lnTo>
                  <a:pt x="2219967" y="1322517"/>
                </a:lnTo>
                <a:lnTo>
                  <a:pt x="2149143" y="1321579"/>
                </a:lnTo>
                <a:lnTo>
                  <a:pt x="2078894" y="1320026"/>
                </a:lnTo>
                <a:lnTo>
                  <a:pt x="2009252" y="1317869"/>
                </a:lnTo>
                <a:lnTo>
                  <a:pt x="1940249" y="1315116"/>
                </a:lnTo>
                <a:lnTo>
                  <a:pt x="1871916" y="1311775"/>
                </a:lnTo>
                <a:lnTo>
                  <a:pt x="1804284" y="1307858"/>
                </a:lnTo>
                <a:lnTo>
                  <a:pt x="1737386" y="1303371"/>
                </a:lnTo>
                <a:lnTo>
                  <a:pt x="1671253" y="1298326"/>
                </a:lnTo>
                <a:lnTo>
                  <a:pt x="1605916" y="1292730"/>
                </a:lnTo>
                <a:lnTo>
                  <a:pt x="1541409" y="1286593"/>
                </a:lnTo>
                <a:lnTo>
                  <a:pt x="1477761" y="1279924"/>
                </a:lnTo>
                <a:lnTo>
                  <a:pt x="1415006" y="1272733"/>
                </a:lnTo>
                <a:lnTo>
                  <a:pt x="1353174" y="1265028"/>
                </a:lnTo>
                <a:lnTo>
                  <a:pt x="1292298" y="1256818"/>
                </a:lnTo>
                <a:lnTo>
                  <a:pt x="1232408" y="1248113"/>
                </a:lnTo>
                <a:lnTo>
                  <a:pt x="1173537" y="1238922"/>
                </a:lnTo>
                <a:lnTo>
                  <a:pt x="1115717" y="1229254"/>
                </a:lnTo>
                <a:lnTo>
                  <a:pt x="1058978" y="1219118"/>
                </a:lnTo>
                <a:lnTo>
                  <a:pt x="1003354" y="1208523"/>
                </a:lnTo>
                <a:lnTo>
                  <a:pt x="948875" y="1197479"/>
                </a:lnTo>
                <a:lnTo>
                  <a:pt x="895573" y="1185994"/>
                </a:lnTo>
                <a:lnTo>
                  <a:pt x="843480" y="1174078"/>
                </a:lnTo>
                <a:lnTo>
                  <a:pt x="792627" y="1161740"/>
                </a:lnTo>
                <a:lnTo>
                  <a:pt x="743047" y="1148988"/>
                </a:lnTo>
                <a:lnTo>
                  <a:pt x="694770" y="1135833"/>
                </a:lnTo>
                <a:lnTo>
                  <a:pt x="647830" y="1122284"/>
                </a:lnTo>
                <a:lnTo>
                  <a:pt x="602256" y="1108348"/>
                </a:lnTo>
                <a:lnTo>
                  <a:pt x="558082" y="1094037"/>
                </a:lnTo>
                <a:lnTo>
                  <a:pt x="515338" y="1079358"/>
                </a:lnTo>
                <a:lnTo>
                  <a:pt x="474057" y="1064321"/>
                </a:lnTo>
                <a:lnTo>
                  <a:pt x="434269" y="1048935"/>
                </a:lnTo>
                <a:lnTo>
                  <a:pt x="396008" y="1033209"/>
                </a:lnTo>
                <a:lnTo>
                  <a:pt x="359304" y="1017152"/>
                </a:lnTo>
                <a:lnTo>
                  <a:pt x="324189" y="1000774"/>
                </a:lnTo>
                <a:lnTo>
                  <a:pt x="258854" y="967090"/>
                </a:lnTo>
                <a:lnTo>
                  <a:pt x="200255" y="932230"/>
                </a:lnTo>
                <a:lnTo>
                  <a:pt x="148648" y="896266"/>
                </a:lnTo>
                <a:lnTo>
                  <a:pt x="104284" y="859272"/>
                </a:lnTo>
                <a:lnTo>
                  <a:pt x="67418" y="821322"/>
                </a:lnTo>
                <a:lnTo>
                  <a:pt x="38302" y="782488"/>
                </a:lnTo>
                <a:lnTo>
                  <a:pt x="17192" y="742843"/>
                </a:lnTo>
                <a:lnTo>
                  <a:pt x="4340" y="702461"/>
                </a:lnTo>
                <a:lnTo>
                  <a:pt x="0" y="6614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83048" y="5610250"/>
            <a:ext cx="4236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9’s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93072" y="5699569"/>
            <a:ext cx="1493520" cy="241935"/>
            <a:chOff x="9093072" y="5699569"/>
            <a:chExt cx="1493520" cy="241935"/>
          </a:xfrm>
        </p:grpSpPr>
        <p:sp>
          <p:nvSpPr>
            <p:cNvPr id="18" name="object 18"/>
            <p:cNvSpPr/>
            <p:nvPr/>
          </p:nvSpPr>
          <p:spPr>
            <a:xfrm>
              <a:off x="9416795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93072" y="5838698"/>
              <a:ext cx="409575" cy="102870"/>
            </a:xfrm>
            <a:custGeom>
              <a:avLst/>
              <a:gdLst/>
              <a:ahLst/>
              <a:cxnLst/>
              <a:rect l="l" t="t" r="r" b="b"/>
              <a:pathLst>
                <a:path w="409575" h="102870">
                  <a:moveTo>
                    <a:pt x="399651" y="47101"/>
                  </a:moveTo>
                  <a:lnTo>
                    <a:pt x="374676" y="50476"/>
                  </a:lnTo>
                  <a:lnTo>
                    <a:pt x="320801" y="92455"/>
                  </a:lnTo>
                  <a:lnTo>
                    <a:pt x="320294" y="96443"/>
                  </a:lnTo>
                  <a:lnTo>
                    <a:pt x="324611" y="101980"/>
                  </a:lnTo>
                  <a:lnTo>
                    <a:pt x="328675" y="102476"/>
                  </a:lnTo>
                  <a:lnTo>
                    <a:pt x="331343" y="100317"/>
                  </a:lnTo>
                  <a:lnTo>
                    <a:pt x="399651" y="47101"/>
                  </a:lnTo>
                  <a:close/>
                </a:path>
                <a:path w="409575" h="102870">
                  <a:moveTo>
                    <a:pt x="372919" y="37904"/>
                  </a:moveTo>
                  <a:lnTo>
                    <a:pt x="2412" y="87972"/>
                  </a:lnTo>
                  <a:lnTo>
                    <a:pt x="0" y="91173"/>
                  </a:lnTo>
                  <a:lnTo>
                    <a:pt x="380" y="94653"/>
                  </a:lnTo>
                  <a:lnTo>
                    <a:pt x="888" y="98120"/>
                  </a:lnTo>
                  <a:lnTo>
                    <a:pt x="4063" y="100558"/>
                  </a:lnTo>
                  <a:lnTo>
                    <a:pt x="374676" y="50476"/>
                  </a:lnTo>
                  <a:lnTo>
                    <a:pt x="384583" y="42753"/>
                  </a:lnTo>
                  <a:lnTo>
                    <a:pt x="372919" y="37904"/>
                  </a:lnTo>
                  <a:close/>
                </a:path>
                <a:path w="409575" h="102870">
                  <a:moveTo>
                    <a:pt x="384583" y="42753"/>
                  </a:moveTo>
                  <a:lnTo>
                    <a:pt x="374676" y="50476"/>
                  </a:lnTo>
                  <a:lnTo>
                    <a:pt x="399651" y="47101"/>
                  </a:lnTo>
                  <a:lnTo>
                    <a:pt x="399891" y="46913"/>
                  </a:lnTo>
                  <a:lnTo>
                    <a:pt x="394588" y="46913"/>
                  </a:lnTo>
                  <a:lnTo>
                    <a:pt x="384583" y="42753"/>
                  </a:lnTo>
                  <a:close/>
                </a:path>
                <a:path w="409575" h="102870">
                  <a:moveTo>
                    <a:pt x="403554" y="44060"/>
                  </a:moveTo>
                  <a:lnTo>
                    <a:pt x="399651" y="47101"/>
                  </a:lnTo>
                  <a:lnTo>
                    <a:pt x="401038" y="46913"/>
                  </a:lnTo>
                  <a:lnTo>
                    <a:pt x="401289" y="46913"/>
                  </a:lnTo>
                  <a:lnTo>
                    <a:pt x="403554" y="44060"/>
                  </a:lnTo>
                  <a:close/>
                </a:path>
                <a:path w="409575" h="102870">
                  <a:moveTo>
                    <a:pt x="393192" y="36042"/>
                  </a:moveTo>
                  <a:lnTo>
                    <a:pt x="384583" y="42753"/>
                  </a:lnTo>
                  <a:lnTo>
                    <a:pt x="394588" y="46913"/>
                  </a:lnTo>
                  <a:lnTo>
                    <a:pt x="393280" y="36728"/>
                  </a:lnTo>
                  <a:lnTo>
                    <a:pt x="393192" y="36042"/>
                  </a:lnTo>
                  <a:close/>
                </a:path>
                <a:path w="409575" h="102870">
                  <a:moveTo>
                    <a:pt x="401562" y="36042"/>
                  </a:moveTo>
                  <a:lnTo>
                    <a:pt x="393192" y="36042"/>
                  </a:lnTo>
                  <a:lnTo>
                    <a:pt x="394588" y="46913"/>
                  </a:lnTo>
                  <a:lnTo>
                    <a:pt x="399891" y="46913"/>
                  </a:lnTo>
                  <a:lnTo>
                    <a:pt x="403879" y="43807"/>
                  </a:lnTo>
                  <a:lnTo>
                    <a:pt x="403774" y="42753"/>
                  </a:lnTo>
                  <a:lnTo>
                    <a:pt x="402844" y="36728"/>
                  </a:lnTo>
                  <a:lnTo>
                    <a:pt x="402408" y="36394"/>
                  </a:lnTo>
                  <a:lnTo>
                    <a:pt x="401562" y="36042"/>
                  </a:lnTo>
                  <a:close/>
                </a:path>
                <a:path w="409575" h="102870">
                  <a:moveTo>
                    <a:pt x="402408" y="36394"/>
                  </a:moveTo>
                  <a:lnTo>
                    <a:pt x="402844" y="36728"/>
                  </a:lnTo>
                  <a:lnTo>
                    <a:pt x="403937" y="43807"/>
                  </a:lnTo>
                  <a:lnTo>
                    <a:pt x="405231" y="42753"/>
                  </a:lnTo>
                  <a:lnTo>
                    <a:pt x="409575" y="39369"/>
                  </a:lnTo>
                  <a:lnTo>
                    <a:pt x="402408" y="36394"/>
                  </a:lnTo>
                  <a:close/>
                </a:path>
                <a:path w="409575" h="102870">
                  <a:moveTo>
                    <a:pt x="397913" y="34527"/>
                  </a:moveTo>
                  <a:lnTo>
                    <a:pt x="372919" y="37904"/>
                  </a:lnTo>
                  <a:lnTo>
                    <a:pt x="384583" y="42753"/>
                  </a:lnTo>
                  <a:lnTo>
                    <a:pt x="393192" y="36042"/>
                  </a:lnTo>
                  <a:lnTo>
                    <a:pt x="401562" y="36042"/>
                  </a:lnTo>
                  <a:lnTo>
                    <a:pt x="397913" y="34527"/>
                  </a:lnTo>
                  <a:close/>
                </a:path>
                <a:path w="409575" h="102870">
                  <a:moveTo>
                    <a:pt x="314832" y="0"/>
                  </a:moveTo>
                  <a:lnTo>
                    <a:pt x="311023" y="1536"/>
                  </a:lnTo>
                  <a:lnTo>
                    <a:pt x="309752" y="4775"/>
                  </a:lnTo>
                  <a:lnTo>
                    <a:pt x="308355" y="8013"/>
                  </a:lnTo>
                  <a:lnTo>
                    <a:pt x="309879" y="11722"/>
                  </a:lnTo>
                  <a:lnTo>
                    <a:pt x="372919" y="37904"/>
                  </a:lnTo>
                  <a:lnTo>
                    <a:pt x="397913" y="34527"/>
                  </a:lnTo>
                  <a:lnTo>
                    <a:pt x="314832" y="0"/>
                  </a:lnTo>
                  <a:close/>
                </a:path>
                <a:path w="409575" h="102870">
                  <a:moveTo>
                    <a:pt x="399669" y="34289"/>
                  </a:moveTo>
                  <a:lnTo>
                    <a:pt x="397913" y="34527"/>
                  </a:lnTo>
                  <a:lnTo>
                    <a:pt x="402408" y="36394"/>
                  </a:lnTo>
                  <a:lnTo>
                    <a:pt x="399669" y="3428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54</a:t>
            </a:fld>
            <a:endParaRPr lang="en-I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Decimal</a:t>
            </a:r>
            <a:r>
              <a:rPr spc="-160" dirty="0"/>
              <a:t> </a:t>
            </a:r>
            <a:r>
              <a:rPr spc="-70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3019425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9’s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20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10’s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8918" y="3275482"/>
            <a:ext cx="3236595" cy="11017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83268" y="3297935"/>
            <a:ext cx="1165225" cy="11430"/>
          </a:xfrm>
          <a:custGeom>
            <a:avLst/>
            <a:gdLst/>
            <a:ahLst/>
            <a:cxnLst/>
            <a:rect l="l" t="t" r="r" b="b"/>
            <a:pathLst>
              <a:path w="1165225" h="11429">
                <a:moveTo>
                  <a:pt x="0" y="10922"/>
                </a:moveTo>
                <a:lnTo>
                  <a:pt x="1164716" y="0"/>
                </a:lnTo>
              </a:path>
            </a:pathLst>
          </a:custGeom>
          <a:ln w="9524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43668" y="2430272"/>
            <a:ext cx="9156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7 2 5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3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7929" y="2861563"/>
            <a:ext cx="1121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9 6 7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0313" y="3168952"/>
            <a:ext cx="1858645" cy="8877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90"/>
              </a:spcBef>
              <a:tabLst>
                <a:tab pos="254000" algn="l"/>
              </a:tabLst>
            </a:pP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6 9 2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6 9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2 8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1396" y="3820667"/>
            <a:ext cx="3886200" cy="1069975"/>
          </a:xfrm>
          <a:custGeom>
            <a:avLst/>
            <a:gdLst/>
            <a:ahLst/>
            <a:cxnLst/>
            <a:rect l="l" t="t" r="r" b="b"/>
            <a:pathLst>
              <a:path w="3886200" h="1069975">
                <a:moveTo>
                  <a:pt x="0" y="534923"/>
                </a:moveTo>
                <a:lnTo>
                  <a:pt x="5096" y="495884"/>
                </a:lnTo>
                <a:lnTo>
                  <a:pt x="20152" y="457603"/>
                </a:lnTo>
                <a:lnTo>
                  <a:pt x="44816" y="420178"/>
                </a:lnTo>
                <a:lnTo>
                  <a:pt x="78737" y="383706"/>
                </a:lnTo>
                <a:lnTo>
                  <a:pt x="121564" y="348283"/>
                </a:lnTo>
                <a:lnTo>
                  <a:pt x="172945" y="314005"/>
                </a:lnTo>
                <a:lnTo>
                  <a:pt x="232530" y="280971"/>
                </a:lnTo>
                <a:lnTo>
                  <a:pt x="299966" y="249276"/>
                </a:lnTo>
                <a:lnTo>
                  <a:pt x="336519" y="233961"/>
                </a:lnTo>
                <a:lnTo>
                  <a:pt x="374903" y="219017"/>
                </a:lnTo>
                <a:lnTo>
                  <a:pt x="415075" y="204456"/>
                </a:lnTo>
                <a:lnTo>
                  <a:pt x="456990" y="190290"/>
                </a:lnTo>
                <a:lnTo>
                  <a:pt x="500605" y="176532"/>
                </a:lnTo>
                <a:lnTo>
                  <a:pt x="545876" y="163194"/>
                </a:lnTo>
                <a:lnTo>
                  <a:pt x="592758" y="150287"/>
                </a:lnTo>
                <a:lnTo>
                  <a:pt x="641208" y="137824"/>
                </a:lnTo>
                <a:lnTo>
                  <a:pt x="691183" y="125816"/>
                </a:lnTo>
                <a:lnTo>
                  <a:pt x="742637" y="114277"/>
                </a:lnTo>
                <a:lnTo>
                  <a:pt x="795527" y="103217"/>
                </a:lnTo>
                <a:lnTo>
                  <a:pt x="849810" y="92649"/>
                </a:lnTo>
                <a:lnTo>
                  <a:pt x="905442" y="82586"/>
                </a:lnTo>
                <a:lnTo>
                  <a:pt x="962377" y="73039"/>
                </a:lnTo>
                <a:lnTo>
                  <a:pt x="1020574" y="64020"/>
                </a:lnTo>
                <a:lnTo>
                  <a:pt x="1079987" y="55541"/>
                </a:lnTo>
                <a:lnTo>
                  <a:pt x="1140572" y="47615"/>
                </a:lnTo>
                <a:lnTo>
                  <a:pt x="1202287" y="40254"/>
                </a:lnTo>
                <a:lnTo>
                  <a:pt x="1265087" y="33469"/>
                </a:lnTo>
                <a:lnTo>
                  <a:pt x="1328927" y="27273"/>
                </a:lnTo>
                <a:lnTo>
                  <a:pt x="1393765" y="21678"/>
                </a:lnTo>
                <a:lnTo>
                  <a:pt x="1459557" y="16696"/>
                </a:lnTo>
                <a:lnTo>
                  <a:pt x="1526257" y="12339"/>
                </a:lnTo>
                <a:lnTo>
                  <a:pt x="1593823" y="8619"/>
                </a:lnTo>
                <a:lnTo>
                  <a:pt x="1662211" y="5548"/>
                </a:lnTo>
                <a:lnTo>
                  <a:pt x="1731376" y="3139"/>
                </a:lnTo>
                <a:lnTo>
                  <a:pt x="1801276" y="1403"/>
                </a:lnTo>
                <a:lnTo>
                  <a:pt x="1871865" y="352"/>
                </a:lnTo>
                <a:lnTo>
                  <a:pt x="1943100" y="0"/>
                </a:lnTo>
                <a:lnTo>
                  <a:pt x="2014334" y="352"/>
                </a:lnTo>
                <a:lnTo>
                  <a:pt x="2084923" y="1403"/>
                </a:lnTo>
                <a:lnTo>
                  <a:pt x="2154823" y="3139"/>
                </a:lnTo>
                <a:lnTo>
                  <a:pt x="2223988" y="5548"/>
                </a:lnTo>
                <a:lnTo>
                  <a:pt x="2292376" y="8619"/>
                </a:lnTo>
                <a:lnTo>
                  <a:pt x="2359942" y="12339"/>
                </a:lnTo>
                <a:lnTo>
                  <a:pt x="2426642" y="16696"/>
                </a:lnTo>
                <a:lnTo>
                  <a:pt x="2492434" y="21678"/>
                </a:lnTo>
                <a:lnTo>
                  <a:pt x="2557272" y="27273"/>
                </a:lnTo>
                <a:lnTo>
                  <a:pt x="2621112" y="33469"/>
                </a:lnTo>
                <a:lnTo>
                  <a:pt x="2683912" y="40254"/>
                </a:lnTo>
                <a:lnTo>
                  <a:pt x="2745627" y="47615"/>
                </a:lnTo>
                <a:lnTo>
                  <a:pt x="2806212" y="55541"/>
                </a:lnTo>
                <a:lnTo>
                  <a:pt x="2865625" y="64020"/>
                </a:lnTo>
                <a:lnTo>
                  <a:pt x="2923822" y="73039"/>
                </a:lnTo>
                <a:lnTo>
                  <a:pt x="2980757" y="82586"/>
                </a:lnTo>
                <a:lnTo>
                  <a:pt x="3036389" y="92649"/>
                </a:lnTo>
                <a:lnTo>
                  <a:pt x="3090672" y="103217"/>
                </a:lnTo>
                <a:lnTo>
                  <a:pt x="3143562" y="114277"/>
                </a:lnTo>
                <a:lnTo>
                  <a:pt x="3195016" y="125816"/>
                </a:lnTo>
                <a:lnTo>
                  <a:pt x="3244991" y="137824"/>
                </a:lnTo>
                <a:lnTo>
                  <a:pt x="3293441" y="150287"/>
                </a:lnTo>
                <a:lnTo>
                  <a:pt x="3340323" y="163194"/>
                </a:lnTo>
                <a:lnTo>
                  <a:pt x="3385594" y="176532"/>
                </a:lnTo>
                <a:lnTo>
                  <a:pt x="3429209" y="190290"/>
                </a:lnTo>
                <a:lnTo>
                  <a:pt x="3471124" y="204456"/>
                </a:lnTo>
                <a:lnTo>
                  <a:pt x="3511296" y="219017"/>
                </a:lnTo>
                <a:lnTo>
                  <a:pt x="3549680" y="233961"/>
                </a:lnTo>
                <a:lnTo>
                  <a:pt x="3586233" y="249276"/>
                </a:lnTo>
                <a:lnTo>
                  <a:pt x="3653669" y="280971"/>
                </a:lnTo>
                <a:lnTo>
                  <a:pt x="3713254" y="314005"/>
                </a:lnTo>
                <a:lnTo>
                  <a:pt x="3764635" y="348283"/>
                </a:lnTo>
                <a:lnTo>
                  <a:pt x="3807462" y="383706"/>
                </a:lnTo>
                <a:lnTo>
                  <a:pt x="3841383" y="420178"/>
                </a:lnTo>
                <a:lnTo>
                  <a:pt x="3866047" y="457603"/>
                </a:lnTo>
                <a:lnTo>
                  <a:pt x="3881103" y="495884"/>
                </a:lnTo>
                <a:lnTo>
                  <a:pt x="3886200" y="534923"/>
                </a:lnTo>
                <a:lnTo>
                  <a:pt x="3884918" y="554532"/>
                </a:lnTo>
                <a:lnTo>
                  <a:pt x="3874798" y="593204"/>
                </a:lnTo>
                <a:lnTo>
                  <a:pt x="3854894" y="631069"/>
                </a:lnTo>
                <a:lnTo>
                  <a:pt x="3825557" y="668030"/>
                </a:lnTo>
                <a:lnTo>
                  <a:pt x="3787139" y="703990"/>
                </a:lnTo>
                <a:lnTo>
                  <a:pt x="3739992" y="738852"/>
                </a:lnTo>
                <a:lnTo>
                  <a:pt x="3684465" y="772520"/>
                </a:lnTo>
                <a:lnTo>
                  <a:pt x="3620911" y="804897"/>
                </a:lnTo>
                <a:lnTo>
                  <a:pt x="3549680" y="835886"/>
                </a:lnTo>
                <a:lnTo>
                  <a:pt x="3511295" y="850830"/>
                </a:lnTo>
                <a:lnTo>
                  <a:pt x="3471124" y="865391"/>
                </a:lnTo>
                <a:lnTo>
                  <a:pt x="3429209" y="879557"/>
                </a:lnTo>
                <a:lnTo>
                  <a:pt x="3385594" y="893315"/>
                </a:lnTo>
                <a:lnTo>
                  <a:pt x="3340323" y="906653"/>
                </a:lnTo>
                <a:lnTo>
                  <a:pt x="3293441" y="919560"/>
                </a:lnTo>
                <a:lnTo>
                  <a:pt x="3244991" y="932023"/>
                </a:lnTo>
                <a:lnTo>
                  <a:pt x="3195016" y="944031"/>
                </a:lnTo>
                <a:lnTo>
                  <a:pt x="3143562" y="955570"/>
                </a:lnTo>
                <a:lnTo>
                  <a:pt x="3090671" y="966630"/>
                </a:lnTo>
                <a:lnTo>
                  <a:pt x="3036389" y="977198"/>
                </a:lnTo>
                <a:lnTo>
                  <a:pt x="2980757" y="987261"/>
                </a:lnTo>
                <a:lnTo>
                  <a:pt x="2923822" y="996808"/>
                </a:lnTo>
                <a:lnTo>
                  <a:pt x="2865625" y="1005827"/>
                </a:lnTo>
                <a:lnTo>
                  <a:pt x="2806212" y="1014306"/>
                </a:lnTo>
                <a:lnTo>
                  <a:pt x="2745627" y="1022232"/>
                </a:lnTo>
                <a:lnTo>
                  <a:pt x="2683912" y="1029593"/>
                </a:lnTo>
                <a:lnTo>
                  <a:pt x="2621112" y="1036378"/>
                </a:lnTo>
                <a:lnTo>
                  <a:pt x="2557271" y="1042574"/>
                </a:lnTo>
                <a:lnTo>
                  <a:pt x="2492434" y="1048169"/>
                </a:lnTo>
                <a:lnTo>
                  <a:pt x="2426642" y="1053151"/>
                </a:lnTo>
                <a:lnTo>
                  <a:pt x="2359942" y="1057508"/>
                </a:lnTo>
                <a:lnTo>
                  <a:pt x="2292376" y="1061228"/>
                </a:lnTo>
                <a:lnTo>
                  <a:pt x="2223988" y="1064299"/>
                </a:lnTo>
                <a:lnTo>
                  <a:pt x="2154823" y="1066708"/>
                </a:lnTo>
                <a:lnTo>
                  <a:pt x="2084923" y="1068444"/>
                </a:lnTo>
                <a:lnTo>
                  <a:pt x="2014334" y="1069495"/>
                </a:lnTo>
                <a:lnTo>
                  <a:pt x="1943100" y="1069847"/>
                </a:lnTo>
                <a:lnTo>
                  <a:pt x="1871865" y="1069495"/>
                </a:lnTo>
                <a:lnTo>
                  <a:pt x="1801276" y="1068444"/>
                </a:lnTo>
                <a:lnTo>
                  <a:pt x="1731376" y="1066708"/>
                </a:lnTo>
                <a:lnTo>
                  <a:pt x="1662211" y="1064299"/>
                </a:lnTo>
                <a:lnTo>
                  <a:pt x="1593823" y="1061228"/>
                </a:lnTo>
                <a:lnTo>
                  <a:pt x="1526257" y="1057508"/>
                </a:lnTo>
                <a:lnTo>
                  <a:pt x="1459557" y="1053151"/>
                </a:lnTo>
                <a:lnTo>
                  <a:pt x="1393765" y="1048169"/>
                </a:lnTo>
                <a:lnTo>
                  <a:pt x="1328927" y="1042574"/>
                </a:lnTo>
                <a:lnTo>
                  <a:pt x="1265087" y="1036378"/>
                </a:lnTo>
                <a:lnTo>
                  <a:pt x="1202287" y="1029593"/>
                </a:lnTo>
                <a:lnTo>
                  <a:pt x="1140572" y="1022232"/>
                </a:lnTo>
                <a:lnTo>
                  <a:pt x="1079987" y="1014306"/>
                </a:lnTo>
                <a:lnTo>
                  <a:pt x="1020574" y="1005827"/>
                </a:lnTo>
                <a:lnTo>
                  <a:pt x="962377" y="996808"/>
                </a:lnTo>
                <a:lnTo>
                  <a:pt x="905442" y="987261"/>
                </a:lnTo>
                <a:lnTo>
                  <a:pt x="849810" y="977198"/>
                </a:lnTo>
                <a:lnTo>
                  <a:pt x="795527" y="966630"/>
                </a:lnTo>
                <a:lnTo>
                  <a:pt x="742637" y="955570"/>
                </a:lnTo>
                <a:lnTo>
                  <a:pt x="691183" y="944031"/>
                </a:lnTo>
                <a:lnTo>
                  <a:pt x="641208" y="932023"/>
                </a:lnTo>
                <a:lnTo>
                  <a:pt x="592758" y="919560"/>
                </a:lnTo>
                <a:lnTo>
                  <a:pt x="545876" y="906653"/>
                </a:lnTo>
                <a:lnTo>
                  <a:pt x="500605" y="893315"/>
                </a:lnTo>
                <a:lnTo>
                  <a:pt x="456990" y="879557"/>
                </a:lnTo>
                <a:lnTo>
                  <a:pt x="415075" y="865391"/>
                </a:lnTo>
                <a:lnTo>
                  <a:pt x="374904" y="850830"/>
                </a:lnTo>
                <a:lnTo>
                  <a:pt x="336519" y="835886"/>
                </a:lnTo>
                <a:lnTo>
                  <a:pt x="299966" y="820571"/>
                </a:lnTo>
                <a:lnTo>
                  <a:pt x="232530" y="788876"/>
                </a:lnTo>
                <a:lnTo>
                  <a:pt x="172945" y="755842"/>
                </a:lnTo>
                <a:lnTo>
                  <a:pt x="121564" y="721564"/>
                </a:lnTo>
                <a:lnTo>
                  <a:pt x="78737" y="686141"/>
                </a:lnTo>
                <a:lnTo>
                  <a:pt x="44816" y="649669"/>
                </a:lnTo>
                <a:lnTo>
                  <a:pt x="20152" y="612244"/>
                </a:lnTo>
                <a:lnTo>
                  <a:pt x="5096" y="573963"/>
                </a:lnTo>
                <a:lnTo>
                  <a:pt x="0" y="5349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67478" y="4062729"/>
            <a:ext cx="2571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Discard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carry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15096" y="3430142"/>
            <a:ext cx="1270000" cy="604520"/>
          </a:xfrm>
          <a:custGeom>
            <a:avLst/>
            <a:gdLst/>
            <a:ahLst/>
            <a:cxnLst/>
            <a:rect l="l" t="t" r="r" b="b"/>
            <a:pathLst>
              <a:path w="1270000" h="604520">
                <a:moveTo>
                  <a:pt x="1257401" y="8357"/>
                </a:moveTo>
                <a:lnTo>
                  <a:pt x="1255902" y="9017"/>
                </a:lnTo>
                <a:lnTo>
                  <a:pt x="4572" y="590931"/>
                </a:lnTo>
                <a:lnTo>
                  <a:pt x="1397" y="592455"/>
                </a:lnTo>
                <a:lnTo>
                  <a:pt x="0" y="596265"/>
                </a:lnTo>
                <a:lnTo>
                  <a:pt x="1524" y="599440"/>
                </a:lnTo>
                <a:lnTo>
                  <a:pt x="2921" y="602615"/>
                </a:lnTo>
                <a:lnTo>
                  <a:pt x="6730" y="604012"/>
                </a:lnTo>
                <a:lnTo>
                  <a:pt x="9641" y="602615"/>
                </a:lnTo>
                <a:lnTo>
                  <a:pt x="1239994" y="30452"/>
                </a:lnTo>
                <a:lnTo>
                  <a:pt x="1247111" y="20190"/>
                </a:lnTo>
                <a:lnTo>
                  <a:pt x="1234983" y="19050"/>
                </a:lnTo>
                <a:lnTo>
                  <a:pt x="1247902" y="19050"/>
                </a:lnTo>
                <a:lnTo>
                  <a:pt x="1253362" y="11176"/>
                </a:lnTo>
                <a:lnTo>
                  <a:pt x="1263924" y="11176"/>
                </a:lnTo>
                <a:lnTo>
                  <a:pt x="1262887" y="9017"/>
                </a:lnTo>
                <a:lnTo>
                  <a:pt x="1262336" y="8814"/>
                </a:lnTo>
                <a:lnTo>
                  <a:pt x="1257401" y="8357"/>
                </a:lnTo>
                <a:close/>
              </a:path>
              <a:path w="1270000" h="604520">
                <a:moveTo>
                  <a:pt x="1262875" y="19787"/>
                </a:moveTo>
                <a:lnTo>
                  <a:pt x="1261236" y="20574"/>
                </a:lnTo>
                <a:lnTo>
                  <a:pt x="1239994" y="30452"/>
                </a:lnTo>
                <a:lnTo>
                  <a:pt x="1203071" y="83693"/>
                </a:lnTo>
                <a:lnTo>
                  <a:pt x="1201038" y="86487"/>
                </a:lnTo>
                <a:lnTo>
                  <a:pt x="1201674" y="90424"/>
                </a:lnTo>
                <a:lnTo>
                  <a:pt x="1207516" y="94487"/>
                </a:lnTo>
                <a:lnTo>
                  <a:pt x="1211452" y="93726"/>
                </a:lnTo>
                <a:lnTo>
                  <a:pt x="1213484" y="90932"/>
                </a:lnTo>
                <a:lnTo>
                  <a:pt x="1262875" y="19787"/>
                </a:lnTo>
                <a:close/>
              </a:path>
              <a:path w="1270000" h="604520">
                <a:moveTo>
                  <a:pt x="1247111" y="20190"/>
                </a:moveTo>
                <a:lnTo>
                  <a:pt x="1239994" y="30452"/>
                </a:lnTo>
                <a:lnTo>
                  <a:pt x="1259871" y="21209"/>
                </a:lnTo>
                <a:lnTo>
                  <a:pt x="1257934" y="21209"/>
                </a:lnTo>
                <a:lnTo>
                  <a:pt x="1247111" y="20190"/>
                </a:lnTo>
                <a:close/>
              </a:path>
              <a:path w="1270000" h="604520">
                <a:moveTo>
                  <a:pt x="1253362" y="11176"/>
                </a:moveTo>
                <a:lnTo>
                  <a:pt x="1247111" y="20190"/>
                </a:lnTo>
                <a:lnTo>
                  <a:pt x="1257934" y="21209"/>
                </a:lnTo>
                <a:lnTo>
                  <a:pt x="1253362" y="11176"/>
                </a:lnTo>
                <a:close/>
              </a:path>
              <a:path w="1270000" h="604520">
                <a:moveTo>
                  <a:pt x="1263924" y="11176"/>
                </a:moveTo>
                <a:lnTo>
                  <a:pt x="1253362" y="11176"/>
                </a:lnTo>
                <a:lnTo>
                  <a:pt x="1257934" y="21209"/>
                </a:lnTo>
                <a:lnTo>
                  <a:pt x="1259871" y="21209"/>
                </a:lnTo>
                <a:lnTo>
                  <a:pt x="1262875" y="19787"/>
                </a:lnTo>
                <a:lnTo>
                  <a:pt x="1265861" y="15486"/>
                </a:lnTo>
                <a:lnTo>
                  <a:pt x="1264762" y="12954"/>
                </a:lnTo>
                <a:lnTo>
                  <a:pt x="1263924" y="11176"/>
                </a:lnTo>
                <a:close/>
              </a:path>
              <a:path w="1270000" h="604520">
                <a:moveTo>
                  <a:pt x="1167892" y="0"/>
                </a:moveTo>
                <a:lnTo>
                  <a:pt x="1164717" y="2540"/>
                </a:lnTo>
                <a:lnTo>
                  <a:pt x="1164462" y="6096"/>
                </a:lnTo>
                <a:lnTo>
                  <a:pt x="1164293" y="7620"/>
                </a:lnTo>
                <a:lnTo>
                  <a:pt x="1164211" y="8357"/>
                </a:lnTo>
                <a:lnTo>
                  <a:pt x="1164160" y="8814"/>
                </a:lnTo>
                <a:lnTo>
                  <a:pt x="1164081" y="9525"/>
                </a:lnTo>
                <a:lnTo>
                  <a:pt x="1166622" y="12700"/>
                </a:lnTo>
                <a:lnTo>
                  <a:pt x="1170177" y="12954"/>
                </a:lnTo>
                <a:lnTo>
                  <a:pt x="1247111" y="20190"/>
                </a:lnTo>
                <a:lnTo>
                  <a:pt x="1247902" y="19050"/>
                </a:lnTo>
                <a:lnTo>
                  <a:pt x="1234328" y="19050"/>
                </a:lnTo>
                <a:lnTo>
                  <a:pt x="1255902" y="9017"/>
                </a:lnTo>
                <a:lnTo>
                  <a:pt x="1257401" y="8357"/>
                </a:lnTo>
                <a:lnTo>
                  <a:pt x="1171321" y="381"/>
                </a:lnTo>
                <a:lnTo>
                  <a:pt x="1167892" y="0"/>
                </a:lnTo>
                <a:close/>
              </a:path>
              <a:path w="1270000" h="604520">
                <a:moveTo>
                  <a:pt x="1265646" y="15796"/>
                </a:moveTo>
                <a:lnTo>
                  <a:pt x="1262875" y="19787"/>
                </a:lnTo>
                <a:lnTo>
                  <a:pt x="1264411" y="19050"/>
                </a:lnTo>
                <a:lnTo>
                  <a:pt x="1265646" y="15796"/>
                </a:lnTo>
                <a:close/>
              </a:path>
              <a:path w="1270000" h="604520">
                <a:moveTo>
                  <a:pt x="1262336" y="8814"/>
                </a:moveTo>
                <a:lnTo>
                  <a:pt x="1262887" y="9017"/>
                </a:lnTo>
                <a:lnTo>
                  <a:pt x="1264645" y="12700"/>
                </a:lnTo>
                <a:lnTo>
                  <a:pt x="1265926" y="15486"/>
                </a:lnTo>
                <a:lnTo>
                  <a:pt x="1267619" y="12954"/>
                </a:lnTo>
                <a:lnTo>
                  <a:pt x="1270000" y="9525"/>
                </a:lnTo>
                <a:lnTo>
                  <a:pt x="1262336" y="8814"/>
                </a:lnTo>
                <a:close/>
              </a:path>
              <a:path w="1270000" h="604520">
                <a:moveTo>
                  <a:pt x="1259077" y="7620"/>
                </a:moveTo>
                <a:lnTo>
                  <a:pt x="1257401" y="8357"/>
                </a:lnTo>
                <a:lnTo>
                  <a:pt x="1262336" y="8814"/>
                </a:lnTo>
                <a:lnTo>
                  <a:pt x="1259077" y="762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1745" y="4898045"/>
            <a:ext cx="3236595" cy="11017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3250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10’s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72532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34906" y="4961838"/>
            <a:ext cx="1011555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7 4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6306" y="5655361"/>
            <a:ext cx="1240155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0 7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9 2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8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08932" y="5241035"/>
            <a:ext cx="4582795" cy="1323340"/>
          </a:xfrm>
          <a:custGeom>
            <a:avLst/>
            <a:gdLst/>
            <a:ahLst/>
            <a:cxnLst/>
            <a:rect l="l" t="t" r="r" b="b"/>
            <a:pathLst>
              <a:path w="4582795" h="1323340">
                <a:moveTo>
                  <a:pt x="0" y="661416"/>
                </a:moveTo>
                <a:lnTo>
                  <a:pt x="4340" y="620374"/>
                </a:lnTo>
                <a:lnTo>
                  <a:pt x="17192" y="579995"/>
                </a:lnTo>
                <a:lnTo>
                  <a:pt x="38302" y="540353"/>
                </a:lnTo>
                <a:lnTo>
                  <a:pt x="67418" y="501522"/>
                </a:lnTo>
                <a:lnTo>
                  <a:pt x="104284" y="463573"/>
                </a:lnTo>
                <a:lnTo>
                  <a:pt x="148648" y="426581"/>
                </a:lnTo>
                <a:lnTo>
                  <a:pt x="200255" y="390618"/>
                </a:lnTo>
                <a:lnTo>
                  <a:pt x="258854" y="355758"/>
                </a:lnTo>
                <a:lnTo>
                  <a:pt x="324189" y="322074"/>
                </a:lnTo>
                <a:lnTo>
                  <a:pt x="359304" y="305696"/>
                </a:lnTo>
                <a:lnTo>
                  <a:pt x="396008" y="289639"/>
                </a:lnTo>
                <a:lnTo>
                  <a:pt x="434269" y="273913"/>
                </a:lnTo>
                <a:lnTo>
                  <a:pt x="474057" y="258527"/>
                </a:lnTo>
                <a:lnTo>
                  <a:pt x="515338" y="243489"/>
                </a:lnTo>
                <a:lnTo>
                  <a:pt x="558082" y="228810"/>
                </a:lnTo>
                <a:lnTo>
                  <a:pt x="602256" y="214498"/>
                </a:lnTo>
                <a:lnTo>
                  <a:pt x="647830" y="200562"/>
                </a:lnTo>
                <a:lnTo>
                  <a:pt x="694770" y="187012"/>
                </a:lnTo>
                <a:lnTo>
                  <a:pt x="743047" y="173856"/>
                </a:lnTo>
                <a:lnTo>
                  <a:pt x="792627" y="161104"/>
                </a:lnTo>
                <a:lnTo>
                  <a:pt x="843480" y="148765"/>
                </a:lnTo>
                <a:lnTo>
                  <a:pt x="895573" y="136849"/>
                </a:lnTo>
                <a:lnTo>
                  <a:pt x="948875" y="125363"/>
                </a:lnTo>
                <a:lnTo>
                  <a:pt x="1003354" y="114318"/>
                </a:lnTo>
                <a:lnTo>
                  <a:pt x="1058978" y="103723"/>
                </a:lnTo>
                <a:lnTo>
                  <a:pt x="1115717" y="93586"/>
                </a:lnTo>
                <a:lnTo>
                  <a:pt x="1173537" y="83917"/>
                </a:lnTo>
                <a:lnTo>
                  <a:pt x="1232408" y="74725"/>
                </a:lnTo>
                <a:lnTo>
                  <a:pt x="1292298" y="66020"/>
                </a:lnTo>
                <a:lnTo>
                  <a:pt x="1353174" y="57809"/>
                </a:lnTo>
                <a:lnTo>
                  <a:pt x="1415006" y="50104"/>
                </a:lnTo>
                <a:lnTo>
                  <a:pt x="1477761" y="42911"/>
                </a:lnTo>
                <a:lnTo>
                  <a:pt x="1541409" y="36242"/>
                </a:lnTo>
                <a:lnTo>
                  <a:pt x="1605916" y="30104"/>
                </a:lnTo>
                <a:lnTo>
                  <a:pt x="1671253" y="24508"/>
                </a:lnTo>
                <a:lnTo>
                  <a:pt x="1737386" y="19462"/>
                </a:lnTo>
                <a:lnTo>
                  <a:pt x="1804284" y="14975"/>
                </a:lnTo>
                <a:lnTo>
                  <a:pt x="1871916" y="11057"/>
                </a:lnTo>
                <a:lnTo>
                  <a:pt x="1940249" y="7716"/>
                </a:lnTo>
                <a:lnTo>
                  <a:pt x="2009252" y="4963"/>
                </a:lnTo>
                <a:lnTo>
                  <a:pt x="2078894" y="2805"/>
                </a:lnTo>
                <a:lnTo>
                  <a:pt x="2149143" y="1253"/>
                </a:lnTo>
                <a:lnTo>
                  <a:pt x="2219967" y="314"/>
                </a:lnTo>
                <a:lnTo>
                  <a:pt x="2291334" y="0"/>
                </a:lnTo>
                <a:lnTo>
                  <a:pt x="2362700" y="314"/>
                </a:lnTo>
                <a:lnTo>
                  <a:pt x="2433524" y="1253"/>
                </a:lnTo>
                <a:lnTo>
                  <a:pt x="2503773" y="2805"/>
                </a:lnTo>
                <a:lnTo>
                  <a:pt x="2573415" y="4963"/>
                </a:lnTo>
                <a:lnTo>
                  <a:pt x="2642418" y="7716"/>
                </a:lnTo>
                <a:lnTo>
                  <a:pt x="2710751" y="11057"/>
                </a:lnTo>
                <a:lnTo>
                  <a:pt x="2778383" y="14975"/>
                </a:lnTo>
                <a:lnTo>
                  <a:pt x="2845281" y="19462"/>
                </a:lnTo>
                <a:lnTo>
                  <a:pt x="2911414" y="24508"/>
                </a:lnTo>
                <a:lnTo>
                  <a:pt x="2976751" y="30104"/>
                </a:lnTo>
                <a:lnTo>
                  <a:pt x="3041258" y="36242"/>
                </a:lnTo>
                <a:lnTo>
                  <a:pt x="3104906" y="42911"/>
                </a:lnTo>
                <a:lnTo>
                  <a:pt x="3167661" y="50104"/>
                </a:lnTo>
                <a:lnTo>
                  <a:pt x="3229493" y="57809"/>
                </a:lnTo>
                <a:lnTo>
                  <a:pt x="3290369" y="66020"/>
                </a:lnTo>
                <a:lnTo>
                  <a:pt x="3350259" y="74725"/>
                </a:lnTo>
                <a:lnTo>
                  <a:pt x="3409130" y="83917"/>
                </a:lnTo>
                <a:lnTo>
                  <a:pt x="3466950" y="93586"/>
                </a:lnTo>
                <a:lnTo>
                  <a:pt x="3523689" y="103723"/>
                </a:lnTo>
                <a:lnTo>
                  <a:pt x="3579313" y="114318"/>
                </a:lnTo>
                <a:lnTo>
                  <a:pt x="3633792" y="125363"/>
                </a:lnTo>
                <a:lnTo>
                  <a:pt x="3687094" y="136849"/>
                </a:lnTo>
                <a:lnTo>
                  <a:pt x="3739187" y="148765"/>
                </a:lnTo>
                <a:lnTo>
                  <a:pt x="3790040" y="161104"/>
                </a:lnTo>
                <a:lnTo>
                  <a:pt x="3839620" y="173856"/>
                </a:lnTo>
                <a:lnTo>
                  <a:pt x="3887897" y="187012"/>
                </a:lnTo>
                <a:lnTo>
                  <a:pt x="3934837" y="200562"/>
                </a:lnTo>
                <a:lnTo>
                  <a:pt x="3980411" y="214498"/>
                </a:lnTo>
                <a:lnTo>
                  <a:pt x="4024585" y="228810"/>
                </a:lnTo>
                <a:lnTo>
                  <a:pt x="4067329" y="243489"/>
                </a:lnTo>
                <a:lnTo>
                  <a:pt x="4108610" y="258527"/>
                </a:lnTo>
                <a:lnTo>
                  <a:pt x="4148398" y="273913"/>
                </a:lnTo>
                <a:lnTo>
                  <a:pt x="4186659" y="289639"/>
                </a:lnTo>
                <a:lnTo>
                  <a:pt x="4223363" y="305696"/>
                </a:lnTo>
                <a:lnTo>
                  <a:pt x="4258478" y="322074"/>
                </a:lnTo>
                <a:lnTo>
                  <a:pt x="4323813" y="355758"/>
                </a:lnTo>
                <a:lnTo>
                  <a:pt x="4382412" y="390618"/>
                </a:lnTo>
                <a:lnTo>
                  <a:pt x="4434019" y="426581"/>
                </a:lnTo>
                <a:lnTo>
                  <a:pt x="4478383" y="463573"/>
                </a:lnTo>
                <a:lnTo>
                  <a:pt x="4515249" y="501522"/>
                </a:lnTo>
                <a:lnTo>
                  <a:pt x="4544365" y="540353"/>
                </a:lnTo>
                <a:lnTo>
                  <a:pt x="4565475" y="579995"/>
                </a:lnTo>
                <a:lnTo>
                  <a:pt x="4578327" y="620374"/>
                </a:lnTo>
                <a:lnTo>
                  <a:pt x="4582668" y="661416"/>
                </a:lnTo>
                <a:lnTo>
                  <a:pt x="4581577" y="682017"/>
                </a:lnTo>
                <a:lnTo>
                  <a:pt x="4572949" y="722740"/>
                </a:lnTo>
                <a:lnTo>
                  <a:pt x="4555936" y="762762"/>
                </a:lnTo>
                <a:lnTo>
                  <a:pt x="4530792" y="802011"/>
                </a:lnTo>
                <a:lnTo>
                  <a:pt x="4497769" y="840412"/>
                </a:lnTo>
                <a:lnTo>
                  <a:pt x="4457123" y="877893"/>
                </a:lnTo>
                <a:lnTo>
                  <a:pt x="4409105" y="914381"/>
                </a:lnTo>
                <a:lnTo>
                  <a:pt x="4353970" y="949802"/>
                </a:lnTo>
                <a:lnTo>
                  <a:pt x="4291972" y="984084"/>
                </a:lnTo>
                <a:lnTo>
                  <a:pt x="4223363" y="1017152"/>
                </a:lnTo>
                <a:lnTo>
                  <a:pt x="4186659" y="1033209"/>
                </a:lnTo>
                <a:lnTo>
                  <a:pt x="4148398" y="1048935"/>
                </a:lnTo>
                <a:lnTo>
                  <a:pt x="4108610" y="1064321"/>
                </a:lnTo>
                <a:lnTo>
                  <a:pt x="4067329" y="1079358"/>
                </a:lnTo>
                <a:lnTo>
                  <a:pt x="4024585" y="1094037"/>
                </a:lnTo>
                <a:lnTo>
                  <a:pt x="3980411" y="1108348"/>
                </a:lnTo>
                <a:lnTo>
                  <a:pt x="3934837" y="1122284"/>
                </a:lnTo>
                <a:lnTo>
                  <a:pt x="3887897" y="1135833"/>
                </a:lnTo>
                <a:lnTo>
                  <a:pt x="3839620" y="1148988"/>
                </a:lnTo>
                <a:lnTo>
                  <a:pt x="3790040" y="1161740"/>
                </a:lnTo>
                <a:lnTo>
                  <a:pt x="3739187" y="1174078"/>
                </a:lnTo>
                <a:lnTo>
                  <a:pt x="3687094" y="1185994"/>
                </a:lnTo>
                <a:lnTo>
                  <a:pt x="3633792" y="1197479"/>
                </a:lnTo>
                <a:lnTo>
                  <a:pt x="3579313" y="1208523"/>
                </a:lnTo>
                <a:lnTo>
                  <a:pt x="3523689" y="1219118"/>
                </a:lnTo>
                <a:lnTo>
                  <a:pt x="3466950" y="1229254"/>
                </a:lnTo>
                <a:lnTo>
                  <a:pt x="3409130" y="1238922"/>
                </a:lnTo>
                <a:lnTo>
                  <a:pt x="3350259" y="1248113"/>
                </a:lnTo>
                <a:lnTo>
                  <a:pt x="3290369" y="1256818"/>
                </a:lnTo>
                <a:lnTo>
                  <a:pt x="3229493" y="1265028"/>
                </a:lnTo>
                <a:lnTo>
                  <a:pt x="3167661" y="1272733"/>
                </a:lnTo>
                <a:lnTo>
                  <a:pt x="3104906" y="1279924"/>
                </a:lnTo>
                <a:lnTo>
                  <a:pt x="3041258" y="1286593"/>
                </a:lnTo>
                <a:lnTo>
                  <a:pt x="2976751" y="1292730"/>
                </a:lnTo>
                <a:lnTo>
                  <a:pt x="2911414" y="1298326"/>
                </a:lnTo>
                <a:lnTo>
                  <a:pt x="2845281" y="1303371"/>
                </a:lnTo>
                <a:lnTo>
                  <a:pt x="2778383" y="1307858"/>
                </a:lnTo>
                <a:lnTo>
                  <a:pt x="2710751" y="1311775"/>
                </a:lnTo>
                <a:lnTo>
                  <a:pt x="2642418" y="1315116"/>
                </a:lnTo>
                <a:lnTo>
                  <a:pt x="2573415" y="1317869"/>
                </a:lnTo>
                <a:lnTo>
                  <a:pt x="2503773" y="1320026"/>
                </a:lnTo>
                <a:lnTo>
                  <a:pt x="2433524" y="1321579"/>
                </a:lnTo>
                <a:lnTo>
                  <a:pt x="2362700" y="1322517"/>
                </a:lnTo>
                <a:lnTo>
                  <a:pt x="2291334" y="1322832"/>
                </a:lnTo>
                <a:lnTo>
                  <a:pt x="2219967" y="1322517"/>
                </a:lnTo>
                <a:lnTo>
                  <a:pt x="2149143" y="1321579"/>
                </a:lnTo>
                <a:lnTo>
                  <a:pt x="2078894" y="1320026"/>
                </a:lnTo>
                <a:lnTo>
                  <a:pt x="2009252" y="1317869"/>
                </a:lnTo>
                <a:lnTo>
                  <a:pt x="1940249" y="1315116"/>
                </a:lnTo>
                <a:lnTo>
                  <a:pt x="1871916" y="1311775"/>
                </a:lnTo>
                <a:lnTo>
                  <a:pt x="1804284" y="1307858"/>
                </a:lnTo>
                <a:lnTo>
                  <a:pt x="1737386" y="1303371"/>
                </a:lnTo>
                <a:lnTo>
                  <a:pt x="1671253" y="1298326"/>
                </a:lnTo>
                <a:lnTo>
                  <a:pt x="1605916" y="1292730"/>
                </a:lnTo>
                <a:lnTo>
                  <a:pt x="1541409" y="1286593"/>
                </a:lnTo>
                <a:lnTo>
                  <a:pt x="1477761" y="1279924"/>
                </a:lnTo>
                <a:lnTo>
                  <a:pt x="1415006" y="1272733"/>
                </a:lnTo>
                <a:lnTo>
                  <a:pt x="1353174" y="1265028"/>
                </a:lnTo>
                <a:lnTo>
                  <a:pt x="1292298" y="1256818"/>
                </a:lnTo>
                <a:lnTo>
                  <a:pt x="1232408" y="1248113"/>
                </a:lnTo>
                <a:lnTo>
                  <a:pt x="1173537" y="1238922"/>
                </a:lnTo>
                <a:lnTo>
                  <a:pt x="1115717" y="1229254"/>
                </a:lnTo>
                <a:lnTo>
                  <a:pt x="1058978" y="1219118"/>
                </a:lnTo>
                <a:lnTo>
                  <a:pt x="1003354" y="1208523"/>
                </a:lnTo>
                <a:lnTo>
                  <a:pt x="948875" y="1197479"/>
                </a:lnTo>
                <a:lnTo>
                  <a:pt x="895573" y="1185994"/>
                </a:lnTo>
                <a:lnTo>
                  <a:pt x="843480" y="1174078"/>
                </a:lnTo>
                <a:lnTo>
                  <a:pt x="792627" y="1161740"/>
                </a:lnTo>
                <a:lnTo>
                  <a:pt x="743047" y="1148988"/>
                </a:lnTo>
                <a:lnTo>
                  <a:pt x="694770" y="1135833"/>
                </a:lnTo>
                <a:lnTo>
                  <a:pt x="647830" y="1122284"/>
                </a:lnTo>
                <a:lnTo>
                  <a:pt x="602256" y="1108348"/>
                </a:lnTo>
                <a:lnTo>
                  <a:pt x="558082" y="1094037"/>
                </a:lnTo>
                <a:lnTo>
                  <a:pt x="515338" y="1079358"/>
                </a:lnTo>
                <a:lnTo>
                  <a:pt x="474057" y="1064321"/>
                </a:lnTo>
                <a:lnTo>
                  <a:pt x="434269" y="1048935"/>
                </a:lnTo>
                <a:lnTo>
                  <a:pt x="396008" y="1033209"/>
                </a:lnTo>
                <a:lnTo>
                  <a:pt x="359304" y="1017152"/>
                </a:lnTo>
                <a:lnTo>
                  <a:pt x="324189" y="1000774"/>
                </a:lnTo>
                <a:lnTo>
                  <a:pt x="258854" y="967090"/>
                </a:lnTo>
                <a:lnTo>
                  <a:pt x="200255" y="932230"/>
                </a:lnTo>
                <a:lnTo>
                  <a:pt x="148648" y="896266"/>
                </a:lnTo>
                <a:lnTo>
                  <a:pt x="104284" y="859272"/>
                </a:lnTo>
                <a:lnTo>
                  <a:pt x="67418" y="821322"/>
                </a:lnTo>
                <a:lnTo>
                  <a:pt x="38302" y="782488"/>
                </a:lnTo>
                <a:lnTo>
                  <a:pt x="17192" y="742843"/>
                </a:lnTo>
                <a:lnTo>
                  <a:pt x="4340" y="702461"/>
                </a:lnTo>
                <a:lnTo>
                  <a:pt x="0" y="6614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19040" y="5610250"/>
            <a:ext cx="4363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10’s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93072" y="5699569"/>
            <a:ext cx="1493520" cy="241935"/>
            <a:chOff x="9093072" y="5699569"/>
            <a:chExt cx="1493520" cy="241935"/>
          </a:xfrm>
        </p:grpSpPr>
        <p:sp>
          <p:nvSpPr>
            <p:cNvPr id="19" name="object 19"/>
            <p:cNvSpPr/>
            <p:nvPr/>
          </p:nvSpPr>
          <p:spPr>
            <a:xfrm>
              <a:off x="9416795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93072" y="5838698"/>
              <a:ext cx="409575" cy="102870"/>
            </a:xfrm>
            <a:custGeom>
              <a:avLst/>
              <a:gdLst/>
              <a:ahLst/>
              <a:cxnLst/>
              <a:rect l="l" t="t" r="r" b="b"/>
              <a:pathLst>
                <a:path w="409575" h="102870">
                  <a:moveTo>
                    <a:pt x="399651" y="47101"/>
                  </a:moveTo>
                  <a:lnTo>
                    <a:pt x="374676" y="50476"/>
                  </a:lnTo>
                  <a:lnTo>
                    <a:pt x="320801" y="92455"/>
                  </a:lnTo>
                  <a:lnTo>
                    <a:pt x="320294" y="96443"/>
                  </a:lnTo>
                  <a:lnTo>
                    <a:pt x="324611" y="101980"/>
                  </a:lnTo>
                  <a:lnTo>
                    <a:pt x="328675" y="102476"/>
                  </a:lnTo>
                  <a:lnTo>
                    <a:pt x="331343" y="100317"/>
                  </a:lnTo>
                  <a:lnTo>
                    <a:pt x="399651" y="47101"/>
                  </a:lnTo>
                  <a:close/>
                </a:path>
                <a:path w="409575" h="102870">
                  <a:moveTo>
                    <a:pt x="372919" y="37904"/>
                  </a:moveTo>
                  <a:lnTo>
                    <a:pt x="2412" y="87972"/>
                  </a:lnTo>
                  <a:lnTo>
                    <a:pt x="0" y="91173"/>
                  </a:lnTo>
                  <a:lnTo>
                    <a:pt x="380" y="94653"/>
                  </a:lnTo>
                  <a:lnTo>
                    <a:pt x="888" y="98120"/>
                  </a:lnTo>
                  <a:lnTo>
                    <a:pt x="4063" y="100558"/>
                  </a:lnTo>
                  <a:lnTo>
                    <a:pt x="374676" y="50476"/>
                  </a:lnTo>
                  <a:lnTo>
                    <a:pt x="384583" y="42753"/>
                  </a:lnTo>
                  <a:lnTo>
                    <a:pt x="372919" y="37904"/>
                  </a:lnTo>
                  <a:close/>
                </a:path>
                <a:path w="409575" h="102870">
                  <a:moveTo>
                    <a:pt x="384583" y="42753"/>
                  </a:moveTo>
                  <a:lnTo>
                    <a:pt x="374676" y="50476"/>
                  </a:lnTo>
                  <a:lnTo>
                    <a:pt x="399651" y="47101"/>
                  </a:lnTo>
                  <a:lnTo>
                    <a:pt x="399891" y="46913"/>
                  </a:lnTo>
                  <a:lnTo>
                    <a:pt x="394588" y="46913"/>
                  </a:lnTo>
                  <a:lnTo>
                    <a:pt x="384583" y="42753"/>
                  </a:lnTo>
                  <a:close/>
                </a:path>
                <a:path w="409575" h="102870">
                  <a:moveTo>
                    <a:pt x="403554" y="44060"/>
                  </a:moveTo>
                  <a:lnTo>
                    <a:pt x="399651" y="47101"/>
                  </a:lnTo>
                  <a:lnTo>
                    <a:pt x="401038" y="46913"/>
                  </a:lnTo>
                  <a:lnTo>
                    <a:pt x="401289" y="46913"/>
                  </a:lnTo>
                  <a:lnTo>
                    <a:pt x="403554" y="44060"/>
                  </a:lnTo>
                  <a:close/>
                </a:path>
                <a:path w="409575" h="102870">
                  <a:moveTo>
                    <a:pt x="393192" y="36042"/>
                  </a:moveTo>
                  <a:lnTo>
                    <a:pt x="384583" y="42753"/>
                  </a:lnTo>
                  <a:lnTo>
                    <a:pt x="394588" y="46913"/>
                  </a:lnTo>
                  <a:lnTo>
                    <a:pt x="393280" y="36728"/>
                  </a:lnTo>
                  <a:lnTo>
                    <a:pt x="393192" y="36042"/>
                  </a:lnTo>
                  <a:close/>
                </a:path>
                <a:path w="409575" h="102870">
                  <a:moveTo>
                    <a:pt x="401562" y="36042"/>
                  </a:moveTo>
                  <a:lnTo>
                    <a:pt x="393192" y="36042"/>
                  </a:lnTo>
                  <a:lnTo>
                    <a:pt x="394588" y="46913"/>
                  </a:lnTo>
                  <a:lnTo>
                    <a:pt x="399891" y="46913"/>
                  </a:lnTo>
                  <a:lnTo>
                    <a:pt x="403879" y="43807"/>
                  </a:lnTo>
                  <a:lnTo>
                    <a:pt x="403774" y="42753"/>
                  </a:lnTo>
                  <a:lnTo>
                    <a:pt x="402844" y="36728"/>
                  </a:lnTo>
                  <a:lnTo>
                    <a:pt x="402408" y="36394"/>
                  </a:lnTo>
                  <a:lnTo>
                    <a:pt x="401562" y="36042"/>
                  </a:lnTo>
                  <a:close/>
                </a:path>
                <a:path w="409575" h="102870">
                  <a:moveTo>
                    <a:pt x="402408" y="36394"/>
                  </a:moveTo>
                  <a:lnTo>
                    <a:pt x="402844" y="36728"/>
                  </a:lnTo>
                  <a:lnTo>
                    <a:pt x="403937" y="43807"/>
                  </a:lnTo>
                  <a:lnTo>
                    <a:pt x="405231" y="42753"/>
                  </a:lnTo>
                  <a:lnTo>
                    <a:pt x="409575" y="39369"/>
                  </a:lnTo>
                  <a:lnTo>
                    <a:pt x="402408" y="36394"/>
                  </a:lnTo>
                  <a:close/>
                </a:path>
                <a:path w="409575" h="102870">
                  <a:moveTo>
                    <a:pt x="397913" y="34527"/>
                  </a:moveTo>
                  <a:lnTo>
                    <a:pt x="372919" y="37904"/>
                  </a:lnTo>
                  <a:lnTo>
                    <a:pt x="384583" y="42753"/>
                  </a:lnTo>
                  <a:lnTo>
                    <a:pt x="393192" y="36042"/>
                  </a:lnTo>
                  <a:lnTo>
                    <a:pt x="401562" y="36042"/>
                  </a:lnTo>
                  <a:lnTo>
                    <a:pt x="397913" y="34527"/>
                  </a:lnTo>
                  <a:close/>
                </a:path>
                <a:path w="409575" h="102870">
                  <a:moveTo>
                    <a:pt x="314832" y="0"/>
                  </a:moveTo>
                  <a:lnTo>
                    <a:pt x="311023" y="1536"/>
                  </a:lnTo>
                  <a:lnTo>
                    <a:pt x="309752" y="4775"/>
                  </a:lnTo>
                  <a:lnTo>
                    <a:pt x="308355" y="8013"/>
                  </a:lnTo>
                  <a:lnTo>
                    <a:pt x="309879" y="11722"/>
                  </a:lnTo>
                  <a:lnTo>
                    <a:pt x="372919" y="37904"/>
                  </a:lnTo>
                  <a:lnTo>
                    <a:pt x="397913" y="34527"/>
                  </a:lnTo>
                  <a:lnTo>
                    <a:pt x="314832" y="0"/>
                  </a:lnTo>
                  <a:close/>
                </a:path>
                <a:path w="409575" h="102870">
                  <a:moveTo>
                    <a:pt x="399669" y="34289"/>
                  </a:moveTo>
                  <a:lnTo>
                    <a:pt x="397913" y="34527"/>
                  </a:lnTo>
                  <a:lnTo>
                    <a:pt x="402408" y="36394"/>
                  </a:lnTo>
                  <a:lnTo>
                    <a:pt x="399669" y="3428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55</a:t>
            </a:fld>
            <a:endParaRPr lang="en-I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Binary</a:t>
            </a:r>
            <a:r>
              <a:rPr spc="-220" dirty="0"/>
              <a:t> </a:t>
            </a:r>
            <a:r>
              <a:rPr spc="-65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2893060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05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1’s</a:t>
            </a:r>
            <a:r>
              <a:rPr sz="2400" u="sng" spc="-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99" y="3607384"/>
            <a:ext cx="3097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1000100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899" y="4039361"/>
            <a:ext cx="4027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0111011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9789" y="2576855"/>
            <a:ext cx="1586230" cy="18307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5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u="heavy" spc="-1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2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50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spc="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900">
              <a:latin typeface="Times New Roman"/>
              <a:cs typeface="Times New Roman"/>
            </a:endParaRPr>
          </a:p>
          <a:p>
            <a:pPr marL="260985" marR="31750" indent="-65405">
              <a:lnSpc>
                <a:spcPct val="123800"/>
              </a:lnSpc>
              <a:tabLst>
                <a:tab pos="1210310" algn="l"/>
              </a:tabLst>
            </a:pPr>
            <a:r>
              <a:rPr sz="1900" u="sng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		+</a:t>
            </a:r>
            <a:r>
              <a:rPr sz="1900" b="1" u="sng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b="1" u="sng" spc="-45" dirty="0">
                <a:solidFill>
                  <a:srgbClr val="FF000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1396" y="3973067"/>
            <a:ext cx="3886200" cy="980440"/>
          </a:xfrm>
          <a:custGeom>
            <a:avLst/>
            <a:gdLst/>
            <a:ahLst/>
            <a:cxnLst/>
            <a:rect l="l" t="t" r="r" b="b"/>
            <a:pathLst>
              <a:path w="3886200" h="980439">
                <a:moveTo>
                  <a:pt x="0" y="489965"/>
                </a:moveTo>
                <a:lnTo>
                  <a:pt x="11921" y="435377"/>
                </a:lnTo>
                <a:lnTo>
                  <a:pt x="32723" y="399937"/>
                </a:lnTo>
                <a:lnTo>
                  <a:pt x="63370" y="365370"/>
                </a:lnTo>
                <a:lnTo>
                  <a:pt x="103487" y="331771"/>
                </a:lnTo>
                <a:lnTo>
                  <a:pt x="152697" y="299233"/>
                </a:lnTo>
                <a:lnTo>
                  <a:pt x="210626" y="267853"/>
                </a:lnTo>
                <a:lnTo>
                  <a:pt x="276897" y="237724"/>
                </a:lnTo>
                <a:lnTo>
                  <a:pt x="313044" y="223158"/>
                </a:lnTo>
                <a:lnTo>
                  <a:pt x="351135" y="208941"/>
                </a:lnTo>
                <a:lnTo>
                  <a:pt x="391124" y="195083"/>
                </a:lnTo>
                <a:lnTo>
                  <a:pt x="432964" y="181598"/>
                </a:lnTo>
                <a:lnTo>
                  <a:pt x="476607" y="168497"/>
                </a:lnTo>
                <a:lnTo>
                  <a:pt x="522008" y="155792"/>
                </a:lnTo>
                <a:lnTo>
                  <a:pt x="569118" y="143494"/>
                </a:lnTo>
                <a:lnTo>
                  <a:pt x="617892" y="131615"/>
                </a:lnTo>
                <a:lnTo>
                  <a:pt x="668281" y="120168"/>
                </a:lnTo>
                <a:lnTo>
                  <a:pt x="720239" y="109163"/>
                </a:lnTo>
                <a:lnTo>
                  <a:pt x="773720" y="98614"/>
                </a:lnTo>
                <a:lnTo>
                  <a:pt x="828675" y="88531"/>
                </a:lnTo>
                <a:lnTo>
                  <a:pt x="885059" y="78927"/>
                </a:lnTo>
                <a:lnTo>
                  <a:pt x="942824" y="69813"/>
                </a:lnTo>
                <a:lnTo>
                  <a:pt x="1001923" y="61201"/>
                </a:lnTo>
                <a:lnTo>
                  <a:pt x="1062309" y="53104"/>
                </a:lnTo>
                <a:lnTo>
                  <a:pt x="1123935" y="45532"/>
                </a:lnTo>
                <a:lnTo>
                  <a:pt x="1186755" y="38498"/>
                </a:lnTo>
                <a:lnTo>
                  <a:pt x="1250721" y="32014"/>
                </a:lnTo>
                <a:lnTo>
                  <a:pt x="1315787" y="26091"/>
                </a:lnTo>
                <a:lnTo>
                  <a:pt x="1381905" y="20741"/>
                </a:lnTo>
                <a:lnTo>
                  <a:pt x="1449028" y="15977"/>
                </a:lnTo>
                <a:lnTo>
                  <a:pt x="1517110" y="11809"/>
                </a:lnTo>
                <a:lnTo>
                  <a:pt x="1586103" y="8250"/>
                </a:lnTo>
                <a:lnTo>
                  <a:pt x="1655961" y="5311"/>
                </a:lnTo>
                <a:lnTo>
                  <a:pt x="1726637" y="3005"/>
                </a:lnTo>
                <a:lnTo>
                  <a:pt x="1798083" y="1343"/>
                </a:lnTo>
                <a:lnTo>
                  <a:pt x="1870253" y="337"/>
                </a:lnTo>
                <a:lnTo>
                  <a:pt x="1943100" y="0"/>
                </a:lnTo>
                <a:lnTo>
                  <a:pt x="2015946" y="337"/>
                </a:lnTo>
                <a:lnTo>
                  <a:pt x="2088116" y="1343"/>
                </a:lnTo>
                <a:lnTo>
                  <a:pt x="2159562" y="3005"/>
                </a:lnTo>
                <a:lnTo>
                  <a:pt x="2230238" y="5311"/>
                </a:lnTo>
                <a:lnTo>
                  <a:pt x="2300096" y="8250"/>
                </a:lnTo>
                <a:lnTo>
                  <a:pt x="2369089" y="11809"/>
                </a:lnTo>
                <a:lnTo>
                  <a:pt x="2437171" y="15977"/>
                </a:lnTo>
                <a:lnTo>
                  <a:pt x="2504294" y="20741"/>
                </a:lnTo>
                <a:lnTo>
                  <a:pt x="2570412" y="26091"/>
                </a:lnTo>
                <a:lnTo>
                  <a:pt x="2635478" y="32014"/>
                </a:lnTo>
                <a:lnTo>
                  <a:pt x="2699444" y="38498"/>
                </a:lnTo>
                <a:lnTo>
                  <a:pt x="2762264" y="45532"/>
                </a:lnTo>
                <a:lnTo>
                  <a:pt x="2823890" y="53104"/>
                </a:lnTo>
                <a:lnTo>
                  <a:pt x="2884276" y="61201"/>
                </a:lnTo>
                <a:lnTo>
                  <a:pt x="2943375" y="69813"/>
                </a:lnTo>
                <a:lnTo>
                  <a:pt x="3001140" y="78927"/>
                </a:lnTo>
                <a:lnTo>
                  <a:pt x="3057524" y="88531"/>
                </a:lnTo>
                <a:lnTo>
                  <a:pt x="3112479" y="98614"/>
                </a:lnTo>
                <a:lnTo>
                  <a:pt x="3165960" y="109163"/>
                </a:lnTo>
                <a:lnTo>
                  <a:pt x="3217918" y="120168"/>
                </a:lnTo>
                <a:lnTo>
                  <a:pt x="3268307" y="131615"/>
                </a:lnTo>
                <a:lnTo>
                  <a:pt x="3317081" y="143494"/>
                </a:lnTo>
                <a:lnTo>
                  <a:pt x="3364191" y="155792"/>
                </a:lnTo>
                <a:lnTo>
                  <a:pt x="3409592" y="168497"/>
                </a:lnTo>
                <a:lnTo>
                  <a:pt x="3453235" y="181598"/>
                </a:lnTo>
                <a:lnTo>
                  <a:pt x="3495075" y="195083"/>
                </a:lnTo>
                <a:lnTo>
                  <a:pt x="3535064" y="208941"/>
                </a:lnTo>
                <a:lnTo>
                  <a:pt x="3573155" y="223158"/>
                </a:lnTo>
                <a:lnTo>
                  <a:pt x="3609302" y="237724"/>
                </a:lnTo>
                <a:lnTo>
                  <a:pt x="3675573" y="267853"/>
                </a:lnTo>
                <a:lnTo>
                  <a:pt x="3733502" y="299233"/>
                </a:lnTo>
                <a:lnTo>
                  <a:pt x="3782712" y="331771"/>
                </a:lnTo>
                <a:lnTo>
                  <a:pt x="3822829" y="365370"/>
                </a:lnTo>
                <a:lnTo>
                  <a:pt x="3853476" y="399937"/>
                </a:lnTo>
                <a:lnTo>
                  <a:pt x="3874278" y="435377"/>
                </a:lnTo>
                <a:lnTo>
                  <a:pt x="3886200" y="489965"/>
                </a:lnTo>
                <a:lnTo>
                  <a:pt x="3884859" y="508337"/>
                </a:lnTo>
                <a:lnTo>
                  <a:pt x="3865131" y="562377"/>
                </a:lnTo>
                <a:lnTo>
                  <a:pt x="3839360" y="597392"/>
                </a:lnTo>
                <a:lnTo>
                  <a:pt x="3803931" y="631487"/>
                </a:lnTo>
                <a:lnTo>
                  <a:pt x="3759220" y="664568"/>
                </a:lnTo>
                <a:lnTo>
                  <a:pt x="3705604" y="696538"/>
                </a:lnTo>
                <a:lnTo>
                  <a:pt x="3643457" y="727305"/>
                </a:lnTo>
                <a:lnTo>
                  <a:pt x="3573155" y="756773"/>
                </a:lnTo>
                <a:lnTo>
                  <a:pt x="3535064" y="770990"/>
                </a:lnTo>
                <a:lnTo>
                  <a:pt x="3495075" y="784848"/>
                </a:lnTo>
                <a:lnTo>
                  <a:pt x="3453235" y="798333"/>
                </a:lnTo>
                <a:lnTo>
                  <a:pt x="3409592" y="811434"/>
                </a:lnTo>
                <a:lnTo>
                  <a:pt x="3364191" y="824139"/>
                </a:lnTo>
                <a:lnTo>
                  <a:pt x="3317081" y="836437"/>
                </a:lnTo>
                <a:lnTo>
                  <a:pt x="3268307" y="848316"/>
                </a:lnTo>
                <a:lnTo>
                  <a:pt x="3217918" y="859763"/>
                </a:lnTo>
                <a:lnTo>
                  <a:pt x="3165960" y="870768"/>
                </a:lnTo>
                <a:lnTo>
                  <a:pt x="3112479" y="881317"/>
                </a:lnTo>
                <a:lnTo>
                  <a:pt x="3057524" y="891400"/>
                </a:lnTo>
                <a:lnTo>
                  <a:pt x="3001140" y="901004"/>
                </a:lnTo>
                <a:lnTo>
                  <a:pt x="2943375" y="910118"/>
                </a:lnTo>
                <a:lnTo>
                  <a:pt x="2884276" y="918730"/>
                </a:lnTo>
                <a:lnTo>
                  <a:pt x="2823890" y="926827"/>
                </a:lnTo>
                <a:lnTo>
                  <a:pt x="2762264" y="934399"/>
                </a:lnTo>
                <a:lnTo>
                  <a:pt x="2699444" y="941433"/>
                </a:lnTo>
                <a:lnTo>
                  <a:pt x="2635478" y="947917"/>
                </a:lnTo>
                <a:lnTo>
                  <a:pt x="2570412" y="953840"/>
                </a:lnTo>
                <a:lnTo>
                  <a:pt x="2504294" y="959190"/>
                </a:lnTo>
                <a:lnTo>
                  <a:pt x="2437171" y="963954"/>
                </a:lnTo>
                <a:lnTo>
                  <a:pt x="2369089" y="968122"/>
                </a:lnTo>
                <a:lnTo>
                  <a:pt x="2300096" y="971681"/>
                </a:lnTo>
                <a:lnTo>
                  <a:pt x="2230238" y="974620"/>
                </a:lnTo>
                <a:lnTo>
                  <a:pt x="2159562" y="976926"/>
                </a:lnTo>
                <a:lnTo>
                  <a:pt x="2088116" y="978588"/>
                </a:lnTo>
                <a:lnTo>
                  <a:pt x="2015946" y="979594"/>
                </a:lnTo>
                <a:lnTo>
                  <a:pt x="1943100" y="979931"/>
                </a:lnTo>
                <a:lnTo>
                  <a:pt x="1870253" y="979594"/>
                </a:lnTo>
                <a:lnTo>
                  <a:pt x="1798083" y="978588"/>
                </a:lnTo>
                <a:lnTo>
                  <a:pt x="1726637" y="976926"/>
                </a:lnTo>
                <a:lnTo>
                  <a:pt x="1655961" y="974620"/>
                </a:lnTo>
                <a:lnTo>
                  <a:pt x="1586103" y="971681"/>
                </a:lnTo>
                <a:lnTo>
                  <a:pt x="1517110" y="968122"/>
                </a:lnTo>
                <a:lnTo>
                  <a:pt x="1449028" y="963954"/>
                </a:lnTo>
                <a:lnTo>
                  <a:pt x="1381905" y="959190"/>
                </a:lnTo>
                <a:lnTo>
                  <a:pt x="1315787" y="953840"/>
                </a:lnTo>
                <a:lnTo>
                  <a:pt x="1250721" y="947917"/>
                </a:lnTo>
                <a:lnTo>
                  <a:pt x="1186755" y="941433"/>
                </a:lnTo>
                <a:lnTo>
                  <a:pt x="1123935" y="934399"/>
                </a:lnTo>
                <a:lnTo>
                  <a:pt x="1062309" y="926827"/>
                </a:lnTo>
                <a:lnTo>
                  <a:pt x="1001923" y="918730"/>
                </a:lnTo>
                <a:lnTo>
                  <a:pt x="942824" y="910118"/>
                </a:lnTo>
                <a:lnTo>
                  <a:pt x="885059" y="901004"/>
                </a:lnTo>
                <a:lnTo>
                  <a:pt x="828675" y="891400"/>
                </a:lnTo>
                <a:lnTo>
                  <a:pt x="773720" y="881317"/>
                </a:lnTo>
                <a:lnTo>
                  <a:pt x="720239" y="870768"/>
                </a:lnTo>
                <a:lnTo>
                  <a:pt x="668281" y="859763"/>
                </a:lnTo>
                <a:lnTo>
                  <a:pt x="617892" y="848316"/>
                </a:lnTo>
                <a:lnTo>
                  <a:pt x="569118" y="836437"/>
                </a:lnTo>
                <a:lnTo>
                  <a:pt x="522008" y="824139"/>
                </a:lnTo>
                <a:lnTo>
                  <a:pt x="476607" y="811434"/>
                </a:lnTo>
                <a:lnTo>
                  <a:pt x="432964" y="798333"/>
                </a:lnTo>
                <a:lnTo>
                  <a:pt x="391124" y="784848"/>
                </a:lnTo>
                <a:lnTo>
                  <a:pt x="351135" y="770990"/>
                </a:lnTo>
                <a:lnTo>
                  <a:pt x="313044" y="756773"/>
                </a:lnTo>
                <a:lnTo>
                  <a:pt x="276897" y="742207"/>
                </a:lnTo>
                <a:lnTo>
                  <a:pt x="210626" y="712078"/>
                </a:lnTo>
                <a:lnTo>
                  <a:pt x="152697" y="680698"/>
                </a:lnTo>
                <a:lnTo>
                  <a:pt x="103487" y="648160"/>
                </a:lnTo>
                <a:lnTo>
                  <a:pt x="63370" y="614561"/>
                </a:lnTo>
                <a:lnTo>
                  <a:pt x="32723" y="579994"/>
                </a:lnTo>
                <a:lnTo>
                  <a:pt x="11921" y="544554"/>
                </a:lnTo>
                <a:lnTo>
                  <a:pt x="0" y="489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81550" y="4170426"/>
            <a:ext cx="294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Add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carry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10296" y="3561207"/>
            <a:ext cx="2359025" cy="604520"/>
            <a:chOff x="7710296" y="3561207"/>
            <a:chExt cx="2359025" cy="604520"/>
          </a:xfrm>
        </p:grpSpPr>
        <p:sp>
          <p:nvSpPr>
            <p:cNvPr id="11" name="object 11"/>
            <p:cNvSpPr/>
            <p:nvPr/>
          </p:nvSpPr>
          <p:spPr>
            <a:xfrm>
              <a:off x="7710296" y="3561207"/>
              <a:ext cx="1270000" cy="604520"/>
            </a:xfrm>
            <a:custGeom>
              <a:avLst/>
              <a:gdLst/>
              <a:ahLst/>
              <a:cxnLst/>
              <a:rect l="l" t="t" r="r" b="b"/>
              <a:pathLst>
                <a:path w="1270000" h="604520">
                  <a:moveTo>
                    <a:pt x="1257401" y="8357"/>
                  </a:moveTo>
                  <a:lnTo>
                    <a:pt x="1255902" y="9016"/>
                  </a:lnTo>
                  <a:lnTo>
                    <a:pt x="4572" y="590930"/>
                  </a:lnTo>
                  <a:lnTo>
                    <a:pt x="1397" y="592454"/>
                  </a:lnTo>
                  <a:lnTo>
                    <a:pt x="0" y="596264"/>
                  </a:lnTo>
                  <a:lnTo>
                    <a:pt x="1524" y="599439"/>
                  </a:lnTo>
                  <a:lnTo>
                    <a:pt x="2865" y="602487"/>
                  </a:lnTo>
                  <a:lnTo>
                    <a:pt x="2921" y="602614"/>
                  </a:lnTo>
                  <a:lnTo>
                    <a:pt x="6730" y="604011"/>
                  </a:lnTo>
                  <a:lnTo>
                    <a:pt x="9905" y="602487"/>
                  </a:lnTo>
                  <a:lnTo>
                    <a:pt x="1239994" y="30452"/>
                  </a:lnTo>
                  <a:lnTo>
                    <a:pt x="1247111" y="20190"/>
                  </a:lnTo>
                  <a:lnTo>
                    <a:pt x="1234983" y="19050"/>
                  </a:lnTo>
                  <a:lnTo>
                    <a:pt x="1247902" y="19050"/>
                  </a:lnTo>
                  <a:lnTo>
                    <a:pt x="1253362" y="11175"/>
                  </a:lnTo>
                  <a:lnTo>
                    <a:pt x="1263924" y="11175"/>
                  </a:lnTo>
                  <a:lnTo>
                    <a:pt x="1262887" y="9016"/>
                  </a:lnTo>
                  <a:lnTo>
                    <a:pt x="1262336" y="8814"/>
                  </a:lnTo>
                  <a:lnTo>
                    <a:pt x="1257401" y="8357"/>
                  </a:lnTo>
                  <a:close/>
                </a:path>
                <a:path w="1270000" h="604520">
                  <a:moveTo>
                    <a:pt x="1262875" y="19787"/>
                  </a:moveTo>
                  <a:lnTo>
                    <a:pt x="1261236" y="20573"/>
                  </a:lnTo>
                  <a:lnTo>
                    <a:pt x="1239994" y="30452"/>
                  </a:lnTo>
                  <a:lnTo>
                    <a:pt x="1203071" y="83692"/>
                  </a:lnTo>
                  <a:lnTo>
                    <a:pt x="1201038" y="86486"/>
                  </a:lnTo>
                  <a:lnTo>
                    <a:pt x="1201674" y="90423"/>
                  </a:lnTo>
                  <a:lnTo>
                    <a:pt x="1207516" y="94487"/>
                  </a:lnTo>
                  <a:lnTo>
                    <a:pt x="1211452" y="93725"/>
                  </a:lnTo>
                  <a:lnTo>
                    <a:pt x="1213484" y="90931"/>
                  </a:lnTo>
                  <a:lnTo>
                    <a:pt x="1262875" y="19787"/>
                  </a:lnTo>
                  <a:close/>
                </a:path>
                <a:path w="1270000" h="604520">
                  <a:moveTo>
                    <a:pt x="1247111" y="20190"/>
                  </a:moveTo>
                  <a:lnTo>
                    <a:pt x="1239994" y="30452"/>
                  </a:lnTo>
                  <a:lnTo>
                    <a:pt x="1259871" y="21208"/>
                  </a:lnTo>
                  <a:lnTo>
                    <a:pt x="1257934" y="21208"/>
                  </a:lnTo>
                  <a:lnTo>
                    <a:pt x="1247111" y="20190"/>
                  </a:lnTo>
                  <a:close/>
                </a:path>
                <a:path w="1270000" h="604520">
                  <a:moveTo>
                    <a:pt x="1253362" y="11175"/>
                  </a:moveTo>
                  <a:lnTo>
                    <a:pt x="1247111" y="20190"/>
                  </a:lnTo>
                  <a:lnTo>
                    <a:pt x="1257934" y="21208"/>
                  </a:lnTo>
                  <a:lnTo>
                    <a:pt x="1253362" y="11175"/>
                  </a:lnTo>
                  <a:close/>
                </a:path>
                <a:path w="1270000" h="604520">
                  <a:moveTo>
                    <a:pt x="1263924" y="11175"/>
                  </a:moveTo>
                  <a:lnTo>
                    <a:pt x="1253362" y="11175"/>
                  </a:lnTo>
                  <a:lnTo>
                    <a:pt x="1257934" y="21208"/>
                  </a:lnTo>
                  <a:lnTo>
                    <a:pt x="1259871" y="21208"/>
                  </a:lnTo>
                  <a:lnTo>
                    <a:pt x="1262875" y="19787"/>
                  </a:lnTo>
                  <a:lnTo>
                    <a:pt x="1265861" y="15486"/>
                  </a:lnTo>
                  <a:lnTo>
                    <a:pt x="1264762" y="12953"/>
                  </a:lnTo>
                  <a:lnTo>
                    <a:pt x="1263924" y="11175"/>
                  </a:lnTo>
                  <a:close/>
                </a:path>
                <a:path w="1270000" h="604520">
                  <a:moveTo>
                    <a:pt x="1167892" y="0"/>
                  </a:moveTo>
                  <a:lnTo>
                    <a:pt x="1164717" y="2539"/>
                  </a:lnTo>
                  <a:lnTo>
                    <a:pt x="1164462" y="6095"/>
                  </a:lnTo>
                  <a:lnTo>
                    <a:pt x="1164293" y="7619"/>
                  </a:lnTo>
                  <a:lnTo>
                    <a:pt x="1164211" y="8357"/>
                  </a:lnTo>
                  <a:lnTo>
                    <a:pt x="1164160" y="8814"/>
                  </a:lnTo>
                  <a:lnTo>
                    <a:pt x="1164081" y="9525"/>
                  </a:lnTo>
                  <a:lnTo>
                    <a:pt x="1166622" y="12700"/>
                  </a:lnTo>
                  <a:lnTo>
                    <a:pt x="1170177" y="12953"/>
                  </a:lnTo>
                  <a:lnTo>
                    <a:pt x="1247111" y="20190"/>
                  </a:lnTo>
                  <a:lnTo>
                    <a:pt x="1247902" y="19050"/>
                  </a:lnTo>
                  <a:lnTo>
                    <a:pt x="1234328" y="19050"/>
                  </a:lnTo>
                  <a:lnTo>
                    <a:pt x="1255902" y="9016"/>
                  </a:lnTo>
                  <a:lnTo>
                    <a:pt x="1257401" y="8357"/>
                  </a:lnTo>
                  <a:lnTo>
                    <a:pt x="1171321" y="380"/>
                  </a:lnTo>
                  <a:lnTo>
                    <a:pt x="1167892" y="0"/>
                  </a:lnTo>
                  <a:close/>
                </a:path>
                <a:path w="1270000" h="604520">
                  <a:moveTo>
                    <a:pt x="1265646" y="15796"/>
                  </a:moveTo>
                  <a:lnTo>
                    <a:pt x="1262875" y="19787"/>
                  </a:lnTo>
                  <a:lnTo>
                    <a:pt x="1264411" y="19050"/>
                  </a:lnTo>
                  <a:lnTo>
                    <a:pt x="1265646" y="15796"/>
                  </a:lnTo>
                  <a:close/>
                </a:path>
                <a:path w="1270000" h="604520">
                  <a:moveTo>
                    <a:pt x="1262336" y="8814"/>
                  </a:moveTo>
                  <a:lnTo>
                    <a:pt x="1262887" y="9016"/>
                  </a:lnTo>
                  <a:lnTo>
                    <a:pt x="1264645" y="12700"/>
                  </a:lnTo>
                  <a:lnTo>
                    <a:pt x="1265926" y="15486"/>
                  </a:lnTo>
                  <a:lnTo>
                    <a:pt x="1267619" y="12953"/>
                  </a:lnTo>
                  <a:lnTo>
                    <a:pt x="1270000" y="9525"/>
                  </a:lnTo>
                  <a:lnTo>
                    <a:pt x="1262336" y="8814"/>
                  </a:lnTo>
                  <a:close/>
                </a:path>
                <a:path w="1270000" h="604520">
                  <a:moveTo>
                    <a:pt x="1259077" y="7619"/>
                  </a:moveTo>
                  <a:lnTo>
                    <a:pt x="1257401" y="8357"/>
                  </a:lnTo>
                  <a:lnTo>
                    <a:pt x="1262336" y="8814"/>
                  </a:lnTo>
                  <a:lnTo>
                    <a:pt x="1259077" y="761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37141" y="3661410"/>
              <a:ext cx="932180" cy="215900"/>
            </a:xfrm>
            <a:custGeom>
              <a:avLst/>
              <a:gdLst/>
              <a:ahLst/>
              <a:cxnLst/>
              <a:rect l="l" t="t" r="r" b="b"/>
              <a:pathLst>
                <a:path w="932179" h="215900">
                  <a:moveTo>
                    <a:pt x="895614" y="180577"/>
                  </a:moveTo>
                  <a:lnTo>
                    <a:pt x="831214" y="203453"/>
                  </a:lnTo>
                  <a:lnTo>
                    <a:pt x="829563" y="207137"/>
                  </a:lnTo>
                  <a:lnTo>
                    <a:pt x="831850" y="213740"/>
                  </a:lnTo>
                  <a:lnTo>
                    <a:pt x="835532" y="215391"/>
                  </a:lnTo>
                  <a:lnTo>
                    <a:pt x="838834" y="214248"/>
                  </a:lnTo>
                  <a:lnTo>
                    <a:pt x="920275" y="185218"/>
                  </a:lnTo>
                  <a:lnTo>
                    <a:pt x="895614" y="180577"/>
                  </a:lnTo>
                  <a:close/>
                </a:path>
                <a:path w="932179" h="215900">
                  <a:moveTo>
                    <a:pt x="925247" y="183514"/>
                  </a:moveTo>
                  <a:lnTo>
                    <a:pt x="925054" y="183514"/>
                  </a:lnTo>
                  <a:lnTo>
                    <a:pt x="920275" y="185218"/>
                  </a:lnTo>
                  <a:lnTo>
                    <a:pt x="922019" y="185546"/>
                  </a:lnTo>
                  <a:lnTo>
                    <a:pt x="925247" y="183514"/>
                  </a:lnTo>
                  <a:close/>
                </a:path>
                <a:path w="932179" h="215900">
                  <a:moveTo>
                    <a:pt x="907430" y="176373"/>
                  </a:moveTo>
                  <a:lnTo>
                    <a:pt x="895614" y="180577"/>
                  </a:lnTo>
                  <a:lnTo>
                    <a:pt x="920275" y="185218"/>
                  </a:lnTo>
                  <a:lnTo>
                    <a:pt x="925054" y="183514"/>
                  </a:lnTo>
                  <a:lnTo>
                    <a:pt x="915669" y="183514"/>
                  </a:lnTo>
                  <a:lnTo>
                    <a:pt x="907430" y="176373"/>
                  </a:lnTo>
                  <a:close/>
                </a:path>
                <a:path w="932179" h="215900">
                  <a:moveTo>
                    <a:pt x="917691" y="172777"/>
                  </a:moveTo>
                  <a:lnTo>
                    <a:pt x="917539" y="172777"/>
                  </a:lnTo>
                  <a:lnTo>
                    <a:pt x="907430" y="176373"/>
                  </a:lnTo>
                  <a:lnTo>
                    <a:pt x="915669" y="183514"/>
                  </a:lnTo>
                  <a:lnTo>
                    <a:pt x="917630" y="173100"/>
                  </a:lnTo>
                  <a:lnTo>
                    <a:pt x="917691" y="172777"/>
                  </a:lnTo>
                  <a:close/>
                </a:path>
                <a:path w="932179" h="215900">
                  <a:moveTo>
                    <a:pt x="922715" y="172777"/>
                  </a:moveTo>
                  <a:lnTo>
                    <a:pt x="917691" y="172777"/>
                  </a:lnTo>
                  <a:lnTo>
                    <a:pt x="915669" y="183514"/>
                  </a:lnTo>
                  <a:lnTo>
                    <a:pt x="925424" y="183514"/>
                  </a:lnTo>
                  <a:lnTo>
                    <a:pt x="926785" y="176373"/>
                  </a:lnTo>
                  <a:lnTo>
                    <a:pt x="926446" y="176008"/>
                  </a:lnTo>
                  <a:lnTo>
                    <a:pt x="922715" y="172777"/>
                  </a:lnTo>
                  <a:close/>
                </a:path>
                <a:path w="932179" h="215900">
                  <a:moveTo>
                    <a:pt x="926867" y="176373"/>
                  </a:moveTo>
                  <a:lnTo>
                    <a:pt x="925984" y="180577"/>
                  </a:lnTo>
                  <a:lnTo>
                    <a:pt x="925424" y="183514"/>
                  </a:lnTo>
                  <a:lnTo>
                    <a:pt x="925054" y="183514"/>
                  </a:lnTo>
                  <a:lnTo>
                    <a:pt x="932179" y="180975"/>
                  </a:lnTo>
                  <a:lnTo>
                    <a:pt x="926867" y="176373"/>
                  </a:lnTo>
                  <a:close/>
                </a:path>
                <a:path w="932179" h="215900">
                  <a:moveTo>
                    <a:pt x="4572" y="0"/>
                  </a:moveTo>
                  <a:lnTo>
                    <a:pt x="1269" y="2285"/>
                  </a:lnTo>
                  <a:lnTo>
                    <a:pt x="0" y="9143"/>
                  </a:lnTo>
                  <a:lnTo>
                    <a:pt x="2285" y="12445"/>
                  </a:lnTo>
                  <a:lnTo>
                    <a:pt x="895614" y="180577"/>
                  </a:lnTo>
                  <a:lnTo>
                    <a:pt x="907430" y="176373"/>
                  </a:lnTo>
                  <a:lnTo>
                    <a:pt x="897890" y="168105"/>
                  </a:lnTo>
                  <a:lnTo>
                    <a:pt x="4572" y="0"/>
                  </a:lnTo>
                  <a:close/>
                </a:path>
                <a:path w="932179" h="215900">
                  <a:moveTo>
                    <a:pt x="897890" y="168105"/>
                  </a:moveTo>
                  <a:lnTo>
                    <a:pt x="907430" y="176373"/>
                  </a:lnTo>
                  <a:lnTo>
                    <a:pt x="917539" y="172777"/>
                  </a:lnTo>
                  <a:lnTo>
                    <a:pt x="922715" y="172777"/>
                  </a:lnTo>
                  <a:lnTo>
                    <a:pt x="897890" y="168105"/>
                  </a:lnTo>
                  <a:close/>
                </a:path>
                <a:path w="932179" h="215900">
                  <a:moveTo>
                    <a:pt x="922715" y="172777"/>
                  </a:moveTo>
                  <a:lnTo>
                    <a:pt x="926446" y="176008"/>
                  </a:lnTo>
                  <a:lnTo>
                    <a:pt x="924432" y="173100"/>
                  </a:lnTo>
                  <a:lnTo>
                    <a:pt x="922715" y="172777"/>
                  </a:lnTo>
                  <a:close/>
                </a:path>
                <a:path w="932179" h="215900">
                  <a:moveTo>
                    <a:pt x="854582" y="113791"/>
                  </a:moveTo>
                  <a:lnTo>
                    <a:pt x="850646" y="114172"/>
                  </a:lnTo>
                  <a:lnTo>
                    <a:pt x="848359" y="116712"/>
                  </a:lnTo>
                  <a:lnTo>
                    <a:pt x="846074" y="119379"/>
                  </a:lnTo>
                  <a:lnTo>
                    <a:pt x="846327" y="123443"/>
                  </a:lnTo>
                  <a:lnTo>
                    <a:pt x="897890" y="168105"/>
                  </a:lnTo>
                  <a:lnTo>
                    <a:pt x="922715" y="172777"/>
                  </a:lnTo>
                  <a:lnTo>
                    <a:pt x="854582" y="113791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4512" y="4995798"/>
            <a:ext cx="29368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512" y="5382564"/>
            <a:ext cx="38385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0101011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92006" y="4961838"/>
            <a:ext cx="1353820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63406" y="5655361"/>
            <a:ext cx="1582420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08932" y="5241035"/>
            <a:ext cx="4582795" cy="1323340"/>
          </a:xfrm>
          <a:custGeom>
            <a:avLst/>
            <a:gdLst/>
            <a:ahLst/>
            <a:cxnLst/>
            <a:rect l="l" t="t" r="r" b="b"/>
            <a:pathLst>
              <a:path w="4582795" h="1323340">
                <a:moveTo>
                  <a:pt x="0" y="661416"/>
                </a:moveTo>
                <a:lnTo>
                  <a:pt x="4340" y="620374"/>
                </a:lnTo>
                <a:lnTo>
                  <a:pt x="17192" y="579995"/>
                </a:lnTo>
                <a:lnTo>
                  <a:pt x="38302" y="540353"/>
                </a:lnTo>
                <a:lnTo>
                  <a:pt x="67418" y="501522"/>
                </a:lnTo>
                <a:lnTo>
                  <a:pt x="104284" y="463573"/>
                </a:lnTo>
                <a:lnTo>
                  <a:pt x="148648" y="426581"/>
                </a:lnTo>
                <a:lnTo>
                  <a:pt x="200255" y="390618"/>
                </a:lnTo>
                <a:lnTo>
                  <a:pt x="258854" y="355758"/>
                </a:lnTo>
                <a:lnTo>
                  <a:pt x="324189" y="322074"/>
                </a:lnTo>
                <a:lnTo>
                  <a:pt x="359304" y="305696"/>
                </a:lnTo>
                <a:lnTo>
                  <a:pt x="396008" y="289639"/>
                </a:lnTo>
                <a:lnTo>
                  <a:pt x="434269" y="273913"/>
                </a:lnTo>
                <a:lnTo>
                  <a:pt x="474057" y="258527"/>
                </a:lnTo>
                <a:lnTo>
                  <a:pt x="515338" y="243489"/>
                </a:lnTo>
                <a:lnTo>
                  <a:pt x="558082" y="228810"/>
                </a:lnTo>
                <a:lnTo>
                  <a:pt x="602256" y="214498"/>
                </a:lnTo>
                <a:lnTo>
                  <a:pt x="647830" y="200562"/>
                </a:lnTo>
                <a:lnTo>
                  <a:pt x="694770" y="187012"/>
                </a:lnTo>
                <a:lnTo>
                  <a:pt x="743047" y="173856"/>
                </a:lnTo>
                <a:lnTo>
                  <a:pt x="792627" y="161104"/>
                </a:lnTo>
                <a:lnTo>
                  <a:pt x="843480" y="148765"/>
                </a:lnTo>
                <a:lnTo>
                  <a:pt x="895573" y="136849"/>
                </a:lnTo>
                <a:lnTo>
                  <a:pt x="948875" y="125363"/>
                </a:lnTo>
                <a:lnTo>
                  <a:pt x="1003354" y="114318"/>
                </a:lnTo>
                <a:lnTo>
                  <a:pt x="1058978" y="103723"/>
                </a:lnTo>
                <a:lnTo>
                  <a:pt x="1115717" y="93586"/>
                </a:lnTo>
                <a:lnTo>
                  <a:pt x="1173537" y="83917"/>
                </a:lnTo>
                <a:lnTo>
                  <a:pt x="1232408" y="74725"/>
                </a:lnTo>
                <a:lnTo>
                  <a:pt x="1292298" y="66020"/>
                </a:lnTo>
                <a:lnTo>
                  <a:pt x="1353174" y="57809"/>
                </a:lnTo>
                <a:lnTo>
                  <a:pt x="1415006" y="50104"/>
                </a:lnTo>
                <a:lnTo>
                  <a:pt x="1477761" y="42911"/>
                </a:lnTo>
                <a:lnTo>
                  <a:pt x="1541409" y="36242"/>
                </a:lnTo>
                <a:lnTo>
                  <a:pt x="1605916" y="30104"/>
                </a:lnTo>
                <a:lnTo>
                  <a:pt x="1671253" y="24508"/>
                </a:lnTo>
                <a:lnTo>
                  <a:pt x="1737386" y="19462"/>
                </a:lnTo>
                <a:lnTo>
                  <a:pt x="1804284" y="14975"/>
                </a:lnTo>
                <a:lnTo>
                  <a:pt x="1871916" y="11057"/>
                </a:lnTo>
                <a:lnTo>
                  <a:pt x="1940249" y="7716"/>
                </a:lnTo>
                <a:lnTo>
                  <a:pt x="2009252" y="4963"/>
                </a:lnTo>
                <a:lnTo>
                  <a:pt x="2078894" y="2805"/>
                </a:lnTo>
                <a:lnTo>
                  <a:pt x="2149143" y="1253"/>
                </a:lnTo>
                <a:lnTo>
                  <a:pt x="2219967" y="314"/>
                </a:lnTo>
                <a:lnTo>
                  <a:pt x="2291334" y="0"/>
                </a:lnTo>
                <a:lnTo>
                  <a:pt x="2362700" y="314"/>
                </a:lnTo>
                <a:lnTo>
                  <a:pt x="2433524" y="1253"/>
                </a:lnTo>
                <a:lnTo>
                  <a:pt x="2503773" y="2805"/>
                </a:lnTo>
                <a:lnTo>
                  <a:pt x="2573415" y="4963"/>
                </a:lnTo>
                <a:lnTo>
                  <a:pt x="2642418" y="7716"/>
                </a:lnTo>
                <a:lnTo>
                  <a:pt x="2710751" y="11057"/>
                </a:lnTo>
                <a:lnTo>
                  <a:pt x="2778383" y="14975"/>
                </a:lnTo>
                <a:lnTo>
                  <a:pt x="2845281" y="19462"/>
                </a:lnTo>
                <a:lnTo>
                  <a:pt x="2911414" y="24508"/>
                </a:lnTo>
                <a:lnTo>
                  <a:pt x="2976751" y="30104"/>
                </a:lnTo>
                <a:lnTo>
                  <a:pt x="3041258" y="36242"/>
                </a:lnTo>
                <a:lnTo>
                  <a:pt x="3104906" y="42911"/>
                </a:lnTo>
                <a:lnTo>
                  <a:pt x="3167661" y="50104"/>
                </a:lnTo>
                <a:lnTo>
                  <a:pt x="3229493" y="57809"/>
                </a:lnTo>
                <a:lnTo>
                  <a:pt x="3290369" y="66020"/>
                </a:lnTo>
                <a:lnTo>
                  <a:pt x="3350259" y="74725"/>
                </a:lnTo>
                <a:lnTo>
                  <a:pt x="3409130" y="83917"/>
                </a:lnTo>
                <a:lnTo>
                  <a:pt x="3466950" y="93586"/>
                </a:lnTo>
                <a:lnTo>
                  <a:pt x="3523689" y="103723"/>
                </a:lnTo>
                <a:lnTo>
                  <a:pt x="3579313" y="114318"/>
                </a:lnTo>
                <a:lnTo>
                  <a:pt x="3633792" y="125363"/>
                </a:lnTo>
                <a:lnTo>
                  <a:pt x="3687094" y="136849"/>
                </a:lnTo>
                <a:lnTo>
                  <a:pt x="3739187" y="148765"/>
                </a:lnTo>
                <a:lnTo>
                  <a:pt x="3790040" y="161104"/>
                </a:lnTo>
                <a:lnTo>
                  <a:pt x="3839620" y="173856"/>
                </a:lnTo>
                <a:lnTo>
                  <a:pt x="3887897" y="187012"/>
                </a:lnTo>
                <a:lnTo>
                  <a:pt x="3934837" y="200562"/>
                </a:lnTo>
                <a:lnTo>
                  <a:pt x="3980411" y="214498"/>
                </a:lnTo>
                <a:lnTo>
                  <a:pt x="4024585" y="228810"/>
                </a:lnTo>
                <a:lnTo>
                  <a:pt x="4067329" y="243489"/>
                </a:lnTo>
                <a:lnTo>
                  <a:pt x="4108610" y="258527"/>
                </a:lnTo>
                <a:lnTo>
                  <a:pt x="4148398" y="273913"/>
                </a:lnTo>
                <a:lnTo>
                  <a:pt x="4186659" y="289639"/>
                </a:lnTo>
                <a:lnTo>
                  <a:pt x="4223363" y="305696"/>
                </a:lnTo>
                <a:lnTo>
                  <a:pt x="4258478" y="322074"/>
                </a:lnTo>
                <a:lnTo>
                  <a:pt x="4323813" y="355758"/>
                </a:lnTo>
                <a:lnTo>
                  <a:pt x="4382412" y="390618"/>
                </a:lnTo>
                <a:lnTo>
                  <a:pt x="4434019" y="426581"/>
                </a:lnTo>
                <a:lnTo>
                  <a:pt x="4478383" y="463573"/>
                </a:lnTo>
                <a:lnTo>
                  <a:pt x="4515249" y="501522"/>
                </a:lnTo>
                <a:lnTo>
                  <a:pt x="4544365" y="540353"/>
                </a:lnTo>
                <a:lnTo>
                  <a:pt x="4565475" y="579995"/>
                </a:lnTo>
                <a:lnTo>
                  <a:pt x="4578327" y="620374"/>
                </a:lnTo>
                <a:lnTo>
                  <a:pt x="4582668" y="661416"/>
                </a:lnTo>
                <a:lnTo>
                  <a:pt x="4581577" y="682017"/>
                </a:lnTo>
                <a:lnTo>
                  <a:pt x="4572949" y="722740"/>
                </a:lnTo>
                <a:lnTo>
                  <a:pt x="4555936" y="762762"/>
                </a:lnTo>
                <a:lnTo>
                  <a:pt x="4530792" y="802011"/>
                </a:lnTo>
                <a:lnTo>
                  <a:pt x="4497769" y="840412"/>
                </a:lnTo>
                <a:lnTo>
                  <a:pt x="4457123" y="877893"/>
                </a:lnTo>
                <a:lnTo>
                  <a:pt x="4409105" y="914381"/>
                </a:lnTo>
                <a:lnTo>
                  <a:pt x="4353970" y="949802"/>
                </a:lnTo>
                <a:lnTo>
                  <a:pt x="4291972" y="984084"/>
                </a:lnTo>
                <a:lnTo>
                  <a:pt x="4223363" y="1017152"/>
                </a:lnTo>
                <a:lnTo>
                  <a:pt x="4186659" y="1033209"/>
                </a:lnTo>
                <a:lnTo>
                  <a:pt x="4148398" y="1048935"/>
                </a:lnTo>
                <a:lnTo>
                  <a:pt x="4108610" y="1064321"/>
                </a:lnTo>
                <a:lnTo>
                  <a:pt x="4067329" y="1079358"/>
                </a:lnTo>
                <a:lnTo>
                  <a:pt x="4024585" y="1094037"/>
                </a:lnTo>
                <a:lnTo>
                  <a:pt x="3980411" y="1108348"/>
                </a:lnTo>
                <a:lnTo>
                  <a:pt x="3934837" y="1122284"/>
                </a:lnTo>
                <a:lnTo>
                  <a:pt x="3887897" y="1135833"/>
                </a:lnTo>
                <a:lnTo>
                  <a:pt x="3839620" y="1148988"/>
                </a:lnTo>
                <a:lnTo>
                  <a:pt x="3790040" y="1161740"/>
                </a:lnTo>
                <a:lnTo>
                  <a:pt x="3739187" y="1174078"/>
                </a:lnTo>
                <a:lnTo>
                  <a:pt x="3687094" y="1185994"/>
                </a:lnTo>
                <a:lnTo>
                  <a:pt x="3633792" y="1197479"/>
                </a:lnTo>
                <a:lnTo>
                  <a:pt x="3579313" y="1208523"/>
                </a:lnTo>
                <a:lnTo>
                  <a:pt x="3523689" y="1219118"/>
                </a:lnTo>
                <a:lnTo>
                  <a:pt x="3466950" y="1229254"/>
                </a:lnTo>
                <a:lnTo>
                  <a:pt x="3409130" y="1238922"/>
                </a:lnTo>
                <a:lnTo>
                  <a:pt x="3350259" y="1248113"/>
                </a:lnTo>
                <a:lnTo>
                  <a:pt x="3290369" y="1256818"/>
                </a:lnTo>
                <a:lnTo>
                  <a:pt x="3229493" y="1265028"/>
                </a:lnTo>
                <a:lnTo>
                  <a:pt x="3167661" y="1272733"/>
                </a:lnTo>
                <a:lnTo>
                  <a:pt x="3104906" y="1279924"/>
                </a:lnTo>
                <a:lnTo>
                  <a:pt x="3041258" y="1286593"/>
                </a:lnTo>
                <a:lnTo>
                  <a:pt x="2976751" y="1292730"/>
                </a:lnTo>
                <a:lnTo>
                  <a:pt x="2911414" y="1298326"/>
                </a:lnTo>
                <a:lnTo>
                  <a:pt x="2845281" y="1303371"/>
                </a:lnTo>
                <a:lnTo>
                  <a:pt x="2778383" y="1307858"/>
                </a:lnTo>
                <a:lnTo>
                  <a:pt x="2710751" y="1311775"/>
                </a:lnTo>
                <a:lnTo>
                  <a:pt x="2642418" y="1315116"/>
                </a:lnTo>
                <a:lnTo>
                  <a:pt x="2573415" y="1317869"/>
                </a:lnTo>
                <a:lnTo>
                  <a:pt x="2503773" y="1320026"/>
                </a:lnTo>
                <a:lnTo>
                  <a:pt x="2433524" y="1321579"/>
                </a:lnTo>
                <a:lnTo>
                  <a:pt x="2362700" y="1322517"/>
                </a:lnTo>
                <a:lnTo>
                  <a:pt x="2291334" y="1322832"/>
                </a:lnTo>
                <a:lnTo>
                  <a:pt x="2219967" y="1322517"/>
                </a:lnTo>
                <a:lnTo>
                  <a:pt x="2149143" y="1321579"/>
                </a:lnTo>
                <a:lnTo>
                  <a:pt x="2078894" y="1320026"/>
                </a:lnTo>
                <a:lnTo>
                  <a:pt x="2009252" y="1317869"/>
                </a:lnTo>
                <a:lnTo>
                  <a:pt x="1940249" y="1315116"/>
                </a:lnTo>
                <a:lnTo>
                  <a:pt x="1871916" y="1311775"/>
                </a:lnTo>
                <a:lnTo>
                  <a:pt x="1804284" y="1307858"/>
                </a:lnTo>
                <a:lnTo>
                  <a:pt x="1737386" y="1303371"/>
                </a:lnTo>
                <a:lnTo>
                  <a:pt x="1671253" y="1298326"/>
                </a:lnTo>
                <a:lnTo>
                  <a:pt x="1605916" y="1292730"/>
                </a:lnTo>
                <a:lnTo>
                  <a:pt x="1541409" y="1286593"/>
                </a:lnTo>
                <a:lnTo>
                  <a:pt x="1477761" y="1279924"/>
                </a:lnTo>
                <a:lnTo>
                  <a:pt x="1415006" y="1272733"/>
                </a:lnTo>
                <a:lnTo>
                  <a:pt x="1353174" y="1265028"/>
                </a:lnTo>
                <a:lnTo>
                  <a:pt x="1292298" y="1256818"/>
                </a:lnTo>
                <a:lnTo>
                  <a:pt x="1232408" y="1248113"/>
                </a:lnTo>
                <a:lnTo>
                  <a:pt x="1173537" y="1238922"/>
                </a:lnTo>
                <a:lnTo>
                  <a:pt x="1115717" y="1229254"/>
                </a:lnTo>
                <a:lnTo>
                  <a:pt x="1058978" y="1219118"/>
                </a:lnTo>
                <a:lnTo>
                  <a:pt x="1003354" y="1208523"/>
                </a:lnTo>
                <a:lnTo>
                  <a:pt x="948875" y="1197479"/>
                </a:lnTo>
                <a:lnTo>
                  <a:pt x="895573" y="1185994"/>
                </a:lnTo>
                <a:lnTo>
                  <a:pt x="843480" y="1174078"/>
                </a:lnTo>
                <a:lnTo>
                  <a:pt x="792627" y="1161740"/>
                </a:lnTo>
                <a:lnTo>
                  <a:pt x="743047" y="1148988"/>
                </a:lnTo>
                <a:lnTo>
                  <a:pt x="694770" y="1135833"/>
                </a:lnTo>
                <a:lnTo>
                  <a:pt x="647830" y="1122284"/>
                </a:lnTo>
                <a:lnTo>
                  <a:pt x="602256" y="1108348"/>
                </a:lnTo>
                <a:lnTo>
                  <a:pt x="558082" y="1094037"/>
                </a:lnTo>
                <a:lnTo>
                  <a:pt x="515338" y="1079358"/>
                </a:lnTo>
                <a:lnTo>
                  <a:pt x="474057" y="1064321"/>
                </a:lnTo>
                <a:lnTo>
                  <a:pt x="434269" y="1048935"/>
                </a:lnTo>
                <a:lnTo>
                  <a:pt x="396008" y="1033209"/>
                </a:lnTo>
                <a:lnTo>
                  <a:pt x="359304" y="1017152"/>
                </a:lnTo>
                <a:lnTo>
                  <a:pt x="324189" y="1000774"/>
                </a:lnTo>
                <a:lnTo>
                  <a:pt x="258854" y="967090"/>
                </a:lnTo>
                <a:lnTo>
                  <a:pt x="200255" y="932230"/>
                </a:lnTo>
                <a:lnTo>
                  <a:pt x="148648" y="896266"/>
                </a:lnTo>
                <a:lnTo>
                  <a:pt x="104284" y="859272"/>
                </a:lnTo>
                <a:lnTo>
                  <a:pt x="67418" y="821322"/>
                </a:lnTo>
                <a:lnTo>
                  <a:pt x="38302" y="782488"/>
                </a:lnTo>
                <a:lnTo>
                  <a:pt x="17192" y="742843"/>
                </a:lnTo>
                <a:lnTo>
                  <a:pt x="4340" y="702461"/>
                </a:lnTo>
                <a:lnTo>
                  <a:pt x="0" y="6614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83048" y="5610250"/>
            <a:ext cx="4236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1’s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95029" y="5699569"/>
            <a:ext cx="1591310" cy="241300"/>
            <a:chOff x="8995029" y="5699569"/>
            <a:chExt cx="1591310" cy="241300"/>
          </a:xfrm>
        </p:grpSpPr>
        <p:sp>
          <p:nvSpPr>
            <p:cNvPr id="20" name="object 20"/>
            <p:cNvSpPr/>
            <p:nvPr/>
          </p:nvSpPr>
          <p:spPr>
            <a:xfrm>
              <a:off x="9416796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5029" y="5819533"/>
              <a:ext cx="257810" cy="121285"/>
            </a:xfrm>
            <a:custGeom>
              <a:avLst/>
              <a:gdLst/>
              <a:ahLst/>
              <a:cxnLst/>
              <a:rect l="l" t="t" r="r" b="b"/>
              <a:pathLst>
                <a:path w="257809" h="121285">
                  <a:moveTo>
                    <a:pt x="221723" y="23085"/>
                  </a:moveTo>
                  <a:lnTo>
                    <a:pt x="1650" y="109194"/>
                  </a:lnTo>
                  <a:lnTo>
                    <a:pt x="0" y="112877"/>
                  </a:lnTo>
                  <a:lnTo>
                    <a:pt x="2540" y="119418"/>
                  </a:lnTo>
                  <a:lnTo>
                    <a:pt x="6223" y="121031"/>
                  </a:lnTo>
                  <a:lnTo>
                    <a:pt x="226371" y="34879"/>
                  </a:lnTo>
                  <a:lnTo>
                    <a:pt x="234124" y="25082"/>
                  </a:lnTo>
                  <a:lnTo>
                    <a:pt x="234501" y="25082"/>
                  </a:lnTo>
                  <a:lnTo>
                    <a:pt x="221723" y="23085"/>
                  </a:lnTo>
                  <a:close/>
                </a:path>
                <a:path w="257809" h="121285">
                  <a:moveTo>
                    <a:pt x="249882" y="25689"/>
                  </a:moveTo>
                  <a:lnTo>
                    <a:pt x="226371" y="34879"/>
                  </a:lnTo>
                  <a:lnTo>
                    <a:pt x="186181" y="85661"/>
                  </a:lnTo>
                  <a:lnTo>
                    <a:pt x="184023" y="88417"/>
                  </a:lnTo>
                  <a:lnTo>
                    <a:pt x="184403" y="92405"/>
                  </a:lnTo>
                  <a:lnTo>
                    <a:pt x="189992" y="96761"/>
                  </a:lnTo>
                  <a:lnTo>
                    <a:pt x="193928" y="96291"/>
                  </a:lnTo>
                  <a:lnTo>
                    <a:pt x="249882" y="25689"/>
                  </a:lnTo>
                  <a:close/>
                </a:path>
                <a:path w="257809" h="121285">
                  <a:moveTo>
                    <a:pt x="240919" y="16497"/>
                  </a:moveTo>
                  <a:lnTo>
                    <a:pt x="226371" y="34879"/>
                  </a:lnTo>
                  <a:lnTo>
                    <a:pt x="247216" y="26720"/>
                  </a:lnTo>
                  <a:lnTo>
                    <a:pt x="244982" y="26720"/>
                  </a:lnTo>
                  <a:lnTo>
                    <a:pt x="234501" y="25082"/>
                  </a:lnTo>
                  <a:lnTo>
                    <a:pt x="244331" y="25082"/>
                  </a:lnTo>
                  <a:lnTo>
                    <a:pt x="240919" y="16497"/>
                  </a:lnTo>
                  <a:close/>
                </a:path>
                <a:path w="257809" h="121285">
                  <a:moveTo>
                    <a:pt x="244331" y="25082"/>
                  </a:moveTo>
                  <a:lnTo>
                    <a:pt x="234501" y="25082"/>
                  </a:lnTo>
                  <a:lnTo>
                    <a:pt x="244982" y="26720"/>
                  </a:lnTo>
                  <a:lnTo>
                    <a:pt x="244331" y="25082"/>
                  </a:lnTo>
                  <a:close/>
                </a:path>
                <a:path w="257809" h="121285">
                  <a:moveTo>
                    <a:pt x="251226" y="16497"/>
                  </a:moveTo>
                  <a:lnTo>
                    <a:pt x="240919" y="16497"/>
                  </a:lnTo>
                  <a:lnTo>
                    <a:pt x="244982" y="26720"/>
                  </a:lnTo>
                  <a:lnTo>
                    <a:pt x="247216" y="26720"/>
                  </a:lnTo>
                  <a:lnTo>
                    <a:pt x="249882" y="25689"/>
                  </a:lnTo>
                  <a:lnTo>
                    <a:pt x="253167" y="21545"/>
                  </a:lnTo>
                  <a:lnTo>
                    <a:pt x="251226" y="16497"/>
                  </a:lnTo>
                  <a:close/>
                </a:path>
                <a:path w="257809" h="121285">
                  <a:moveTo>
                    <a:pt x="252886" y="21899"/>
                  </a:moveTo>
                  <a:lnTo>
                    <a:pt x="249882" y="25689"/>
                  </a:lnTo>
                  <a:lnTo>
                    <a:pt x="251460" y="25082"/>
                  </a:lnTo>
                  <a:lnTo>
                    <a:pt x="252886" y="21899"/>
                  </a:lnTo>
                  <a:close/>
                </a:path>
                <a:path w="257809" h="121285">
                  <a:moveTo>
                    <a:pt x="245215" y="13902"/>
                  </a:moveTo>
                  <a:lnTo>
                    <a:pt x="221723" y="23085"/>
                  </a:lnTo>
                  <a:lnTo>
                    <a:pt x="234501" y="25082"/>
                  </a:lnTo>
                  <a:lnTo>
                    <a:pt x="234124" y="25082"/>
                  </a:lnTo>
                  <a:lnTo>
                    <a:pt x="240919" y="16497"/>
                  </a:lnTo>
                  <a:lnTo>
                    <a:pt x="251226" y="16497"/>
                  </a:lnTo>
                  <a:lnTo>
                    <a:pt x="250533" y="14763"/>
                  </a:lnTo>
                  <a:lnTo>
                    <a:pt x="250727" y="14763"/>
                  </a:lnTo>
                  <a:lnTo>
                    <a:pt x="245215" y="13902"/>
                  </a:lnTo>
                  <a:close/>
                </a:path>
                <a:path w="257809" h="121285">
                  <a:moveTo>
                    <a:pt x="156210" y="0"/>
                  </a:moveTo>
                  <a:lnTo>
                    <a:pt x="153035" y="2374"/>
                  </a:lnTo>
                  <a:lnTo>
                    <a:pt x="152526" y="5842"/>
                  </a:lnTo>
                  <a:lnTo>
                    <a:pt x="151892" y="9296"/>
                  </a:lnTo>
                  <a:lnTo>
                    <a:pt x="154304" y="12547"/>
                  </a:lnTo>
                  <a:lnTo>
                    <a:pt x="221723" y="23085"/>
                  </a:lnTo>
                  <a:lnTo>
                    <a:pt x="245215" y="13902"/>
                  </a:lnTo>
                  <a:lnTo>
                    <a:pt x="156210" y="0"/>
                  </a:lnTo>
                  <a:close/>
                </a:path>
                <a:path w="257809" h="121285">
                  <a:moveTo>
                    <a:pt x="250727" y="14763"/>
                  </a:moveTo>
                  <a:lnTo>
                    <a:pt x="250533" y="14763"/>
                  </a:lnTo>
                  <a:lnTo>
                    <a:pt x="253241" y="21545"/>
                  </a:lnTo>
                  <a:lnTo>
                    <a:pt x="257682" y="15849"/>
                  </a:lnTo>
                  <a:lnTo>
                    <a:pt x="250727" y="14763"/>
                  </a:lnTo>
                  <a:close/>
                </a:path>
                <a:path w="257809" h="121285">
                  <a:moveTo>
                    <a:pt x="246888" y="13258"/>
                  </a:moveTo>
                  <a:lnTo>
                    <a:pt x="245215" y="13902"/>
                  </a:lnTo>
                  <a:lnTo>
                    <a:pt x="250727" y="14763"/>
                  </a:lnTo>
                  <a:lnTo>
                    <a:pt x="250533" y="14763"/>
                  </a:lnTo>
                  <a:lnTo>
                    <a:pt x="246888" y="13258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56</a:t>
            </a:fld>
            <a:endParaRPr lang="en-I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Binary</a:t>
            </a:r>
            <a:r>
              <a:rPr spc="-220" dirty="0"/>
              <a:t> </a:t>
            </a:r>
            <a:r>
              <a:rPr spc="-65"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572" y="2131923"/>
            <a:ext cx="2893060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9434" y="2953003"/>
            <a:ext cx="305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2’s</a:t>
            </a:r>
            <a:r>
              <a:rPr sz="2400" u="sng" spc="-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Complement</a:t>
            </a:r>
            <a:r>
              <a:rPr sz="2400" u="sng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00" y="3820667"/>
            <a:ext cx="3886200" cy="1069975"/>
          </a:xfrm>
          <a:custGeom>
            <a:avLst/>
            <a:gdLst/>
            <a:ahLst/>
            <a:cxnLst/>
            <a:rect l="l" t="t" r="r" b="b"/>
            <a:pathLst>
              <a:path w="3886200" h="1069975">
                <a:moveTo>
                  <a:pt x="0" y="534923"/>
                </a:moveTo>
                <a:lnTo>
                  <a:pt x="5096" y="495884"/>
                </a:lnTo>
                <a:lnTo>
                  <a:pt x="20152" y="457603"/>
                </a:lnTo>
                <a:lnTo>
                  <a:pt x="44816" y="420178"/>
                </a:lnTo>
                <a:lnTo>
                  <a:pt x="78737" y="383706"/>
                </a:lnTo>
                <a:lnTo>
                  <a:pt x="121564" y="348283"/>
                </a:lnTo>
                <a:lnTo>
                  <a:pt x="172945" y="314005"/>
                </a:lnTo>
                <a:lnTo>
                  <a:pt x="232530" y="280971"/>
                </a:lnTo>
                <a:lnTo>
                  <a:pt x="299966" y="249276"/>
                </a:lnTo>
                <a:lnTo>
                  <a:pt x="336519" y="233961"/>
                </a:lnTo>
                <a:lnTo>
                  <a:pt x="374903" y="219017"/>
                </a:lnTo>
                <a:lnTo>
                  <a:pt x="415075" y="204456"/>
                </a:lnTo>
                <a:lnTo>
                  <a:pt x="456990" y="190290"/>
                </a:lnTo>
                <a:lnTo>
                  <a:pt x="500605" y="176532"/>
                </a:lnTo>
                <a:lnTo>
                  <a:pt x="545876" y="163194"/>
                </a:lnTo>
                <a:lnTo>
                  <a:pt x="592758" y="150287"/>
                </a:lnTo>
                <a:lnTo>
                  <a:pt x="641208" y="137824"/>
                </a:lnTo>
                <a:lnTo>
                  <a:pt x="691183" y="125816"/>
                </a:lnTo>
                <a:lnTo>
                  <a:pt x="742637" y="114277"/>
                </a:lnTo>
                <a:lnTo>
                  <a:pt x="795527" y="103217"/>
                </a:lnTo>
                <a:lnTo>
                  <a:pt x="849810" y="92649"/>
                </a:lnTo>
                <a:lnTo>
                  <a:pt x="905442" y="82586"/>
                </a:lnTo>
                <a:lnTo>
                  <a:pt x="962377" y="73039"/>
                </a:lnTo>
                <a:lnTo>
                  <a:pt x="1020574" y="64020"/>
                </a:lnTo>
                <a:lnTo>
                  <a:pt x="1079987" y="55541"/>
                </a:lnTo>
                <a:lnTo>
                  <a:pt x="1140572" y="47615"/>
                </a:lnTo>
                <a:lnTo>
                  <a:pt x="1202287" y="40254"/>
                </a:lnTo>
                <a:lnTo>
                  <a:pt x="1265087" y="33469"/>
                </a:lnTo>
                <a:lnTo>
                  <a:pt x="1328927" y="27273"/>
                </a:lnTo>
                <a:lnTo>
                  <a:pt x="1393765" y="21678"/>
                </a:lnTo>
                <a:lnTo>
                  <a:pt x="1459557" y="16696"/>
                </a:lnTo>
                <a:lnTo>
                  <a:pt x="1526257" y="12339"/>
                </a:lnTo>
                <a:lnTo>
                  <a:pt x="1593823" y="8619"/>
                </a:lnTo>
                <a:lnTo>
                  <a:pt x="1662211" y="5548"/>
                </a:lnTo>
                <a:lnTo>
                  <a:pt x="1731376" y="3139"/>
                </a:lnTo>
                <a:lnTo>
                  <a:pt x="1801276" y="1403"/>
                </a:lnTo>
                <a:lnTo>
                  <a:pt x="1871865" y="352"/>
                </a:lnTo>
                <a:lnTo>
                  <a:pt x="1943100" y="0"/>
                </a:lnTo>
                <a:lnTo>
                  <a:pt x="2014334" y="352"/>
                </a:lnTo>
                <a:lnTo>
                  <a:pt x="2084923" y="1403"/>
                </a:lnTo>
                <a:lnTo>
                  <a:pt x="2154823" y="3139"/>
                </a:lnTo>
                <a:lnTo>
                  <a:pt x="2223988" y="5548"/>
                </a:lnTo>
                <a:lnTo>
                  <a:pt x="2292376" y="8619"/>
                </a:lnTo>
                <a:lnTo>
                  <a:pt x="2359942" y="12339"/>
                </a:lnTo>
                <a:lnTo>
                  <a:pt x="2426642" y="16696"/>
                </a:lnTo>
                <a:lnTo>
                  <a:pt x="2492434" y="21678"/>
                </a:lnTo>
                <a:lnTo>
                  <a:pt x="2557272" y="27273"/>
                </a:lnTo>
                <a:lnTo>
                  <a:pt x="2621112" y="33469"/>
                </a:lnTo>
                <a:lnTo>
                  <a:pt x="2683912" y="40254"/>
                </a:lnTo>
                <a:lnTo>
                  <a:pt x="2745627" y="47615"/>
                </a:lnTo>
                <a:lnTo>
                  <a:pt x="2806212" y="55541"/>
                </a:lnTo>
                <a:lnTo>
                  <a:pt x="2865625" y="64020"/>
                </a:lnTo>
                <a:lnTo>
                  <a:pt x="2923822" y="73039"/>
                </a:lnTo>
                <a:lnTo>
                  <a:pt x="2980757" y="82586"/>
                </a:lnTo>
                <a:lnTo>
                  <a:pt x="3036389" y="92649"/>
                </a:lnTo>
                <a:lnTo>
                  <a:pt x="3090671" y="103217"/>
                </a:lnTo>
                <a:lnTo>
                  <a:pt x="3143562" y="114277"/>
                </a:lnTo>
                <a:lnTo>
                  <a:pt x="3195016" y="125816"/>
                </a:lnTo>
                <a:lnTo>
                  <a:pt x="3244991" y="137824"/>
                </a:lnTo>
                <a:lnTo>
                  <a:pt x="3293441" y="150287"/>
                </a:lnTo>
                <a:lnTo>
                  <a:pt x="3340323" y="163194"/>
                </a:lnTo>
                <a:lnTo>
                  <a:pt x="3385594" y="176532"/>
                </a:lnTo>
                <a:lnTo>
                  <a:pt x="3429209" y="190290"/>
                </a:lnTo>
                <a:lnTo>
                  <a:pt x="3471124" y="204456"/>
                </a:lnTo>
                <a:lnTo>
                  <a:pt x="3511296" y="219017"/>
                </a:lnTo>
                <a:lnTo>
                  <a:pt x="3549680" y="233961"/>
                </a:lnTo>
                <a:lnTo>
                  <a:pt x="3586233" y="249276"/>
                </a:lnTo>
                <a:lnTo>
                  <a:pt x="3653669" y="280971"/>
                </a:lnTo>
                <a:lnTo>
                  <a:pt x="3713254" y="314005"/>
                </a:lnTo>
                <a:lnTo>
                  <a:pt x="3764635" y="348283"/>
                </a:lnTo>
                <a:lnTo>
                  <a:pt x="3807462" y="383706"/>
                </a:lnTo>
                <a:lnTo>
                  <a:pt x="3841383" y="420178"/>
                </a:lnTo>
                <a:lnTo>
                  <a:pt x="3866047" y="457603"/>
                </a:lnTo>
                <a:lnTo>
                  <a:pt x="3881103" y="495884"/>
                </a:lnTo>
                <a:lnTo>
                  <a:pt x="3886200" y="534923"/>
                </a:lnTo>
                <a:lnTo>
                  <a:pt x="3884918" y="554532"/>
                </a:lnTo>
                <a:lnTo>
                  <a:pt x="3874798" y="593204"/>
                </a:lnTo>
                <a:lnTo>
                  <a:pt x="3854894" y="631069"/>
                </a:lnTo>
                <a:lnTo>
                  <a:pt x="3825557" y="668030"/>
                </a:lnTo>
                <a:lnTo>
                  <a:pt x="3787139" y="703990"/>
                </a:lnTo>
                <a:lnTo>
                  <a:pt x="3739992" y="738852"/>
                </a:lnTo>
                <a:lnTo>
                  <a:pt x="3684465" y="772520"/>
                </a:lnTo>
                <a:lnTo>
                  <a:pt x="3620911" y="804897"/>
                </a:lnTo>
                <a:lnTo>
                  <a:pt x="3549680" y="835886"/>
                </a:lnTo>
                <a:lnTo>
                  <a:pt x="3511295" y="850830"/>
                </a:lnTo>
                <a:lnTo>
                  <a:pt x="3471124" y="865391"/>
                </a:lnTo>
                <a:lnTo>
                  <a:pt x="3429209" y="879557"/>
                </a:lnTo>
                <a:lnTo>
                  <a:pt x="3385594" y="893315"/>
                </a:lnTo>
                <a:lnTo>
                  <a:pt x="3340323" y="906653"/>
                </a:lnTo>
                <a:lnTo>
                  <a:pt x="3293441" y="919560"/>
                </a:lnTo>
                <a:lnTo>
                  <a:pt x="3244991" y="932023"/>
                </a:lnTo>
                <a:lnTo>
                  <a:pt x="3195016" y="944031"/>
                </a:lnTo>
                <a:lnTo>
                  <a:pt x="3143562" y="955570"/>
                </a:lnTo>
                <a:lnTo>
                  <a:pt x="3090671" y="966630"/>
                </a:lnTo>
                <a:lnTo>
                  <a:pt x="3036389" y="977198"/>
                </a:lnTo>
                <a:lnTo>
                  <a:pt x="2980757" y="987261"/>
                </a:lnTo>
                <a:lnTo>
                  <a:pt x="2923822" y="996808"/>
                </a:lnTo>
                <a:lnTo>
                  <a:pt x="2865625" y="1005827"/>
                </a:lnTo>
                <a:lnTo>
                  <a:pt x="2806212" y="1014306"/>
                </a:lnTo>
                <a:lnTo>
                  <a:pt x="2745627" y="1022232"/>
                </a:lnTo>
                <a:lnTo>
                  <a:pt x="2683912" y="1029593"/>
                </a:lnTo>
                <a:lnTo>
                  <a:pt x="2621112" y="1036378"/>
                </a:lnTo>
                <a:lnTo>
                  <a:pt x="2557271" y="1042574"/>
                </a:lnTo>
                <a:lnTo>
                  <a:pt x="2492434" y="1048169"/>
                </a:lnTo>
                <a:lnTo>
                  <a:pt x="2426642" y="1053151"/>
                </a:lnTo>
                <a:lnTo>
                  <a:pt x="2359942" y="1057508"/>
                </a:lnTo>
                <a:lnTo>
                  <a:pt x="2292376" y="1061228"/>
                </a:lnTo>
                <a:lnTo>
                  <a:pt x="2223988" y="1064299"/>
                </a:lnTo>
                <a:lnTo>
                  <a:pt x="2154823" y="1066708"/>
                </a:lnTo>
                <a:lnTo>
                  <a:pt x="2084923" y="1068444"/>
                </a:lnTo>
                <a:lnTo>
                  <a:pt x="2014334" y="1069495"/>
                </a:lnTo>
                <a:lnTo>
                  <a:pt x="1943100" y="1069847"/>
                </a:lnTo>
                <a:lnTo>
                  <a:pt x="1871865" y="1069495"/>
                </a:lnTo>
                <a:lnTo>
                  <a:pt x="1801276" y="1068444"/>
                </a:lnTo>
                <a:lnTo>
                  <a:pt x="1731376" y="1066708"/>
                </a:lnTo>
                <a:lnTo>
                  <a:pt x="1662211" y="1064299"/>
                </a:lnTo>
                <a:lnTo>
                  <a:pt x="1593823" y="1061228"/>
                </a:lnTo>
                <a:lnTo>
                  <a:pt x="1526257" y="1057508"/>
                </a:lnTo>
                <a:lnTo>
                  <a:pt x="1459557" y="1053151"/>
                </a:lnTo>
                <a:lnTo>
                  <a:pt x="1393765" y="1048169"/>
                </a:lnTo>
                <a:lnTo>
                  <a:pt x="1328927" y="1042574"/>
                </a:lnTo>
                <a:lnTo>
                  <a:pt x="1265087" y="1036378"/>
                </a:lnTo>
                <a:lnTo>
                  <a:pt x="1202287" y="1029593"/>
                </a:lnTo>
                <a:lnTo>
                  <a:pt x="1140572" y="1022232"/>
                </a:lnTo>
                <a:lnTo>
                  <a:pt x="1079987" y="1014306"/>
                </a:lnTo>
                <a:lnTo>
                  <a:pt x="1020574" y="1005827"/>
                </a:lnTo>
                <a:lnTo>
                  <a:pt x="962377" y="996808"/>
                </a:lnTo>
                <a:lnTo>
                  <a:pt x="905442" y="987261"/>
                </a:lnTo>
                <a:lnTo>
                  <a:pt x="849810" y="977198"/>
                </a:lnTo>
                <a:lnTo>
                  <a:pt x="795527" y="966630"/>
                </a:lnTo>
                <a:lnTo>
                  <a:pt x="742637" y="955570"/>
                </a:lnTo>
                <a:lnTo>
                  <a:pt x="691183" y="944031"/>
                </a:lnTo>
                <a:lnTo>
                  <a:pt x="641208" y="932023"/>
                </a:lnTo>
                <a:lnTo>
                  <a:pt x="592758" y="919560"/>
                </a:lnTo>
                <a:lnTo>
                  <a:pt x="545876" y="906653"/>
                </a:lnTo>
                <a:lnTo>
                  <a:pt x="500605" y="893315"/>
                </a:lnTo>
                <a:lnTo>
                  <a:pt x="456990" y="879557"/>
                </a:lnTo>
                <a:lnTo>
                  <a:pt x="415075" y="865391"/>
                </a:lnTo>
                <a:lnTo>
                  <a:pt x="374904" y="850830"/>
                </a:lnTo>
                <a:lnTo>
                  <a:pt x="336519" y="835886"/>
                </a:lnTo>
                <a:lnTo>
                  <a:pt x="299966" y="820571"/>
                </a:lnTo>
                <a:lnTo>
                  <a:pt x="232530" y="788876"/>
                </a:lnTo>
                <a:lnTo>
                  <a:pt x="172945" y="755842"/>
                </a:lnTo>
                <a:lnTo>
                  <a:pt x="121564" y="721564"/>
                </a:lnTo>
                <a:lnTo>
                  <a:pt x="78737" y="686141"/>
                </a:lnTo>
                <a:lnTo>
                  <a:pt x="44816" y="649669"/>
                </a:lnTo>
                <a:lnTo>
                  <a:pt x="20152" y="612244"/>
                </a:lnTo>
                <a:lnTo>
                  <a:pt x="5096" y="573963"/>
                </a:lnTo>
                <a:lnTo>
                  <a:pt x="0" y="5349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76190" y="4062729"/>
            <a:ext cx="257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positive.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Discard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carry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04169" y="3547109"/>
            <a:ext cx="4620895" cy="3021965"/>
            <a:chOff x="4404169" y="3547109"/>
            <a:chExt cx="4620895" cy="3021965"/>
          </a:xfrm>
        </p:grpSpPr>
        <p:sp>
          <p:nvSpPr>
            <p:cNvPr id="8" name="object 8"/>
            <p:cNvSpPr/>
            <p:nvPr/>
          </p:nvSpPr>
          <p:spPr>
            <a:xfrm>
              <a:off x="7733284" y="3547109"/>
              <a:ext cx="1292225" cy="422275"/>
            </a:xfrm>
            <a:custGeom>
              <a:avLst/>
              <a:gdLst/>
              <a:ahLst/>
              <a:cxnLst/>
              <a:rect l="l" t="t" r="r" b="b"/>
              <a:pathLst>
                <a:path w="1292225" h="422275">
                  <a:moveTo>
                    <a:pt x="1255308" y="28033"/>
                  </a:moveTo>
                  <a:lnTo>
                    <a:pt x="1905" y="409828"/>
                  </a:lnTo>
                  <a:lnTo>
                    <a:pt x="0" y="413384"/>
                  </a:lnTo>
                  <a:lnTo>
                    <a:pt x="1016" y="416813"/>
                  </a:lnTo>
                  <a:lnTo>
                    <a:pt x="2032" y="420115"/>
                  </a:lnTo>
                  <a:lnTo>
                    <a:pt x="5588" y="422020"/>
                  </a:lnTo>
                  <a:lnTo>
                    <a:pt x="1258988" y="40237"/>
                  </a:lnTo>
                  <a:lnTo>
                    <a:pt x="1267605" y="30926"/>
                  </a:lnTo>
                  <a:lnTo>
                    <a:pt x="1255308" y="28033"/>
                  </a:lnTo>
                  <a:close/>
                </a:path>
                <a:path w="1292225" h="422275">
                  <a:moveTo>
                    <a:pt x="1283097" y="32906"/>
                  </a:moveTo>
                  <a:lnTo>
                    <a:pt x="1258988" y="40237"/>
                  </a:lnTo>
                  <a:lnTo>
                    <a:pt x="1215009" y="87756"/>
                  </a:lnTo>
                  <a:lnTo>
                    <a:pt x="1212596" y="90296"/>
                  </a:lnTo>
                  <a:lnTo>
                    <a:pt x="1212723" y="94233"/>
                  </a:lnTo>
                  <a:lnTo>
                    <a:pt x="1215390" y="96646"/>
                  </a:lnTo>
                  <a:lnTo>
                    <a:pt x="1217930" y="99059"/>
                  </a:lnTo>
                  <a:lnTo>
                    <a:pt x="1221885" y="99059"/>
                  </a:lnTo>
                  <a:lnTo>
                    <a:pt x="1224280" y="96265"/>
                  </a:lnTo>
                  <a:lnTo>
                    <a:pt x="1283097" y="32906"/>
                  </a:lnTo>
                  <a:close/>
                </a:path>
                <a:path w="1292225" h="422275">
                  <a:moveTo>
                    <a:pt x="1267605" y="30926"/>
                  </a:moveTo>
                  <a:lnTo>
                    <a:pt x="1258988" y="40237"/>
                  </a:lnTo>
                  <a:lnTo>
                    <a:pt x="1281430" y="33400"/>
                  </a:lnTo>
                  <a:lnTo>
                    <a:pt x="1278127" y="33400"/>
                  </a:lnTo>
                  <a:lnTo>
                    <a:pt x="1267605" y="30926"/>
                  </a:lnTo>
                  <a:close/>
                </a:path>
                <a:path w="1292225" h="422275">
                  <a:moveTo>
                    <a:pt x="1274952" y="22987"/>
                  </a:moveTo>
                  <a:lnTo>
                    <a:pt x="1267605" y="30926"/>
                  </a:lnTo>
                  <a:lnTo>
                    <a:pt x="1278127" y="33400"/>
                  </a:lnTo>
                  <a:lnTo>
                    <a:pt x="1274952" y="22987"/>
                  </a:lnTo>
                  <a:close/>
                </a:path>
                <a:path w="1292225" h="422275">
                  <a:moveTo>
                    <a:pt x="1284878" y="22987"/>
                  </a:moveTo>
                  <a:lnTo>
                    <a:pt x="1274952" y="22987"/>
                  </a:lnTo>
                  <a:lnTo>
                    <a:pt x="1278127" y="33400"/>
                  </a:lnTo>
                  <a:lnTo>
                    <a:pt x="1281430" y="33400"/>
                  </a:lnTo>
                  <a:lnTo>
                    <a:pt x="1283097" y="32906"/>
                  </a:lnTo>
                  <a:lnTo>
                    <a:pt x="1286601" y="29132"/>
                  </a:lnTo>
                  <a:lnTo>
                    <a:pt x="1286713" y="28923"/>
                  </a:lnTo>
                  <a:lnTo>
                    <a:pt x="1286498" y="28033"/>
                  </a:lnTo>
                  <a:lnTo>
                    <a:pt x="1285621" y="25400"/>
                  </a:lnTo>
                  <a:lnTo>
                    <a:pt x="1284878" y="22987"/>
                  </a:lnTo>
                  <a:close/>
                </a:path>
                <a:path w="1292225" h="422275">
                  <a:moveTo>
                    <a:pt x="1286601" y="29132"/>
                  </a:moveTo>
                  <a:lnTo>
                    <a:pt x="1283097" y="32906"/>
                  </a:lnTo>
                  <a:lnTo>
                    <a:pt x="1284859" y="32385"/>
                  </a:lnTo>
                  <a:lnTo>
                    <a:pt x="1286601" y="29132"/>
                  </a:lnTo>
                  <a:close/>
                </a:path>
                <a:path w="1292225" h="422275">
                  <a:moveTo>
                    <a:pt x="1279382" y="20700"/>
                  </a:moveTo>
                  <a:lnTo>
                    <a:pt x="1255308" y="28033"/>
                  </a:lnTo>
                  <a:lnTo>
                    <a:pt x="1267605" y="30926"/>
                  </a:lnTo>
                  <a:lnTo>
                    <a:pt x="1274952" y="22987"/>
                  </a:lnTo>
                  <a:lnTo>
                    <a:pt x="1284878" y="22987"/>
                  </a:lnTo>
                  <a:lnTo>
                    <a:pt x="1284605" y="22098"/>
                  </a:lnTo>
                  <a:lnTo>
                    <a:pt x="1284068" y="21810"/>
                  </a:lnTo>
                  <a:lnTo>
                    <a:pt x="1279382" y="20700"/>
                  </a:lnTo>
                  <a:close/>
                </a:path>
                <a:path w="1292225" h="422275">
                  <a:moveTo>
                    <a:pt x="1284068" y="21810"/>
                  </a:moveTo>
                  <a:lnTo>
                    <a:pt x="1284605" y="22098"/>
                  </a:lnTo>
                  <a:lnTo>
                    <a:pt x="1285621" y="25400"/>
                  </a:lnTo>
                  <a:lnTo>
                    <a:pt x="1286795" y="28923"/>
                  </a:lnTo>
                  <a:lnTo>
                    <a:pt x="1291717" y="23622"/>
                  </a:lnTo>
                  <a:lnTo>
                    <a:pt x="1284068" y="21810"/>
                  </a:lnTo>
                  <a:close/>
                </a:path>
                <a:path w="1292225" h="422275">
                  <a:moveTo>
                    <a:pt x="1191768" y="0"/>
                  </a:moveTo>
                  <a:lnTo>
                    <a:pt x="1188339" y="2031"/>
                  </a:lnTo>
                  <a:lnTo>
                    <a:pt x="1186815" y="8889"/>
                  </a:lnTo>
                  <a:lnTo>
                    <a:pt x="1188847" y="12318"/>
                  </a:lnTo>
                  <a:lnTo>
                    <a:pt x="1192276" y="13207"/>
                  </a:lnTo>
                  <a:lnTo>
                    <a:pt x="1255308" y="28033"/>
                  </a:lnTo>
                  <a:lnTo>
                    <a:pt x="1279382" y="20700"/>
                  </a:lnTo>
                  <a:lnTo>
                    <a:pt x="1195197" y="762"/>
                  </a:lnTo>
                  <a:lnTo>
                    <a:pt x="1191768" y="0"/>
                  </a:lnTo>
                  <a:close/>
                </a:path>
                <a:path w="1292225" h="422275">
                  <a:moveTo>
                    <a:pt x="1281049" y="20192"/>
                  </a:moveTo>
                  <a:lnTo>
                    <a:pt x="1279382" y="20700"/>
                  </a:lnTo>
                  <a:lnTo>
                    <a:pt x="1284068" y="21810"/>
                  </a:lnTo>
                  <a:lnTo>
                    <a:pt x="1281049" y="20192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8932" y="5241035"/>
              <a:ext cx="4582795" cy="1323340"/>
            </a:xfrm>
            <a:custGeom>
              <a:avLst/>
              <a:gdLst/>
              <a:ahLst/>
              <a:cxnLst/>
              <a:rect l="l" t="t" r="r" b="b"/>
              <a:pathLst>
                <a:path w="4582795" h="1323340">
                  <a:moveTo>
                    <a:pt x="0" y="661416"/>
                  </a:moveTo>
                  <a:lnTo>
                    <a:pt x="4340" y="620374"/>
                  </a:lnTo>
                  <a:lnTo>
                    <a:pt x="17192" y="579995"/>
                  </a:lnTo>
                  <a:lnTo>
                    <a:pt x="38302" y="540353"/>
                  </a:lnTo>
                  <a:lnTo>
                    <a:pt x="67418" y="501522"/>
                  </a:lnTo>
                  <a:lnTo>
                    <a:pt x="104284" y="463573"/>
                  </a:lnTo>
                  <a:lnTo>
                    <a:pt x="148648" y="426581"/>
                  </a:lnTo>
                  <a:lnTo>
                    <a:pt x="200255" y="390618"/>
                  </a:lnTo>
                  <a:lnTo>
                    <a:pt x="258854" y="355758"/>
                  </a:lnTo>
                  <a:lnTo>
                    <a:pt x="324189" y="322074"/>
                  </a:lnTo>
                  <a:lnTo>
                    <a:pt x="359304" y="305696"/>
                  </a:lnTo>
                  <a:lnTo>
                    <a:pt x="396008" y="289639"/>
                  </a:lnTo>
                  <a:lnTo>
                    <a:pt x="434269" y="273913"/>
                  </a:lnTo>
                  <a:lnTo>
                    <a:pt x="474057" y="258527"/>
                  </a:lnTo>
                  <a:lnTo>
                    <a:pt x="515338" y="243489"/>
                  </a:lnTo>
                  <a:lnTo>
                    <a:pt x="558082" y="228810"/>
                  </a:lnTo>
                  <a:lnTo>
                    <a:pt x="602256" y="214498"/>
                  </a:lnTo>
                  <a:lnTo>
                    <a:pt x="647830" y="200562"/>
                  </a:lnTo>
                  <a:lnTo>
                    <a:pt x="694770" y="187012"/>
                  </a:lnTo>
                  <a:lnTo>
                    <a:pt x="743047" y="173856"/>
                  </a:lnTo>
                  <a:lnTo>
                    <a:pt x="792627" y="161104"/>
                  </a:lnTo>
                  <a:lnTo>
                    <a:pt x="843480" y="148765"/>
                  </a:lnTo>
                  <a:lnTo>
                    <a:pt x="895573" y="136849"/>
                  </a:lnTo>
                  <a:lnTo>
                    <a:pt x="948875" y="125363"/>
                  </a:lnTo>
                  <a:lnTo>
                    <a:pt x="1003354" y="114318"/>
                  </a:lnTo>
                  <a:lnTo>
                    <a:pt x="1058978" y="103723"/>
                  </a:lnTo>
                  <a:lnTo>
                    <a:pt x="1115717" y="93586"/>
                  </a:lnTo>
                  <a:lnTo>
                    <a:pt x="1173537" y="83917"/>
                  </a:lnTo>
                  <a:lnTo>
                    <a:pt x="1232408" y="74725"/>
                  </a:lnTo>
                  <a:lnTo>
                    <a:pt x="1292298" y="66020"/>
                  </a:lnTo>
                  <a:lnTo>
                    <a:pt x="1353174" y="57809"/>
                  </a:lnTo>
                  <a:lnTo>
                    <a:pt x="1415006" y="50104"/>
                  </a:lnTo>
                  <a:lnTo>
                    <a:pt x="1477761" y="42911"/>
                  </a:lnTo>
                  <a:lnTo>
                    <a:pt x="1541409" y="36242"/>
                  </a:lnTo>
                  <a:lnTo>
                    <a:pt x="1605916" y="30104"/>
                  </a:lnTo>
                  <a:lnTo>
                    <a:pt x="1671253" y="24508"/>
                  </a:lnTo>
                  <a:lnTo>
                    <a:pt x="1737386" y="19462"/>
                  </a:lnTo>
                  <a:lnTo>
                    <a:pt x="1804284" y="14975"/>
                  </a:lnTo>
                  <a:lnTo>
                    <a:pt x="1871916" y="11057"/>
                  </a:lnTo>
                  <a:lnTo>
                    <a:pt x="1940249" y="7716"/>
                  </a:lnTo>
                  <a:lnTo>
                    <a:pt x="2009252" y="4963"/>
                  </a:lnTo>
                  <a:lnTo>
                    <a:pt x="2078894" y="2805"/>
                  </a:lnTo>
                  <a:lnTo>
                    <a:pt x="2149143" y="1253"/>
                  </a:lnTo>
                  <a:lnTo>
                    <a:pt x="2219967" y="314"/>
                  </a:lnTo>
                  <a:lnTo>
                    <a:pt x="2291334" y="0"/>
                  </a:lnTo>
                  <a:lnTo>
                    <a:pt x="2362700" y="314"/>
                  </a:lnTo>
                  <a:lnTo>
                    <a:pt x="2433524" y="1253"/>
                  </a:lnTo>
                  <a:lnTo>
                    <a:pt x="2503773" y="2805"/>
                  </a:lnTo>
                  <a:lnTo>
                    <a:pt x="2573415" y="4963"/>
                  </a:lnTo>
                  <a:lnTo>
                    <a:pt x="2642418" y="7716"/>
                  </a:lnTo>
                  <a:lnTo>
                    <a:pt x="2710751" y="11057"/>
                  </a:lnTo>
                  <a:lnTo>
                    <a:pt x="2778383" y="14975"/>
                  </a:lnTo>
                  <a:lnTo>
                    <a:pt x="2845281" y="19462"/>
                  </a:lnTo>
                  <a:lnTo>
                    <a:pt x="2911414" y="24508"/>
                  </a:lnTo>
                  <a:lnTo>
                    <a:pt x="2976751" y="30104"/>
                  </a:lnTo>
                  <a:lnTo>
                    <a:pt x="3041258" y="36242"/>
                  </a:lnTo>
                  <a:lnTo>
                    <a:pt x="3104906" y="42911"/>
                  </a:lnTo>
                  <a:lnTo>
                    <a:pt x="3167661" y="50104"/>
                  </a:lnTo>
                  <a:lnTo>
                    <a:pt x="3229493" y="57809"/>
                  </a:lnTo>
                  <a:lnTo>
                    <a:pt x="3290369" y="66020"/>
                  </a:lnTo>
                  <a:lnTo>
                    <a:pt x="3350259" y="74725"/>
                  </a:lnTo>
                  <a:lnTo>
                    <a:pt x="3409130" y="83917"/>
                  </a:lnTo>
                  <a:lnTo>
                    <a:pt x="3466950" y="93586"/>
                  </a:lnTo>
                  <a:lnTo>
                    <a:pt x="3523689" y="103723"/>
                  </a:lnTo>
                  <a:lnTo>
                    <a:pt x="3579313" y="114318"/>
                  </a:lnTo>
                  <a:lnTo>
                    <a:pt x="3633792" y="125363"/>
                  </a:lnTo>
                  <a:lnTo>
                    <a:pt x="3687094" y="136849"/>
                  </a:lnTo>
                  <a:lnTo>
                    <a:pt x="3739187" y="148765"/>
                  </a:lnTo>
                  <a:lnTo>
                    <a:pt x="3790040" y="161104"/>
                  </a:lnTo>
                  <a:lnTo>
                    <a:pt x="3839620" y="173856"/>
                  </a:lnTo>
                  <a:lnTo>
                    <a:pt x="3887897" y="187012"/>
                  </a:lnTo>
                  <a:lnTo>
                    <a:pt x="3934837" y="200562"/>
                  </a:lnTo>
                  <a:lnTo>
                    <a:pt x="3980411" y="214498"/>
                  </a:lnTo>
                  <a:lnTo>
                    <a:pt x="4024585" y="228810"/>
                  </a:lnTo>
                  <a:lnTo>
                    <a:pt x="4067329" y="243489"/>
                  </a:lnTo>
                  <a:lnTo>
                    <a:pt x="4108610" y="258527"/>
                  </a:lnTo>
                  <a:lnTo>
                    <a:pt x="4148398" y="273913"/>
                  </a:lnTo>
                  <a:lnTo>
                    <a:pt x="4186659" y="289639"/>
                  </a:lnTo>
                  <a:lnTo>
                    <a:pt x="4223363" y="305696"/>
                  </a:lnTo>
                  <a:lnTo>
                    <a:pt x="4258478" y="322074"/>
                  </a:lnTo>
                  <a:lnTo>
                    <a:pt x="4323813" y="355758"/>
                  </a:lnTo>
                  <a:lnTo>
                    <a:pt x="4382412" y="390618"/>
                  </a:lnTo>
                  <a:lnTo>
                    <a:pt x="4434019" y="426581"/>
                  </a:lnTo>
                  <a:lnTo>
                    <a:pt x="4478383" y="463573"/>
                  </a:lnTo>
                  <a:lnTo>
                    <a:pt x="4515249" y="501522"/>
                  </a:lnTo>
                  <a:lnTo>
                    <a:pt x="4544365" y="540353"/>
                  </a:lnTo>
                  <a:lnTo>
                    <a:pt x="4565475" y="579995"/>
                  </a:lnTo>
                  <a:lnTo>
                    <a:pt x="4578327" y="620374"/>
                  </a:lnTo>
                  <a:lnTo>
                    <a:pt x="4582668" y="661416"/>
                  </a:lnTo>
                  <a:lnTo>
                    <a:pt x="4581577" y="682017"/>
                  </a:lnTo>
                  <a:lnTo>
                    <a:pt x="4572949" y="722740"/>
                  </a:lnTo>
                  <a:lnTo>
                    <a:pt x="4555936" y="762762"/>
                  </a:lnTo>
                  <a:lnTo>
                    <a:pt x="4530792" y="802011"/>
                  </a:lnTo>
                  <a:lnTo>
                    <a:pt x="4497769" y="840412"/>
                  </a:lnTo>
                  <a:lnTo>
                    <a:pt x="4457123" y="877893"/>
                  </a:lnTo>
                  <a:lnTo>
                    <a:pt x="4409105" y="914381"/>
                  </a:lnTo>
                  <a:lnTo>
                    <a:pt x="4353970" y="949802"/>
                  </a:lnTo>
                  <a:lnTo>
                    <a:pt x="4291972" y="984084"/>
                  </a:lnTo>
                  <a:lnTo>
                    <a:pt x="4223363" y="1017152"/>
                  </a:lnTo>
                  <a:lnTo>
                    <a:pt x="4186659" y="1033209"/>
                  </a:lnTo>
                  <a:lnTo>
                    <a:pt x="4148398" y="1048935"/>
                  </a:lnTo>
                  <a:lnTo>
                    <a:pt x="4108610" y="1064321"/>
                  </a:lnTo>
                  <a:lnTo>
                    <a:pt x="4067329" y="1079358"/>
                  </a:lnTo>
                  <a:lnTo>
                    <a:pt x="4024585" y="1094037"/>
                  </a:lnTo>
                  <a:lnTo>
                    <a:pt x="3980411" y="1108348"/>
                  </a:lnTo>
                  <a:lnTo>
                    <a:pt x="3934837" y="1122284"/>
                  </a:lnTo>
                  <a:lnTo>
                    <a:pt x="3887897" y="1135833"/>
                  </a:lnTo>
                  <a:lnTo>
                    <a:pt x="3839620" y="1148988"/>
                  </a:lnTo>
                  <a:lnTo>
                    <a:pt x="3790040" y="1161740"/>
                  </a:lnTo>
                  <a:lnTo>
                    <a:pt x="3739187" y="1174078"/>
                  </a:lnTo>
                  <a:lnTo>
                    <a:pt x="3687094" y="1185994"/>
                  </a:lnTo>
                  <a:lnTo>
                    <a:pt x="3633792" y="1197479"/>
                  </a:lnTo>
                  <a:lnTo>
                    <a:pt x="3579313" y="1208523"/>
                  </a:lnTo>
                  <a:lnTo>
                    <a:pt x="3523689" y="1219118"/>
                  </a:lnTo>
                  <a:lnTo>
                    <a:pt x="3466950" y="1229254"/>
                  </a:lnTo>
                  <a:lnTo>
                    <a:pt x="3409130" y="1238922"/>
                  </a:lnTo>
                  <a:lnTo>
                    <a:pt x="3350259" y="1248113"/>
                  </a:lnTo>
                  <a:lnTo>
                    <a:pt x="3290369" y="1256818"/>
                  </a:lnTo>
                  <a:lnTo>
                    <a:pt x="3229493" y="1265028"/>
                  </a:lnTo>
                  <a:lnTo>
                    <a:pt x="3167661" y="1272733"/>
                  </a:lnTo>
                  <a:lnTo>
                    <a:pt x="3104906" y="1279924"/>
                  </a:lnTo>
                  <a:lnTo>
                    <a:pt x="3041258" y="1286593"/>
                  </a:lnTo>
                  <a:lnTo>
                    <a:pt x="2976751" y="1292730"/>
                  </a:lnTo>
                  <a:lnTo>
                    <a:pt x="2911414" y="1298326"/>
                  </a:lnTo>
                  <a:lnTo>
                    <a:pt x="2845281" y="1303371"/>
                  </a:lnTo>
                  <a:lnTo>
                    <a:pt x="2778383" y="1307858"/>
                  </a:lnTo>
                  <a:lnTo>
                    <a:pt x="2710751" y="1311775"/>
                  </a:lnTo>
                  <a:lnTo>
                    <a:pt x="2642418" y="1315116"/>
                  </a:lnTo>
                  <a:lnTo>
                    <a:pt x="2573415" y="1317869"/>
                  </a:lnTo>
                  <a:lnTo>
                    <a:pt x="2503773" y="1320026"/>
                  </a:lnTo>
                  <a:lnTo>
                    <a:pt x="2433524" y="1321579"/>
                  </a:lnTo>
                  <a:lnTo>
                    <a:pt x="2362700" y="1322517"/>
                  </a:lnTo>
                  <a:lnTo>
                    <a:pt x="2291334" y="1322832"/>
                  </a:lnTo>
                  <a:lnTo>
                    <a:pt x="2219967" y="1322517"/>
                  </a:lnTo>
                  <a:lnTo>
                    <a:pt x="2149143" y="1321579"/>
                  </a:lnTo>
                  <a:lnTo>
                    <a:pt x="2078894" y="1320026"/>
                  </a:lnTo>
                  <a:lnTo>
                    <a:pt x="2009252" y="1317869"/>
                  </a:lnTo>
                  <a:lnTo>
                    <a:pt x="1940249" y="1315116"/>
                  </a:lnTo>
                  <a:lnTo>
                    <a:pt x="1871916" y="1311775"/>
                  </a:lnTo>
                  <a:lnTo>
                    <a:pt x="1804284" y="1307858"/>
                  </a:lnTo>
                  <a:lnTo>
                    <a:pt x="1737386" y="1303371"/>
                  </a:lnTo>
                  <a:lnTo>
                    <a:pt x="1671253" y="1298326"/>
                  </a:lnTo>
                  <a:lnTo>
                    <a:pt x="1605916" y="1292730"/>
                  </a:lnTo>
                  <a:lnTo>
                    <a:pt x="1541409" y="1286593"/>
                  </a:lnTo>
                  <a:lnTo>
                    <a:pt x="1477761" y="1279924"/>
                  </a:lnTo>
                  <a:lnTo>
                    <a:pt x="1415006" y="1272733"/>
                  </a:lnTo>
                  <a:lnTo>
                    <a:pt x="1353174" y="1265028"/>
                  </a:lnTo>
                  <a:lnTo>
                    <a:pt x="1292298" y="1256818"/>
                  </a:lnTo>
                  <a:lnTo>
                    <a:pt x="1232408" y="1248113"/>
                  </a:lnTo>
                  <a:lnTo>
                    <a:pt x="1173537" y="1238922"/>
                  </a:lnTo>
                  <a:lnTo>
                    <a:pt x="1115717" y="1229254"/>
                  </a:lnTo>
                  <a:lnTo>
                    <a:pt x="1058978" y="1219118"/>
                  </a:lnTo>
                  <a:lnTo>
                    <a:pt x="1003354" y="1208523"/>
                  </a:lnTo>
                  <a:lnTo>
                    <a:pt x="948875" y="1197479"/>
                  </a:lnTo>
                  <a:lnTo>
                    <a:pt x="895573" y="1185994"/>
                  </a:lnTo>
                  <a:lnTo>
                    <a:pt x="843480" y="1174078"/>
                  </a:lnTo>
                  <a:lnTo>
                    <a:pt x="792627" y="1161740"/>
                  </a:lnTo>
                  <a:lnTo>
                    <a:pt x="743047" y="1148988"/>
                  </a:lnTo>
                  <a:lnTo>
                    <a:pt x="694770" y="1135833"/>
                  </a:lnTo>
                  <a:lnTo>
                    <a:pt x="647830" y="1122284"/>
                  </a:lnTo>
                  <a:lnTo>
                    <a:pt x="602256" y="1108348"/>
                  </a:lnTo>
                  <a:lnTo>
                    <a:pt x="558082" y="1094037"/>
                  </a:lnTo>
                  <a:lnTo>
                    <a:pt x="515338" y="1079358"/>
                  </a:lnTo>
                  <a:lnTo>
                    <a:pt x="474057" y="1064321"/>
                  </a:lnTo>
                  <a:lnTo>
                    <a:pt x="434269" y="1048935"/>
                  </a:lnTo>
                  <a:lnTo>
                    <a:pt x="396008" y="1033209"/>
                  </a:lnTo>
                  <a:lnTo>
                    <a:pt x="359304" y="1017152"/>
                  </a:lnTo>
                  <a:lnTo>
                    <a:pt x="324189" y="1000774"/>
                  </a:lnTo>
                  <a:lnTo>
                    <a:pt x="258854" y="967090"/>
                  </a:lnTo>
                  <a:lnTo>
                    <a:pt x="200255" y="932230"/>
                  </a:lnTo>
                  <a:lnTo>
                    <a:pt x="148648" y="896266"/>
                  </a:lnTo>
                  <a:lnTo>
                    <a:pt x="104284" y="859272"/>
                  </a:lnTo>
                  <a:lnTo>
                    <a:pt x="67418" y="821322"/>
                  </a:lnTo>
                  <a:lnTo>
                    <a:pt x="38302" y="782488"/>
                  </a:lnTo>
                  <a:lnTo>
                    <a:pt x="17192" y="742843"/>
                  </a:lnTo>
                  <a:lnTo>
                    <a:pt x="4340" y="702461"/>
                  </a:lnTo>
                  <a:lnTo>
                    <a:pt x="0" y="6614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83048" y="5610250"/>
            <a:ext cx="4236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Carry,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result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negative.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Magnitude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2’s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result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93072" y="5699569"/>
            <a:ext cx="1493520" cy="241935"/>
            <a:chOff x="9093072" y="5699569"/>
            <a:chExt cx="1493520" cy="241935"/>
          </a:xfrm>
        </p:grpSpPr>
        <p:sp>
          <p:nvSpPr>
            <p:cNvPr id="12" name="object 12"/>
            <p:cNvSpPr/>
            <p:nvPr/>
          </p:nvSpPr>
          <p:spPr>
            <a:xfrm>
              <a:off x="9416795" y="5704332"/>
              <a:ext cx="1165225" cy="11430"/>
            </a:xfrm>
            <a:custGeom>
              <a:avLst/>
              <a:gdLst/>
              <a:ahLst/>
              <a:cxnLst/>
              <a:rect l="l" t="t" r="r" b="b"/>
              <a:pathLst>
                <a:path w="1165225" h="11429">
                  <a:moveTo>
                    <a:pt x="0" y="10883"/>
                  </a:moveTo>
                  <a:lnTo>
                    <a:pt x="1164717" y="0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93072" y="5838698"/>
              <a:ext cx="409575" cy="102870"/>
            </a:xfrm>
            <a:custGeom>
              <a:avLst/>
              <a:gdLst/>
              <a:ahLst/>
              <a:cxnLst/>
              <a:rect l="l" t="t" r="r" b="b"/>
              <a:pathLst>
                <a:path w="409575" h="102870">
                  <a:moveTo>
                    <a:pt x="399651" y="47101"/>
                  </a:moveTo>
                  <a:lnTo>
                    <a:pt x="374676" y="50476"/>
                  </a:lnTo>
                  <a:lnTo>
                    <a:pt x="320801" y="92455"/>
                  </a:lnTo>
                  <a:lnTo>
                    <a:pt x="320294" y="96443"/>
                  </a:lnTo>
                  <a:lnTo>
                    <a:pt x="324611" y="101980"/>
                  </a:lnTo>
                  <a:lnTo>
                    <a:pt x="328675" y="102476"/>
                  </a:lnTo>
                  <a:lnTo>
                    <a:pt x="331343" y="100317"/>
                  </a:lnTo>
                  <a:lnTo>
                    <a:pt x="399651" y="47101"/>
                  </a:lnTo>
                  <a:close/>
                </a:path>
                <a:path w="409575" h="102870">
                  <a:moveTo>
                    <a:pt x="372919" y="37904"/>
                  </a:moveTo>
                  <a:lnTo>
                    <a:pt x="2412" y="87972"/>
                  </a:lnTo>
                  <a:lnTo>
                    <a:pt x="0" y="91173"/>
                  </a:lnTo>
                  <a:lnTo>
                    <a:pt x="380" y="94653"/>
                  </a:lnTo>
                  <a:lnTo>
                    <a:pt x="888" y="98120"/>
                  </a:lnTo>
                  <a:lnTo>
                    <a:pt x="4063" y="100558"/>
                  </a:lnTo>
                  <a:lnTo>
                    <a:pt x="374676" y="50476"/>
                  </a:lnTo>
                  <a:lnTo>
                    <a:pt x="384583" y="42753"/>
                  </a:lnTo>
                  <a:lnTo>
                    <a:pt x="372919" y="37904"/>
                  </a:lnTo>
                  <a:close/>
                </a:path>
                <a:path w="409575" h="102870">
                  <a:moveTo>
                    <a:pt x="384583" y="42753"/>
                  </a:moveTo>
                  <a:lnTo>
                    <a:pt x="374676" y="50476"/>
                  </a:lnTo>
                  <a:lnTo>
                    <a:pt x="399651" y="47101"/>
                  </a:lnTo>
                  <a:lnTo>
                    <a:pt x="399891" y="46913"/>
                  </a:lnTo>
                  <a:lnTo>
                    <a:pt x="394588" y="46913"/>
                  </a:lnTo>
                  <a:lnTo>
                    <a:pt x="384583" y="42753"/>
                  </a:lnTo>
                  <a:close/>
                </a:path>
                <a:path w="409575" h="102870">
                  <a:moveTo>
                    <a:pt x="403554" y="44060"/>
                  </a:moveTo>
                  <a:lnTo>
                    <a:pt x="399651" y="47101"/>
                  </a:lnTo>
                  <a:lnTo>
                    <a:pt x="401038" y="46913"/>
                  </a:lnTo>
                  <a:lnTo>
                    <a:pt x="401289" y="46913"/>
                  </a:lnTo>
                  <a:lnTo>
                    <a:pt x="403554" y="44060"/>
                  </a:lnTo>
                  <a:close/>
                </a:path>
                <a:path w="409575" h="102870">
                  <a:moveTo>
                    <a:pt x="393192" y="36042"/>
                  </a:moveTo>
                  <a:lnTo>
                    <a:pt x="384583" y="42753"/>
                  </a:lnTo>
                  <a:lnTo>
                    <a:pt x="394588" y="46913"/>
                  </a:lnTo>
                  <a:lnTo>
                    <a:pt x="393280" y="36728"/>
                  </a:lnTo>
                  <a:lnTo>
                    <a:pt x="393192" y="36042"/>
                  </a:lnTo>
                  <a:close/>
                </a:path>
                <a:path w="409575" h="102870">
                  <a:moveTo>
                    <a:pt x="401562" y="36042"/>
                  </a:moveTo>
                  <a:lnTo>
                    <a:pt x="393192" y="36042"/>
                  </a:lnTo>
                  <a:lnTo>
                    <a:pt x="394588" y="46913"/>
                  </a:lnTo>
                  <a:lnTo>
                    <a:pt x="399891" y="46913"/>
                  </a:lnTo>
                  <a:lnTo>
                    <a:pt x="403879" y="43807"/>
                  </a:lnTo>
                  <a:lnTo>
                    <a:pt x="403774" y="42753"/>
                  </a:lnTo>
                  <a:lnTo>
                    <a:pt x="402844" y="36728"/>
                  </a:lnTo>
                  <a:lnTo>
                    <a:pt x="402408" y="36394"/>
                  </a:lnTo>
                  <a:lnTo>
                    <a:pt x="401562" y="36042"/>
                  </a:lnTo>
                  <a:close/>
                </a:path>
                <a:path w="409575" h="102870">
                  <a:moveTo>
                    <a:pt x="402408" y="36394"/>
                  </a:moveTo>
                  <a:lnTo>
                    <a:pt x="402844" y="36728"/>
                  </a:lnTo>
                  <a:lnTo>
                    <a:pt x="403937" y="43807"/>
                  </a:lnTo>
                  <a:lnTo>
                    <a:pt x="405231" y="42753"/>
                  </a:lnTo>
                  <a:lnTo>
                    <a:pt x="409575" y="39369"/>
                  </a:lnTo>
                  <a:lnTo>
                    <a:pt x="402408" y="36394"/>
                  </a:lnTo>
                  <a:close/>
                </a:path>
                <a:path w="409575" h="102870">
                  <a:moveTo>
                    <a:pt x="397913" y="34527"/>
                  </a:moveTo>
                  <a:lnTo>
                    <a:pt x="372919" y="37904"/>
                  </a:lnTo>
                  <a:lnTo>
                    <a:pt x="384583" y="42753"/>
                  </a:lnTo>
                  <a:lnTo>
                    <a:pt x="393192" y="36042"/>
                  </a:lnTo>
                  <a:lnTo>
                    <a:pt x="401562" y="36042"/>
                  </a:lnTo>
                  <a:lnTo>
                    <a:pt x="397913" y="34527"/>
                  </a:lnTo>
                  <a:close/>
                </a:path>
                <a:path w="409575" h="102870">
                  <a:moveTo>
                    <a:pt x="314832" y="0"/>
                  </a:moveTo>
                  <a:lnTo>
                    <a:pt x="311023" y="1536"/>
                  </a:lnTo>
                  <a:lnTo>
                    <a:pt x="309752" y="4775"/>
                  </a:lnTo>
                  <a:lnTo>
                    <a:pt x="308355" y="8013"/>
                  </a:lnTo>
                  <a:lnTo>
                    <a:pt x="309879" y="11722"/>
                  </a:lnTo>
                  <a:lnTo>
                    <a:pt x="372919" y="37904"/>
                  </a:lnTo>
                  <a:lnTo>
                    <a:pt x="397913" y="34527"/>
                  </a:lnTo>
                  <a:lnTo>
                    <a:pt x="314832" y="0"/>
                  </a:lnTo>
                  <a:close/>
                </a:path>
                <a:path w="409575" h="102870">
                  <a:moveTo>
                    <a:pt x="399669" y="34289"/>
                  </a:moveTo>
                  <a:lnTo>
                    <a:pt x="397913" y="34527"/>
                  </a:lnTo>
                  <a:lnTo>
                    <a:pt x="402408" y="36394"/>
                  </a:lnTo>
                  <a:lnTo>
                    <a:pt x="399669" y="34289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1899" y="3607384"/>
            <a:ext cx="3097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1000100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899" y="4039361"/>
            <a:ext cx="40278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0111100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512" y="4995798"/>
            <a:ext cx="29368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1000100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512" y="5382564"/>
            <a:ext cx="38392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1010100</a:t>
            </a:r>
            <a:r>
              <a:rPr sz="19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9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0101100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21267" y="2576855"/>
            <a:ext cx="1478915" cy="11137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900" u="heavy" spc="-5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2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1900" u="heavy" spc="-1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50" dirty="0">
                <a:solidFill>
                  <a:srgbClr val="404040"/>
                </a:solidFill>
                <a:uFill>
                  <a:solidFill>
                    <a:srgbClr val="B83C68"/>
                  </a:solidFill>
                </a:u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69932" y="4092702"/>
            <a:ext cx="12299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22689" y="4961838"/>
            <a:ext cx="1353820" cy="7175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+ 0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3834" y="5655361"/>
            <a:ext cx="1583055" cy="71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1 1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8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0 1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0 0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57</a:t>
            </a:fld>
            <a:endParaRPr lang="en-I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09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Signed</a:t>
            </a:r>
            <a:r>
              <a:rPr spc="-220" dirty="0"/>
              <a:t> </a:t>
            </a:r>
            <a:r>
              <a:rPr spc="-204" dirty="0"/>
              <a:t>Binary</a:t>
            </a:r>
            <a:r>
              <a:rPr spc="-220" dirty="0"/>
              <a:t> </a:t>
            </a:r>
            <a:r>
              <a:rPr spc="-80" dirty="0"/>
              <a:t>Numbers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5710" y="2468459"/>
            <a:ext cx="8211184" cy="37858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positive</a:t>
            </a:r>
            <a:endParaRPr sz="2000">
              <a:latin typeface="Times New Roman"/>
              <a:cs typeface="Times New Roman"/>
            </a:endParaRPr>
          </a:p>
          <a:p>
            <a:pPr marL="551815" indent="-26352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Font typeface="Arial MT"/>
              <a:buChar char="•"/>
              <a:tabLst>
                <a:tab pos="5518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MSB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‘0’</a:t>
            </a:r>
            <a:r>
              <a:rPr sz="20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0"/>
              </a:spcBef>
              <a:buClr>
                <a:srgbClr val="B83C68"/>
              </a:buClr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negative</a:t>
            </a:r>
            <a:endParaRPr sz="2000">
              <a:latin typeface="Times New Roman"/>
              <a:cs typeface="Times New Roman"/>
            </a:endParaRPr>
          </a:p>
          <a:p>
            <a:pPr marL="551815" indent="-26352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Arial MT"/>
              <a:buChar char="•"/>
              <a:tabLst>
                <a:tab pos="55181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MSB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‘1’</a:t>
            </a:r>
            <a:r>
              <a:rPr sz="2000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 be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endParaRPr sz="20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ways</a:t>
            </a:r>
            <a:endParaRPr sz="2000">
              <a:latin typeface="Times New Roman"/>
              <a:cs typeface="Times New Roman"/>
            </a:endParaRPr>
          </a:p>
          <a:p>
            <a:pPr marL="911225" lvl="1" indent="-261620">
              <a:lnSpc>
                <a:spcPct val="100000"/>
              </a:lnSpc>
              <a:spcBef>
                <a:spcPts val="101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  <a:p>
            <a:pPr marL="911225" lvl="1" indent="-261620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  <a:p>
            <a:pPr marL="911225" lvl="1" indent="-261620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80000"/>
              <a:buFont typeface="Wingdings"/>
              <a:buChar char=""/>
              <a:tabLst>
                <a:tab pos="91122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58</a:t>
            </a:fld>
            <a:endParaRPr lang="en-I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090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Signed</a:t>
            </a:r>
            <a:r>
              <a:rPr spc="-220" dirty="0"/>
              <a:t> </a:t>
            </a:r>
            <a:r>
              <a:rPr spc="-204" dirty="0"/>
              <a:t>Binary</a:t>
            </a:r>
            <a:r>
              <a:rPr spc="-220" dirty="0"/>
              <a:t> </a:t>
            </a:r>
            <a:r>
              <a:rPr spc="-80" dirty="0"/>
              <a:t>Numbers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142" y="2561437"/>
            <a:ext cx="3908425" cy="1323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18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2370" y="4292955"/>
            <a:ext cx="3909695" cy="132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8172" y="2131923"/>
            <a:ext cx="810895" cy="34836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R="127000" algn="ctr">
              <a:lnSpc>
                <a:spcPct val="100000"/>
              </a:lnSpc>
              <a:spcBef>
                <a:spcPts val="1095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  <a:p>
            <a:pPr marR="16510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R="85090" algn="ctr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0110</a:t>
            </a:r>
            <a:endParaRPr sz="2000">
              <a:latin typeface="Times New Roman"/>
              <a:cs typeface="Times New Roman"/>
            </a:endParaRPr>
          </a:p>
          <a:p>
            <a:pPr marR="93345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0111</a:t>
            </a:r>
            <a:endParaRPr sz="2000">
              <a:latin typeface="Times New Roman"/>
              <a:cs typeface="Times New Roman"/>
            </a:endParaRPr>
          </a:p>
          <a:p>
            <a:pPr marR="18415" algn="ctr">
              <a:lnSpc>
                <a:spcPct val="100000"/>
              </a:lnSpc>
              <a:spcBef>
                <a:spcPts val="103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  <a:p>
            <a:pPr marL="66675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1111</a:t>
            </a:r>
            <a:endParaRPr sz="20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None-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7226" y="2131923"/>
            <a:ext cx="786130" cy="34836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R="59690" algn="ctr">
              <a:lnSpc>
                <a:spcPct val="100000"/>
              </a:lnSpc>
              <a:spcBef>
                <a:spcPts val="1095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  <a:p>
            <a:pPr marR="52069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R="19685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1001</a:t>
            </a:r>
            <a:endParaRPr sz="2000">
              <a:latin typeface="Times New Roman"/>
              <a:cs typeface="Times New Roman"/>
            </a:endParaRPr>
          </a:p>
          <a:p>
            <a:pPr marL="41275" algn="ctr">
              <a:lnSpc>
                <a:spcPct val="100000"/>
              </a:lnSpc>
              <a:spcBef>
                <a:spcPts val="103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48260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  <a:p>
            <a:pPr marL="59690" algn="ctr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  <a:p>
            <a:pPr marL="36830" algn="ctr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59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587" y="1708022"/>
            <a:ext cx="7841615" cy="4788535"/>
          </a:xfrm>
          <a:custGeom>
            <a:avLst/>
            <a:gdLst/>
            <a:ahLst/>
            <a:cxnLst/>
            <a:rect l="l" t="t" r="r" b="b"/>
            <a:pathLst>
              <a:path w="7841615" h="4788535">
                <a:moveTo>
                  <a:pt x="7841488" y="3247453"/>
                </a:moveTo>
                <a:lnTo>
                  <a:pt x="3920744" y="3247453"/>
                </a:lnTo>
                <a:lnTo>
                  <a:pt x="0" y="3247453"/>
                </a:lnTo>
                <a:lnTo>
                  <a:pt x="0" y="3891673"/>
                </a:lnTo>
                <a:lnTo>
                  <a:pt x="0" y="4787989"/>
                </a:lnTo>
                <a:lnTo>
                  <a:pt x="3920744" y="4787989"/>
                </a:lnTo>
                <a:lnTo>
                  <a:pt x="7841488" y="4787989"/>
                </a:lnTo>
                <a:lnTo>
                  <a:pt x="7841488" y="3891673"/>
                </a:lnTo>
                <a:lnTo>
                  <a:pt x="7841488" y="3247453"/>
                </a:lnTo>
                <a:close/>
              </a:path>
              <a:path w="7841615" h="4788535">
                <a:moveTo>
                  <a:pt x="7841488" y="1280198"/>
                </a:moveTo>
                <a:lnTo>
                  <a:pt x="3920744" y="1280198"/>
                </a:lnTo>
                <a:lnTo>
                  <a:pt x="0" y="1280198"/>
                </a:lnTo>
                <a:lnTo>
                  <a:pt x="0" y="1924354"/>
                </a:lnTo>
                <a:lnTo>
                  <a:pt x="0" y="2820670"/>
                </a:lnTo>
                <a:lnTo>
                  <a:pt x="0" y="3247390"/>
                </a:lnTo>
                <a:lnTo>
                  <a:pt x="3920744" y="3247390"/>
                </a:lnTo>
                <a:lnTo>
                  <a:pt x="7841488" y="3247390"/>
                </a:lnTo>
                <a:lnTo>
                  <a:pt x="7841488" y="2820670"/>
                </a:lnTo>
                <a:lnTo>
                  <a:pt x="7841488" y="1924431"/>
                </a:lnTo>
                <a:lnTo>
                  <a:pt x="7841488" y="1280198"/>
                </a:lnTo>
                <a:close/>
              </a:path>
              <a:path w="7841615" h="4788535">
                <a:moveTo>
                  <a:pt x="7841488" y="426720"/>
                </a:moveTo>
                <a:lnTo>
                  <a:pt x="7841361" y="426720"/>
                </a:lnTo>
                <a:lnTo>
                  <a:pt x="7841361" y="0"/>
                </a:lnTo>
                <a:lnTo>
                  <a:pt x="0" y="0"/>
                </a:lnTo>
                <a:lnTo>
                  <a:pt x="0" y="426720"/>
                </a:lnTo>
                <a:lnTo>
                  <a:pt x="0" y="853440"/>
                </a:lnTo>
                <a:lnTo>
                  <a:pt x="0" y="1280160"/>
                </a:lnTo>
                <a:lnTo>
                  <a:pt x="3920744" y="1280160"/>
                </a:lnTo>
                <a:lnTo>
                  <a:pt x="7841488" y="1280160"/>
                </a:lnTo>
                <a:lnTo>
                  <a:pt x="7841488" y="853440"/>
                </a:lnTo>
                <a:lnTo>
                  <a:pt x="7841488" y="426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6376" y="466534"/>
          <a:ext cx="11231880" cy="6021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0210"/>
                <a:gridCol w="3920490"/>
                <a:gridCol w="3920490"/>
                <a:gridCol w="1710690"/>
              </a:tblGrid>
              <a:tr h="123634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084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0" dirty="0">
                          <a:latin typeface="Tahoma"/>
                          <a:cs typeface="Tahoma"/>
                        </a:rPr>
                        <a:t>Difference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Between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Analog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Digital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Signal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85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Analog</a:t>
                      </a:r>
                      <a:r>
                        <a:rPr sz="18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Signals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57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60" dirty="0">
                          <a:latin typeface="Tahoma"/>
                          <a:cs typeface="Tahoma"/>
                        </a:rPr>
                        <a:t>Digital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Signals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Continuous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signals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Discrete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signals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643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Represented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sine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waves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780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Represented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square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waves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780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895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voice,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natural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sound,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analog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electronic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devices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few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examples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Computers,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optical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drives,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other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electronic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devices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426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Continuous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range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values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Discontinuous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values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643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Records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sound waves as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they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are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843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Converts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into 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binary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waveform.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843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781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analog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devices.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5410" marR="81089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Suited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digital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electronics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like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computers,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mobiles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more.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</a:tcPr>
                </a:tc>
              </a:tr>
              <a:tr h="11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DDDD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00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8672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dirty="0"/>
              <a:t>Range</a:t>
            </a:r>
            <a:r>
              <a:rPr spc="-165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spc="-204" dirty="0"/>
              <a:t>Binary</a:t>
            </a:r>
            <a:r>
              <a:rPr spc="-165" dirty="0"/>
              <a:t> </a:t>
            </a:r>
            <a:r>
              <a:rPr spc="-20" dirty="0"/>
              <a:t>Number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473301"/>
            <a:ext cx="5936615" cy="97790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743835">
              <a:lnSpc>
                <a:spcPct val="100000"/>
              </a:lnSpc>
              <a:spcBef>
                <a:spcPts val="1305"/>
              </a:spcBef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Binary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Number</a:t>
            </a:r>
            <a:r>
              <a:rPr sz="24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  <a:tab pos="374904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3984193"/>
            <a:ext cx="41649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magnitude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412" y="3984193"/>
            <a:ext cx="104266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020" algn="l"/>
                <a:tab pos="737870" algn="l"/>
              </a:tabLst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+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0303" y="3984193"/>
            <a:ext cx="1104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932" y="4848859"/>
            <a:ext cx="4707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191" y="4848859"/>
            <a:ext cx="10426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  <a:tab pos="737235" algn="l"/>
              </a:tabLst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+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2000" y="4848859"/>
            <a:ext cx="1104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3932" y="5711748"/>
            <a:ext cx="4707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number: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4191" y="5711748"/>
            <a:ext cx="10426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  <a:tab pos="737235" algn="l"/>
              </a:tabLst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+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2000" y="5711748"/>
            <a:ext cx="1104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45864" y="3145535"/>
            <a:ext cx="4472940" cy="3027045"/>
            <a:chOff x="4245864" y="3145535"/>
            <a:chExt cx="4472940" cy="302704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5864" y="3145535"/>
              <a:ext cx="707136" cy="381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5732" y="3951731"/>
              <a:ext cx="751332" cy="4785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0064" y="3973067"/>
              <a:ext cx="783335" cy="4785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9132" y="4844795"/>
              <a:ext cx="751332" cy="4785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8996" y="4832603"/>
              <a:ext cx="749807" cy="4800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8996" y="5693663"/>
              <a:ext cx="749807" cy="4785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136" y="5693663"/>
              <a:ext cx="729995" cy="434340"/>
            </a:xfrm>
            <a:prstGeom prst="rect">
              <a:avLst/>
            </a:prstGeom>
          </p:spPr>
        </p:pic>
      </p:grp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60</a:t>
            </a:fld>
            <a:endParaRPr lang="en-I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Signed</a:t>
            </a:r>
            <a:r>
              <a:rPr spc="-225" dirty="0"/>
              <a:t> </a:t>
            </a:r>
            <a:r>
              <a:rPr spc="-204" dirty="0"/>
              <a:t>Binary</a:t>
            </a:r>
            <a:r>
              <a:rPr spc="-220" dirty="0"/>
              <a:t> </a:t>
            </a:r>
            <a:r>
              <a:rPr spc="-55" dirty="0"/>
              <a:t>Number</a:t>
            </a:r>
            <a:r>
              <a:rPr spc="-220" dirty="0"/>
              <a:t> </a:t>
            </a:r>
            <a:r>
              <a:rPr spc="-55" dirty="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28138"/>
            <a:ext cx="9072245" cy="3481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355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Subtract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two signed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including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1’s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signed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1’s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2’s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complement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rules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general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applicable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B83C68"/>
              </a:buClr>
              <a:buSzPct val="80000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many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 will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B83C68"/>
              </a:buClr>
              <a:buSzPct val="80000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+5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-5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8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bits: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  <a:tabLst>
                <a:tab pos="756285" algn="l"/>
              </a:tabLst>
            </a:pPr>
            <a:r>
              <a:rPr sz="1600" spc="-50" dirty="0">
                <a:solidFill>
                  <a:srgbClr val="B83C68"/>
                </a:solidFill>
                <a:latin typeface="Times New Roman"/>
                <a:cs typeface="Times New Roman"/>
              </a:rPr>
              <a:t>–</a:t>
            </a:r>
            <a:r>
              <a:rPr sz="1600" dirty="0">
                <a:solidFill>
                  <a:srgbClr val="B83C6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+5: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00000101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  <a:tabLst>
                <a:tab pos="756285" algn="l"/>
              </a:tabLst>
            </a:pPr>
            <a:r>
              <a:rPr sz="1600" spc="-50" dirty="0">
                <a:solidFill>
                  <a:srgbClr val="B83C68"/>
                </a:solidFill>
                <a:latin typeface="Times New Roman"/>
                <a:cs typeface="Times New Roman"/>
              </a:rPr>
              <a:t>–</a:t>
            </a:r>
            <a:r>
              <a:rPr sz="1600" dirty="0">
                <a:solidFill>
                  <a:srgbClr val="B83C6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-5:</a:t>
            </a:r>
            <a:r>
              <a:rPr sz="2000" spc="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10000101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B83C68"/>
              </a:buClr>
              <a:buSzPct val="80000"/>
              <a:buFont typeface="Times New Roman"/>
              <a:buChar char="•"/>
              <a:tabLst>
                <a:tab pos="354965" algn="l"/>
              </a:tabLst>
            </a:pP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0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decide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0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bits</a:t>
            </a:r>
            <a:r>
              <a:rPr sz="20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represent</a:t>
            </a:r>
            <a:r>
              <a:rPr sz="20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61</a:t>
            </a:fld>
            <a:endParaRPr lang="en-I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438" y="3300476"/>
            <a:ext cx="2364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62</a:t>
            </a:fld>
            <a:endParaRPr lang="en-IN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187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0998" y="2679573"/>
            <a:ext cx="3154045" cy="2433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18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Coded</a:t>
            </a:r>
            <a:r>
              <a:rPr sz="1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1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EBCDIC</a:t>
            </a:r>
            <a:r>
              <a:rPr sz="1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Excess-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8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Gray</a:t>
            </a:r>
            <a:r>
              <a:rPr sz="18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ASCII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63</a:t>
            </a:fld>
            <a:endParaRPr lang="en-I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6182" y="2283968"/>
            <a:ext cx="9009380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Calculations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computations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20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0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results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displayed</a:t>
            </a:r>
            <a:r>
              <a:rPr sz="20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manner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meaningful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people.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results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calculations,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provide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means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data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6182" y="3441903"/>
            <a:ext cx="90074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1179830" algn="l"/>
                <a:tab pos="3742054" algn="l"/>
                <a:tab pos="5020945" algn="l"/>
                <a:tab pos="5764530" algn="l"/>
                <a:tab pos="6255385" algn="l"/>
                <a:tab pos="7508240" algn="l"/>
                <a:tab pos="795782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Thus,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human-understandable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converted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computer-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0253" y="3588994"/>
            <a:ext cx="8994775" cy="253809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135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understandable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patterns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some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sort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encoding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scheme.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evolved,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evolved.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Larger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memories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storage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devices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permit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richer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earliest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coding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six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bits.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coded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(BCD)</a:t>
            </a:r>
            <a:r>
              <a:rPr sz="200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these</a:t>
            </a:r>
            <a:r>
              <a:rPr sz="200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early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codes.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IBM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mainframes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1950s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1960s.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64</a:t>
            </a:fld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162" y="2196845"/>
            <a:ext cx="9507855" cy="4048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5760" marR="81915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1964,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extended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8-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code,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Extended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Binary-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Coded</a:t>
            </a: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Decimal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Interchange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(EBCDIC).</a:t>
            </a:r>
            <a:endParaRPr sz="2000">
              <a:latin typeface="Times New Roman"/>
              <a:cs typeface="Times New Roman"/>
            </a:endParaRPr>
          </a:p>
          <a:p>
            <a:pPr marL="365760" marR="83820" indent="-342900" algn="just">
              <a:lnSpc>
                <a:spcPct val="100000"/>
              </a:lnSpc>
              <a:spcBef>
                <a:spcPts val="9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13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EBCDIC</a:t>
            </a:r>
            <a:r>
              <a:rPr sz="20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0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3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widely-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supported</a:t>
            </a:r>
            <a:r>
              <a:rPr sz="200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upper</a:t>
            </a:r>
            <a:r>
              <a:rPr sz="2000" spc="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lowercase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alphabetic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characters,</a:t>
            </a:r>
            <a:r>
              <a:rPr sz="200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addition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characters,</a:t>
            </a:r>
            <a:r>
              <a:rPr sz="2000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000" spc="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punctuation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characters.</a:t>
            </a:r>
            <a:endParaRPr sz="2000">
              <a:latin typeface="Times New Roman"/>
              <a:cs typeface="Times New Roman"/>
            </a:endParaRPr>
          </a:p>
          <a:p>
            <a:pPr marL="22860" algn="just">
              <a:lnSpc>
                <a:spcPct val="100000"/>
              </a:lnSpc>
              <a:spcBef>
                <a:spcPts val="9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 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EBCDIC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still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IBM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mainframes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today.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manufacturers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chose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7-bit</a:t>
            </a:r>
            <a:r>
              <a:rPr sz="20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ASCII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(American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Interchange)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replacement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6-bit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codes.</a:t>
            </a:r>
            <a:endParaRPr sz="2000">
              <a:latin typeface="Times New Roman"/>
              <a:cs typeface="Times New Roman"/>
            </a:endParaRPr>
          </a:p>
          <a:p>
            <a:pPr marL="354965" marR="227329" indent="-3429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While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EBCDIC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were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upon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punched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codes,</a:t>
            </a:r>
            <a:r>
              <a:rPr sz="20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ASCII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upon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telecommunications</a:t>
            </a:r>
            <a:r>
              <a:rPr sz="2000" spc="-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(Telex)</a:t>
            </a:r>
            <a:r>
              <a:rPr sz="20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codes.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Until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recently,</a:t>
            </a:r>
            <a:r>
              <a:rPr sz="20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ASCII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was 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dominant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outside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IBM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mainframe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world.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65</a:t>
            </a:fld>
            <a:endParaRPr lang="en-I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9604" y="2493264"/>
              <a:ext cx="3375659" cy="3896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6" y="2383549"/>
              <a:ext cx="5950200" cy="13060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336" y="3896867"/>
              <a:ext cx="5399163" cy="11765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40735" y="2534411"/>
              <a:ext cx="1905" cy="346075"/>
            </a:xfrm>
            <a:custGeom>
              <a:avLst/>
              <a:gdLst/>
              <a:ahLst/>
              <a:cxnLst/>
              <a:rect l="l" t="t" r="r" b="b"/>
              <a:pathLst>
                <a:path w="1905" h="346075">
                  <a:moveTo>
                    <a:pt x="1650" y="0"/>
                  </a:moveTo>
                  <a:lnTo>
                    <a:pt x="0" y="345948"/>
                  </a:lnTo>
                </a:path>
              </a:pathLst>
            </a:custGeom>
            <a:ln w="9525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6495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Binary</a:t>
            </a:r>
            <a:r>
              <a:rPr spc="-215" dirty="0"/>
              <a:t> </a:t>
            </a:r>
            <a:r>
              <a:rPr spc="220" dirty="0"/>
              <a:t>Coded</a:t>
            </a:r>
            <a:r>
              <a:rPr spc="-215" dirty="0"/>
              <a:t> </a:t>
            </a:r>
            <a:r>
              <a:rPr dirty="0"/>
              <a:t>Decimal</a:t>
            </a:r>
            <a:r>
              <a:rPr spc="-210" dirty="0"/>
              <a:t> </a:t>
            </a:r>
            <a:r>
              <a:rPr spc="-80" dirty="0"/>
              <a:t>(BCD)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66</a:t>
            </a:fld>
            <a:endParaRPr lang="en-IN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350" y="2636596"/>
            <a:ext cx="18719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Consider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5 +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6350" y="3120389"/>
            <a:ext cx="203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6350" y="3553205"/>
            <a:ext cx="203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6350" y="3932682"/>
            <a:ext cx="1083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giving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6242" y="2941167"/>
            <a:ext cx="3596004" cy="132270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105"/>
              </a:spcBef>
              <a:tabLst>
                <a:tab pos="647700" algn="l"/>
              </a:tabLst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5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0 1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663575" algn="l"/>
              </a:tabLst>
            </a:pP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+5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0 1 0</a:t>
            </a:r>
            <a:r>
              <a:rPr sz="2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  <a:spcBef>
                <a:spcPts val="994"/>
              </a:spcBef>
              <a:tabLst>
                <a:tab pos="1702435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1 0 1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6350" y="4110950"/>
            <a:ext cx="2457450" cy="13220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BCD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digit!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do?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Try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adding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6??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4946" y="3105150"/>
            <a:ext cx="488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0153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Had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1010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want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add 6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0110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2146" y="3469639"/>
            <a:ext cx="2464435" cy="10134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451484" algn="l"/>
                <a:tab pos="16129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so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1 0 1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51484" algn="l"/>
                <a:tab pos="1383030" algn="l"/>
                <a:tab pos="16129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plus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	0 1 1 </a:t>
            </a:r>
            <a:r>
              <a:rPr sz="24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2146" y="4583683"/>
            <a:ext cx="246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4300" algn="l"/>
              </a:tabLst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-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Giving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1 0 0 0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67</a:t>
            </a:fld>
            <a:endParaRPr lang="en-IN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5355" y="3511322"/>
            <a:ext cx="6276504" cy="19095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25826" y="2679166"/>
            <a:ext cx="2156460" cy="13233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0 1 1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0 1 1</a:t>
            </a:r>
            <a:r>
              <a:rPr sz="2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1 1 0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 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again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272" y="2249779"/>
            <a:ext cx="1609725" cy="20574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88265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88265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plus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Giving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range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9972" y="4279477"/>
            <a:ext cx="3862704" cy="1932939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10"/>
              </a:spcBef>
              <a:tabLst>
                <a:tab pos="1447165" algn="l"/>
                <a:tab pos="1638300" algn="l"/>
              </a:tabLst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Adding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	0 1</a:t>
            </a:r>
            <a:r>
              <a:rPr sz="2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20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362585" marR="57150" indent="-287020">
              <a:lnSpc>
                <a:spcPct val="100000"/>
              </a:lnSpc>
              <a:spcBef>
                <a:spcPts val="1010"/>
              </a:spcBef>
              <a:tabLst>
                <a:tab pos="1447800" algn="l"/>
                <a:tab pos="2464435" algn="l"/>
              </a:tabLst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Giving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1 0 0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so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 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carries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out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next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94"/>
              </a:spcBef>
              <a:tabLst>
                <a:tab pos="2661920" algn="l"/>
              </a:tabLst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FINAL</a:t>
            </a:r>
            <a:r>
              <a:rPr sz="20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answer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0001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0011</a:t>
            </a:r>
            <a:endParaRPr sz="20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13</a:t>
            </a:r>
            <a:r>
              <a:rPr sz="1950" spc="-30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68</a:t>
            </a:fld>
            <a:endParaRPr lang="en-IN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885" y="2249779"/>
            <a:ext cx="4908550" cy="16262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Add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417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195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257429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Would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expect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get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612</a:t>
            </a:r>
            <a:endParaRPr sz="2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setup</a:t>
            </a:r>
            <a:r>
              <a:rPr sz="2000" spc="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Least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Significant Digit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7061" y="4016655"/>
          <a:ext cx="3125470" cy="2007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7310"/>
                <a:gridCol w="873125"/>
                <a:gridCol w="838835"/>
              </a:tblGrid>
              <a:tr h="35623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  <a:tabLst>
                          <a:tab pos="488315" algn="l"/>
                        </a:tabLst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r>
                        <a:rPr sz="1600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0 1 0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2185"/>
                        </a:lnSpc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0 0 0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2185"/>
                        </a:lnSpc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0 1 1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1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88315" algn="l"/>
                        </a:tabLst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r>
                        <a:rPr sz="1600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0 0</a:t>
                      </a:r>
                      <a:r>
                        <a:rPr sz="2000" u="sng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2000" u="sng" spc="-5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1 0</a:t>
                      </a:r>
                      <a:r>
                        <a:rPr sz="2000" u="sng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2000" u="sng" spc="-5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0 1</a:t>
                      </a:r>
                      <a:r>
                        <a:rPr sz="2000" u="sng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2000" u="sng" spc="-5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</a:tr>
              <a:tr h="431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1 1 0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</a:tr>
              <a:tr h="4311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12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r>
                        <a:rPr sz="1600" spc="340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Adding</a:t>
                      </a:r>
                      <a:r>
                        <a:rPr sz="2000" spc="-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0 1 1</a:t>
                      </a:r>
                      <a:r>
                        <a:rPr sz="2000" u="sng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spc="-5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</a:tr>
              <a:tr h="356235">
                <a:tc>
                  <a:txBody>
                    <a:bodyPr/>
                    <a:lstStyle/>
                    <a:p>
                      <a:pPr marL="31750">
                        <a:lnSpc>
                          <a:spcPts val="2335"/>
                        </a:lnSpc>
                        <a:spcBef>
                          <a:spcPts val="375"/>
                        </a:spcBef>
                      </a:pPr>
                      <a:r>
                        <a:rPr sz="1600" spc="12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r>
                        <a:rPr sz="1600" spc="350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Gives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2335"/>
                        </a:lnSpc>
                        <a:spcBef>
                          <a:spcPts val="375"/>
                        </a:spcBef>
                      </a:pP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2335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0 0 1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17335" y="2419350"/>
            <a:ext cx="4593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810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nd</a:t>
            </a:r>
            <a:r>
              <a:rPr sz="1950" spc="24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81140" y="2891054"/>
          <a:ext cx="4039870" cy="243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"/>
                <a:gridCol w="1978025"/>
                <a:gridCol w="882650"/>
                <a:gridCol w="838200"/>
              </a:tblGrid>
              <a:tr h="35687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2185"/>
                        </a:lnSpc>
                      </a:pP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180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0 1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0 0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done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</a:tr>
              <a:tr h="431165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0 0 0</a:t>
                      </a:r>
                      <a:r>
                        <a:rPr sz="2000" u="sng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spc="-5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1 0 0</a:t>
                      </a:r>
                      <a:r>
                        <a:rPr sz="2000" u="sng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spc="-5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0 0 1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</a:tr>
              <a:tr h="43180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1 0 1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180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Again</a:t>
                      </a:r>
                      <a:r>
                        <a:rPr sz="2000" spc="-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must</a:t>
                      </a:r>
                      <a:r>
                        <a:rPr sz="2000" spc="-1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2000" spc="-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u="sng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0 1 1</a:t>
                      </a:r>
                      <a:r>
                        <a:rPr sz="2000" u="sng" spc="-1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sng" spc="-50" dirty="0">
                          <a:solidFill>
                            <a:srgbClr val="404040"/>
                          </a:solidFill>
                          <a:uFill>
                            <a:solidFill>
                              <a:srgbClr val="40404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6235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spc="75" dirty="0">
                          <a:solidFill>
                            <a:srgbClr val="B83C68"/>
                          </a:solidFill>
                          <a:latin typeface="Lucida Sans Unicode"/>
                          <a:cs typeface="Lucida Sans Unicode"/>
                        </a:rPr>
                        <a:t>▶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335"/>
                        </a:lnSpc>
                        <a:spcBef>
                          <a:spcPts val="375"/>
                        </a:spcBef>
                        <a:tabLst>
                          <a:tab pos="1774825" algn="l"/>
                        </a:tabLst>
                      </a:pP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Giving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2335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0 0 0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600190" y="5442000"/>
            <a:ext cx="2160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69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716529" y="3399282"/>
              <a:ext cx="4029710" cy="889000"/>
            </a:xfrm>
            <a:custGeom>
              <a:avLst/>
              <a:gdLst/>
              <a:ahLst/>
              <a:cxnLst/>
              <a:rect l="l" t="t" r="r" b="b"/>
              <a:pathLst>
                <a:path w="4029709" h="889000">
                  <a:moveTo>
                    <a:pt x="79247" y="799972"/>
                  </a:moveTo>
                  <a:lnTo>
                    <a:pt x="157352" y="799972"/>
                  </a:lnTo>
                  <a:lnTo>
                    <a:pt x="276732" y="666114"/>
                  </a:lnTo>
                  <a:lnTo>
                    <a:pt x="354838" y="444880"/>
                  </a:lnTo>
                  <a:lnTo>
                    <a:pt x="354838" y="0"/>
                  </a:lnTo>
                  <a:lnTo>
                    <a:pt x="592200" y="0"/>
                  </a:lnTo>
                  <a:lnTo>
                    <a:pt x="749807" y="89662"/>
                  </a:lnTo>
                  <a:lnTo>
                    <a:pt x="829436" y="444880"/>
                  </a:lnTo>
                  <a:lnTo>
                    <a:pt x="909066" y="666114"/>
                  </a:lnTo>
                  <a:lnTo>
                    <a:pt x="1066799" y="799972"/>
                  </a:lnTo>
                  <a:lnTo>
                    <a:pt x="1302639" y="799972"/>
                  </a:lnTo>
                  <a:lnTo>
                    <a:pt x="1343914" y="666114"/>
                  </a:lnTo>
                  <a:lnTo>
                    <a:pt x="1461770" y="711453"/>
                  </a:lnTo>
                  <a:lnTo>
                    <a:pt x="1619504" y="799972"/>
                  </a:lnTo>
                  <a:lnTo>
                    <a:pt x="1936495" y="799972"/>
                  </a:lnTo>
                  <a:lnTo>
                    <a:pt x="2054352" y="489076"/>
                  </a:lnTo>
                  <a:lnTo>
                    <a:pt x="2132457" y="222376"/>
                  </a:lnTo>
                  <a:lnTo>
                    <a:pt x="2331466" y="45465"/>
                  </a:lnTo>
                  <a:lnTo>
                    <a:pt x="2527427" y="133857"/>
                  </a:lnTo>
                  <a:lnTo>
                    <a:pt x="2645410" y="222376"/>
                  </a:lnTo>
                  <a:lnTo>
                    <a:pt x="2764790" y="444880"/>
                  </a:lnTo>
                  <a:lnTo>
                    <a:pt x="2804541" y="888491"/>
                  </a:lnTo>
                  <a:lnTo>
                    <a:pt x="3002153" y="888491"/>
                  </a:lnTo>
                  <a:lnTo>
                    <a:pt x="3199637" y="666114"/>
                  </a:lnTo>
                  <a:lnTo>
                    <a:pt x="3279267" y="400557"/>
                  </a:lnTo>
                  <a:lnTo>
                    <a:pt x="3397123" y="178180"/>
                  </a:lnTo>
                  <a:lnTo>
                    <a:pt x="3475228" y="133857"/>
                  </a:lnTo>
                  <a:lnTo>
                    <a:pt x="3752342" y="89662"/>
                  </a:lnTo>
                  <a:lnTo>
                    <a:pt x="4029455" y="133857"/>
                  </a:lnTo>
                </a:path>
                <a:path w="4029709" h="889000">
                  <a:moveTo>
                    <a:pt x="0" y="400811"/>
                  </a:moveTo>
                  <a:lnTo>
                    <a:pt x="4005072" y="39319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0988" y="4692396"/>
              <a:ext cx="4311650" cy="1666239"/>
            </a:xfrm>
            <a:custGeom>
              <a:avLst/>
              <a:gdLst/>
              <a:ahLst/>
              <a:cxnLst/>
              <a:rect l="l" t="t" r="r" b="b"/>
              <a:pathLst>
                <a:path w="4311650" h="1666239">
                  <a:moveTo>
                    <a:pt x="146304" y="483107"/>
                  </a:moveTo>
                  <a:lnTo>
                    <a:pt x="489331" y="483107"/>
                  </a:lnTo>
                  <a:lnTo>
                    <a:pt x="489331" y="0"/>
                  </a:lnTo>
                  <a:lnTo>
                    <a:pt x="973582" y="0"/>
                  </a:lnTo>
                  <a:lnTo>
                    <a:pt x="973582" y="483107"/>
                  </a:lnTo>
                  <a:lnTo>
                    <a:pt x="2239137" y="483107"/>
                  </a:lnTo>
                  <a:lnTo>
                    <a:pt x="2239137" y="19049"/>
                  </a:lnTo>
                  <a:lnTo>
                    <a:pt x="2467864" y="19049"/>
                  </a:lnTo>
                  <a:lnTo>
                    <a:pt x="2915666" y="19049"/>
                  </a:lnTo>
                  <a:lnTo>
                    <a:pt x="2920365" y="483107"/>
                  </a:lnTo>
                  <a:lnTo>
                    <a:pt x="3553967" y="483107"/>
                  </a:lnTo>
                  <a:lnTo>
                    <a:pt x="3553967" y="19049"/>
                  </a:lnTo>
                  <a:lnTo>
                    <a:pt x="4311395" y="21589"/>
                  </a:lnTo>
                </a:path>
                <a:path w="4311650" h="1666239">
                  <a:moveTo>
                    <a:pt x="0" y="1651889"/>
                  </a:moveTo>
                  <a:lnTo>
                    <a:pt x="424688" y="1651889"/>
                  </a:lnTo>
                  <a:lnTo>
                    <a:pt x="424688" y="1182623"/>
                  </a:lnTo>
                  <a:lnTo>
                    <a:pt x="1358519" y="1182623"/>
                  </a:lnTo>
                  <a:lnTo>
                    <a:pt x="1344295" y="1665731"/>
                  </a:lnTo>
                  <a:lnTo>
                    <a:pt x="2236597" y="1665731"/>
                  </a:lnTo>
                  <a:lnTo>
                    <a:pt x="2249551" y="1182623"/>
                  </a:lnTo>
                  <a:lnTo>
                    <a:pt x="3735324" y="1182623"/>
                  </a:lnTo>
                </a:path>
              </a:pathLst>
            </a:custGeom>
            <a:ln w="30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3566" y="2562605"/>
              <a:ext cx="4145279" cy="431800"/>
            </a:xfrm>
            <a:custGeom>
              <a:avLst/>
              <a:gdLst/>
              <a:ahLst/>
              <a:cxnLst/>
              <a:rect l="l" t="t" r="r" b="b"/>
              <a:pathLst>
                <a:path w="4145279" h="431800">
                  <a:moveTo>
                    <a:pt x="0" y="170688"/>
                  </a:moveTo>
                  <a:lnTo>
                    <a:pt x="4145279" y="172212"/>
                  </a:lnTo>
                </a:path>
                <a:path w="4145279" h="431800">
                  <a:moveTo>
                    <a:pt x="425195" y="390144"/>
                  </a:moveTo>
                  <a:lnTo>
                    <a:pt x="440435" y="0"/>
                  </a:lnTo>
                </a:path>
                <a:path w="4145279" h="431800">
                  <a:moveTo>
                    <a:pt x="1328928" y="431292"/>
                  </a:moveTo>
                  <a:lnTo>
                    <a:pt x="1342644" y="39624"/>
                  </a:lnTo>
                </a:path>
                <a:path w="4145279" h="431800">
                  <a:moveTo>
                    <a:pt x="2231135" y="402336"/>
                  </a:moveTo>
                  <a:lnTo>
                    <a:pt x="2246375" y="12192"/>
                  </a:lnTo>
                </a:path>
                <a:path w="4145279" h="431800">
                  <a:moveTo>
                    <a:pt x="3090672" y="399288"/>
                  </a:moveTo>
                  <a:lnTo>
                    <a:pt x="3105911" y="914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897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Signal</a:t>
            </a:r>
            <a:r>
              <a:rPr spc="-229" dirty="0"/>
              <a:t> </a:t>
            </a:r>
            <a:r>
              <a:rPr spc="-135" dirty="0"/>
              <a:t>Examples</a:t>
            </a:r>
            <a:r>
              <a:rPr spc="-245" dirty="0"/>
              <a:t> </a:t>
            </a:r>
            <a:r>
              <a:rPr spc="-50" dirty="0"/>
              <a:t>Over</a:t>
            </a:r>
            <a:r>
              <a:rPr spc="-245" dirty="0"/>
              <a:t> </a:t>
            </a:r>
            <a:r>
              <a:rPr spc="-125" dirty="0"/>
              <a:t>Time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8685" y="2516504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7772" y="3553205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Analog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5600" y="4368800"/>
            <a:ext cx="613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Digital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753" y="4905502"/>
            <a:ext cx="1330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Asynchronous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0020" y="5849213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Synchronous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7976" y="3340608"/>
            <a:ext cx="2776855" cy="737870"/>
          </a:xfrm>
          <a:prstGeom prst="rect">
            <a:avLst/>
          </a:prstGeom>
          <a:solidFill>
            <a:srgbClr val="33CCCC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72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Continuous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2464" y="5076444"/>
            <a:ext cx="2769235" cy="368935"/>
          </a:xfrm>
          <a:prstGeom prst="rect">
            <a:avLst/>
          </a:prstGeom>
          <a:solidFill>
            <a:srgbClr val="33CCCC"/>
          </a:solidFill>
        </p:spPr>
        <p:txBody>
          <a:bodyPr vert="horz" wrap="square" lIns="0" tIns="0" rIns="0" bIns="0" rtlCol="0">
            <a:spAutoFit/>
          </a:bodyPr>
          <a:lstStyle/>
          <a:p>
            <a:pPr marL="366395">
              <a:lnSpc>
                <a:spcPts val="275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Discrete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59" y="685800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4472" y="2310511"/>
            <a:ext cx="4584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Had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carry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3rd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 digit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position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672" y="2793618"/>
            <a:ext cx="203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0626" y="2741802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3526" y="3048482"/>
            <a:ext cx="1894839" cy="88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600"/>
              </a:lnSpc>
              <a:spcBef>
                <a:spcPts val="95"/>
              </a:spcBef>
              <a:tabLst>
                <a:tab pos="926465" algn="l"/>
                <a:tab pos="1383665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done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done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0 0 0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0 0 1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1672" y="3048482"/>
            <a:ext cx="1181735" cy="13201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4692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692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20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20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20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692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1672" y="4470272"/>
            <a:ext cx="71691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answer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0110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0001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0010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number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612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70</a:t>
            </a:fld>
            <a:endParaRPr lang="en-I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05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b="1" spc="-150" dirty="0">
                <a:latin typeface="Tahoma"/>
                <a:cs typeface="Tahoma"/>
              </a:rPr>
              <a:t>EBCDIC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155" dirty="0">
                <a:latin typeface="Tahoma"/>
                <a:cs typeface="Tahoma"/>
              </a:rPr>
              <a:t>Code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6682" y="2766186"/>
            <a:ext cx="8649335" cy="22923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79375" indent="-342900" algn="just">
              <a:lnSpc>
                <a:spcPts val="2590"/>
              </a:lnSpc>
              <a:spcBef>
                <a:spcPts val="42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40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EBCDIC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8-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alphanumeric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400" spc="1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developed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IBM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alphabets,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digits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characters,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including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characters.</a:t>
            </a:r>
            <a:endParaRPr sz="2400">
              <a:latin typeface="Times New Roman"/>
              <a:cs typeface="Times New Roman"/>
            </a:endParaRPr>
          </a:p>
          <a:p>
            <a:pPr marL="355600" marR="80645" indent="-342900" algn="just">
              <a:lnSpc>
                <a:spcPts val="2590"/>
              </a:lnSpc>
              <a:spcBef>
                <a:spcPts val="100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8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EBCDIC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codes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generally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hexadecimal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characters.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85"/>
              </a:spcBef>
            </a:pPr>
            <a:r>
              <a:rPr sz="1900" spc="16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spc="39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rarely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non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IBM-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compatible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71</a:t>
            </a:fld>
            <a:endParaRPr lang="en-IN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8335" y="2340873"/>
              <a:ext cx="6423112" cy="2474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0404" y="5029213"/>
              <a:ext cx="7254538" cy="12953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13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The</a:t>
            </a:r>
            <a:r>
              <a:rPr spc="-215" dirty="0"/>
              <a:t> </a:t>
            </a:r>
            <a:r>
              <a:rPr spc="-235" dirty="0"/>
              <a:t>Excess-</a:t>
            </a:r>
            <a:r>
              <a:rPr spc="-385" dirty="0"/>
              <a:t>3-</a:t>
            </a:r>
            <a:r>
              <a:rPr spc="-210" dirty="0"/>
              <a:t> </a:t>
            </a:r>
            <a:r>
              <a:rPr spc="225" dirty="0"/>
              <a:t>Code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7102" y="6307632"/>
            <a:ext cx="55733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Excess-3</a:t>
            </a:r>
            <a:r>
              <a:rPr sz="20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code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self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complementary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code?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Justify.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72</a:t>
            </a:fld>
            <a:endParaRPr lang="en-IN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Gray</a:t>
            </a:r>
            <a:r>
              <a:rPr spc="-295" dirty="0"/>
              <a:t> </a:t>
            </a:r>
            <a:r>
              <a:rPr spc="225" dirty="0"/>
              <a:t>Code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5468" y="2738450"/>
            <a:ext cx="9613265" cy="262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Gray</a:t>
            </a:r>
            <a:r>
              <a:rPr sz="22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2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r>
              <a:rPr sz="22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22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200" spc="4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convert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decimal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  into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8-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binary  sequence.</a:t>
            </a:r>
            <a:r>
              <a:rPr sz="2200" spc="5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However,  this  conversion</a:t>
            </a:r>
            <a:r>
              <a:rPr sz="2200" spc="5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200" spc="5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carried  in  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manner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contiguous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digits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decimal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differ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2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bit</a:t>
            </a:r>
            <a:r>
              <a:rPr sz="2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imes New Roman"/>
                <a:cs typeface="Times New Roman"/>
              </a:rPr>
              <a:t>only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pure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binary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coding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8421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BCD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then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counting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7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(0111)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8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(1000)</a:t>
            </a:r>
            <a:endParaRPr sz="2200">
              <a:latin typeface="Times New Roman"/>
              <a:cs typeface="Times New Roman"/>
            </a:endParaRPr>
          </a:p>
          <a:p>
            <a:pPr marL="354965" algn="just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requires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4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bits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changed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simultaneously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750" spc="15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750" spc="-15" dirty="0">
                <a:solidFill>
                  <a:srgbClr val="B83C68"/>
                </a:solidFill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Gray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coding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avoids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this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since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only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bit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changes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between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subsequent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numbers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73</a:t>
            </a:fld>
            <a:endParaRPr lang="en-IN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048" y="760476"/>
            <a:ext cx="373151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29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Binary</a:t>
            </a:r>
            <a:r>
              <a:rPr spc="-265" dirty="0"/>
              <a:t> </a:t>
            </a:r>
            <a:r>
              <a:rPr dirty="0"/>
              <a:t>to</a:t>
            </a:r>
            <a:r>
              <a:rPr spc="-250" dirty="0"/>
              <a:t> </a:t>
            </a:r>
            <a:r>
              <a:rPr spc="-20" dirty="0"/>
              <a:t>Gray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6814" y="3042285"/>
            <a:ext cx="9988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6600"/>
                </a:solidFill>
                <a:latin typeface="Times New Roman"/>
                <a:cs typeface="Times New Roman"/>
              </a:rPr>
              <a:t>Example</a:t>
            </a:r>
            <a:r>
              <a:rPr sz="2000" spc="-10" dirty="0">
                <a:solidFill>
                  <a:srgbClr val="AC66BA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CC3300"/>
                </a:solidFill>
                <a:latin typeface="Times New Roman"/>
                <a:cs typeface="Times New Roman"/>
              </a:rPr>
              <a:t>Binary: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6814" y="4871161"/>
            <a:ext cx="6051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CC3300"/>
                </a:solidFill>
                <a:latin typeface="Times New Roman"/>
                <a:cs typeface="Times New Roman"/>
              </a:rPr>
              <a:t>Gray: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73500" y="3837672"/>
            <a:ext cx="3448050" cy="709930"/>
            <a:chOff x="3273500" y="3837672"/>
            <a:chExt cx="3448050" cy="7099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3500" y="4279458"/>
              <a:ext cx="217759" cy="25313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82379" y="3860963"/>
              <a:ext cx="601345" cy="427355"/>
            </a:xfrm>
            <a:custGeom>
              <a:avLst/>
              <a:gdLst/>
              <a:ahLst/>
              <a:cxnLst/>
              <a:rect l="l" t="t" r="r" b="b"/>
              <a:pathLst>
                <a:path w="601345" h="427354">
                  <a:moveTo>
                    <a:pt x="0" y="427216"/>
                  </a:moveTo>
                  <a:lnTo>
                    <a:pt x="300477" y="0"/>
                  </a:lnTo>
                </a:path>
                <a:path w="601345" h="427354">
                  <a:moveTo>
                    <a:pt x="600955" y="427216"/>
                  </a:moveTo>
                  <a:lnTo>
                    <a:pt x="300477" y="0"/>
                  </a:lnTo>
                </a:path>
              </a:pathLst>
            </a:custGeom>
            <a:ln w="17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2360" y="4286818"/>
              <a:ext cx="217759" cy="2531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11239" y="3868322"/>
              <a:ext cx="601345" cy="427355"/>
            </a:xfrm>
            <a:custGeom>
              <a:avLst/>
              <a:gdLst/>
              <a:ahLst/>
              <a:cxnLst/>
              <a:rect l="l" t="t" r="r" b="b"/>
              <a:pathLst>
                <a:path w="601345" h="427354">
                  <a:moveTo>
                    <a:pt x="0" y="427216"/>
                  </a:moveTo>
                  <a:lnTo>
                    <a:pt x="300477" y="0"/>
                  </a:lnTo>
                </a:path>
                <a:path w="601345" h="427354">
                  <a:moveTo>
                    <a:pt x="600955" y="427216"/>
                  </a:moveTo>
                  <a:lnTo>
                    <a:pt x="300477" y="0"/>
                  </a:lnTo>
                </a:path>
              </a:pathLst>
            </a:custGeom>
            <a:ln w="17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1405" y="4286818"/>
              <a:ext cx="217759" cy="2531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10284" y="3868322"/>
              <a:ext cx="601345" cy="427355"/>
            </a:xfrm>
            <a:custGeom>
              <a:avLst/>
              <a:gdLst/>
              <a:ahLst/>
              <a:cxnLst/>
              <a:rect l="l" t="t" r="r" b="b"/>
              <a:pathLst>
                <a:path w="601345" h="427354">
                  <a:moveTo>
                    <a:pt x="0" y="427216"/>
                  </a:moveTo>
                  <a:lnTo>
                    <a:pt x="300477" y="0"/>
                  </a:lnTo>
                </a:path>
                <a:path w="601345" h="427354">
                  <a:moveTo>
                    <a:pt x="600955" y="427216"/>
                  </a:moveTo>
                  <a:lnTo>
                    <a:pt x="300477" y="0"/>
                  </a:lnTo>
                </a:path>
              </a:pathLst>
            </a:custGeom>
            <a:ln w="17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0450" y="4286818"/>
              <a:ext cx="217759" cy="2531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09329" y="3868322"/>
              <a:ext cx="601345" cy="427355"/>
            </a:xfrm>
            <a:custGeom>
              <a:avLst/>
              <a:gdLst/>
              <a:ahLst/>
              <a:cxnLst/>
              <a:rect l="l" t="t" r="r" b="b"/>
              <a:pathLst>
                <a:path w="601345" h="427354">
                  <a:moveTo>
                    <a:pt x="0" y="427216"/>
                  </a:moveTo>
                  <a:lnTo>
                    <a:pt x="300477" y="0"/>
                  </a:lnTo>
                </a:path>
                <a:path w="601345" h="427354">
                  <a:moveTo>
                    <a:pt x="600955" y="427216"/>
                  </a:moveTo>
                  <a:lnTo>
                    <a:pt x="300477" y="0"/>
                  </a:lnTo>
                </a:path>
              </a:pathLst>
            </a:custGeom>
            <a:ln w="17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9495" y="4294177"/>
              <a:ext cx="217759" cy="2531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08374" y="3875707"/>
              <a:ext cx="601345" cy="427355"/>
            </a:xfrm>
            <a:custGeom>
              <a:avLst/>
              <a:gdLst/>
              <a:ahLst/>
              <a:cxnLst/>
              <a:rect l="l" t="t" r="r" b="b"/>
              <a:pathLst>
                <a:path w="601345" h="427354">
                  <a:moveTo>
                    <a:pt x="0" y="427189"/>
                  </a:moveTo>
                  <a:lnTo>
                    <a:pt x="300477" y="0"/>
                  </a:lnTo>
                </a:path>
                <a:path w="601345" h="427354">
                  <a:moveTo>
                    <a:pt x="600955" y="427189"/>
                  </a:moveTo>
                  <a:lnTo>
                    <a:pt x="300477" y="0"/>
                  </a:lnTo>
                </a:path>
              </a:pathLst>
            </a:custGeom>
            <a:ln w="17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3315" y="4294177"/>
              <a:ext cx="217759" cy="25313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12194" y="3846245"/>
              <a:ext cx="300990" cy="457200"/>
            </a:xfrm>
            <a:custGeom>
              <a:avLst/>
              <a:gdLst/>
              <a:ahLst/>
              <a:cxnLst/>
              <a:rect l="l" t="t" r="r" b="b"/>
              <a:pathLst>
                <a:path w="300990" h="457200">
                  <a:moveTo>
                    <a:pt x="0" y="456652"/>
                  </a:moveTo>
                  <a:lnTo>
                    <a:pt x="300477" y="0"/>
                  </a:lnTo>
                </a:path>
              </a:pathLst>
            </a:custGeom>
            <a:ln w="16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27122" y="4202799"/>
            <a:ext cx="3453765" cy="1021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835">
              <a:lnSpc>
                <a:spcPts val="2735"/>
              </a:lnSpc>
              <a:spcBef>
                <a:spcPts val="125"/>
              </a:spcBef>
              <a:tabLst>
                <a:tab pos="702945" algn="l"/>
                <a:tab pos="1303655" algn="l"/>
                <a:tab pos="1905000" algn="l"/>
                <a:tab pos="2505710" algn="l"/>
                <a:tab pos="3107055" algn="l"/>
              </a:tabLst>
            </a:pPr>
            <a:r>
              <a:rPr sz="3675" spc="-75" baseline="2267" dirty="0">
                <a:latin typeface="Arial MT"/>
                <a:cs typeface="Arial MT"/>
              </a:rPr>
              <a:t>+</a:t>
            </a:r>
            <a:r>
              <a:rPr sz="3675" baseline="2267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+</a:t>
            </a:r>
            <a:r>
              <a:rPr sz="2450" dirty="0">
                <a:latin typeface="Arial MT"/>
                <a:cs typeface="Arial MT"/>
              </a:rPr>
              <a:t>	</a:t>
            </a:r>
            <a:r>
              <a:rPr sz="3675" spc="-75" baseline="1133" dirty="0">
                <a:latin typeface="Arial MT"/>
                <a:cs typeface="Arial MT"/>
              </a:rPr>
              <a:t>+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3675" spc="-75" baseline="1133" dirty="0">
                <a:latin typeface="Arial MT"/>
                <a:cs typeface="Arial MT"/>
              </a:rPr>
              <a:t>+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3675" spc="-75" baseline="1133" dirty="0">
                <a:latin typeface="Arial MT"/>
                <a:cs typeface="Arial MT"/>
              </a:rPr>
              <a:t>+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+</a:t>
            </a:r>
            <a:endParaRPr sz="2450">
              <a:latin typeface="Arial MT"/>
              <a:cs typeface="Arial MT"/>
            </a:endParaRPr>
          </a:p>
          <a:p>
            <a:pPr marL="62865">
              <a:lnSpc>
                <a:spcPts val="2435"/>
              </a:lnSpc>
              <a:tabLst>
                <a:tab pos="694055" algn="l"/>
                <a:tab pos="1294765" algn="l"/>
                <a:tab pos="1908810" algn="l"/>
                <a:tab pos="2496820" algn="l"/>
                <a:tab pos="3103245" algn="l"/>
              </a:tabLst>
            </a:pPr>
            <a:r>
              <a:rPr sz="2450" spc="-50" dirty="0">
                <a:latin typeface="Arial MT"/>
                <a:cs typeface="Arial MT"/>
              </a:rPr>
              <a:t>1</a:t>
            </a:r>
            <a:r>
              <a:rPr sz="2450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1</a:t>
            </a:r>
            <a:r>
              <a:rPr sz="2450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1</a:t>
            </a:r>
            <a:r>
              <a:rPr sz="2450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0</a:t>
            </a:r>
            <a:r>
              <a:rPr sz="2450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1</a:t>
            </a:r>
            <a:r>
              <a:rPr sz="2450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1</a:t>
            </a:r>
            <a:endParaRPr sz="2450">
              <a:latin typeface="Arial MT"/>
              <a:cs typeface="Arial MT"/>
            </a:endParaRPr>
          </a:p>
          <a:p>
            <a:pPr marL="50800">
              <a:lnSpc>
                <a:spcPts val="2645"/>
              </a:lnSpc>
              <a:tabLst>
                <a:tab pos="695960" algn="l"/>
                <a:tab pos="1296670" algn="l"/>
                <a:tab pos="1905000" algn="l"/>
                <a:tab pos="2491740" algn="l"/>
                <a:tab pos="3106420" algn="l"/>
              </a:tabLst>
            </a:pPr>
            <a:r>
              <a:rPr sz="2450" i="1" spc="-25" dirty="0">
                <a:latin typeface="Arial"/>
                <a:cs typeface="Arial"/>
              </a:rPr>
              <a:t>g</a:t>
            </a:r>
            <a:r>
              <a:rPr sz="2400" i="1" spc="-37" baseline="-12152" dirty="0">
                <a:latin typeface="Arial"/>
                <a:cs typeface="Arial"/>
              </a:rPr>
              <a:t>5</a:t>
            </a:r>
            <a:r>
              <a:rPr sz="2400" i="1" baseline="-12152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g</a:t>
            </a:r>
            <a:r>
              <a:rPr sz="2400" i="1" spc="-37" baseline="-12152" dirty="0">
                <a:latin typeface="Arial"/>
                <a:cs typeface="Arial"/>
              </a:rPr>
              <a:t>4</a:t>
            </a:r>
            <a:r>
              <a:rPr sz="2400" i="1" baseline="-12152" dirty="0">
                <a:latin typeface="Arial"/>
                <a:cs typeface="Arial"/>
              </a:rPr>
              <a:t>	</a:t>
            </a:r>
            <a:r>
              <a:rPr sz="3675" i="1" spc="-37" baseline="1133" dirty="0">
                <a:latin typeface="Arial"/>
                <a:cs typeface="Arial"/>
              </a:rPr>
              <a:t>g</a:t>
            </a:r>
            <a:r>
              <a:rPr sz="2400" i="1" spc="-37" baseline="-10416" dirty="0">
                <a:latin typeface="Arial"/>
                <a:cs typeface="Arial"/>
              </a:rPr>
              <a:t>3</a:t>
            </a:r>
            <a:r>
              <a:rPr sz="2400" i="1" baseline="-10416" dirty="0">
                <a:latin typeface="Arial"/>
                <a:cs typeface="Arial"/>
              </a:rPr>
              <a:t>	</a:t>
            </a:r>
            <a:r>
              <a:rPr sz="3675" i="1" spc="-37" baseline="1133" dirty="0">
                <a:latin typeface="Arial"/>
                <a:cs typeface="Arial"/>
              </a:rPr>
              <a:t>g</a:t>
            </a:r>
            <a:r>
              <a:rPr sz="2400" i="1" spc="-37" baseline="-10416" dirty="0">
                <a:latin typeface="Arial"/>
                <a:cs typeface="Arial"/>
              </a:rPr>
              <a:t>2</a:t>
            </a:r>
            <a:r>
              <a:rPr sz="2400" i="1" baseline="-10416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g</a:t>
            </a:r>
            <a:r>
              <a:rPr sz="2400" i="1" spc="-37" baseline="-12152" dirty="0">
                <a:latin typeface="Arial"/>
                <a:cs typeface="Arial"/>
              </a:rPr>
              <a:t>1</a:t>
            </a:r>
            <a:r>
              <a:rPr sz="2400" i="1" baseline="-12152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g</a:t>
            </a:r>
            <a:r>
              <a:rPr sz="2400" i="1" spc="-37" baseline="-12152" dirty="0">
                <a:latin typeface="Arial"/>
                <a:cs typeface="Arial"/>
              </a:rPr>
              <a:t>0</a:t>
            </a:r>
            <a:endParaRPr sz="2400" baseline="-1215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28981" y="2977516"/>
            <a:ext cx="3420110" cy="8801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15"/>
              </a:spcBef>
              <a:tabLst>
                <a:tab pos="681990" algn="l"/>
                <a:tab pos="1282700" algn="l"/>
                <a:tab pos="1896110" algn="l"/>
                <a:tab pos="2490470" algn="l"/>
                <a:tab pos="3086100" algn="l"/>
              </a:tabLst>
            </a:pPr>
            <a:r>
              <a:rPr sz="3675" i="1" spc="-37" baseline="1133" dirty="0">
                <a:latin typeface="Arial"/>
                <a:cs typeface="Arial"/>
              </a:rPr>
              <a:t>b</a:t>
            </a:r>
            <a:r>
              <a:rPr sz="2400" i="1" spc="-37" baseline="-10416" dirty="0">
                <a:latin typeface="Arial"/>
                <a:cs typeface="Arial"/>
              </a:rPr>
              <a:t>5</a:t>
            </a:r>
            <a:r>
              <a:rPr sz="2400" i="1" baseline="-10416" dirty="0">
                <a:latin typeface="Arial"/>
                <a:cs typeface="Arial"/>
              </a:rPr>
              <a:t>	</a:t>
            </a:r>
            <a:r>
              <a:rPr sz="3675" i="1" spc="-37" baseline="1133" dirty="0">
                <a:latin typeface="Arial"/>
                <a:cs typeface="Arial"/>
              </a:rPr>
              <a:t>b</a:t>
            </a:r>
            <a:r>
              <a:rPr sz="2400" i="1" spc="-37" baseline="-10416" dirty="0">
                <a:latin typeface="Arial"/>
                <a:cs typeface="Arial"/>
              </a:rPr>
              <a:t>4</a:t>
            </a:r>
            <a:r>
              <a:rPr sz="2400" i="1" baseline="-10416" dirty="0">
                <a:latin typeface="Arial"/>
                <a:cs typeface="Arial"/>
              </a:rPr>
              <a:t>	</a:t>
            </a:r>
            <a:r>
              <a:rPr sz="3675" i="1" spc="-37" baseline="1133" dirty="0">
                <a:latin typeface="Arial"/>
                <a:cs typeface="Arial"/>
              </a:rPr>
              <a:t>b</a:t>
            </a:r>
            <a:r>
              <a:rPr sz="2400" i="1" spc="-37" baseline="-10416" dirty="0">
                <a:latin typeface="Arial"/>
                <a:cs typeface="Arial"/>
              </a:rPr>
              <a:t>3</a:t>
            </a:r>
            <a:r>
              <a:rPr sz="2400" i="1" baseline="-10416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b</a:t>
            </a:r>
            <a:r>
              <a:rPr sz="2400" i="1" spc="-37" baseline="-12152" dirty="0">
                <a:latin typeface="Arial"/>
                <a:cs typeface="Arial"/>
              </a:rPr>
              <a:t>2</a:t>
            </a:r>
            <a:r>
              <a:rPr sz="2400" i="1" baseline="-12152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b</a:t>
            </a:r>
            <a:r>
              <a:rPr sz="2400" i="1" spc="-37" baseline="-12152" dirty="0">
                <a:latin typeface="Arial"/>
                <a:cs typeface="Arial"/>
              </a:rPr>
              <a:t>1</a:t>
            </a:r>
            <a:r>
              <a:rPr sz="2400" i="1" baseline="-12152" dirty="0">
                <a:latin typeface="Arial"/>
                <a:cs typeface="Arial"/>
              </a:rPr>
              <a:t>	</a:t>
            </a:r>
            <a:r>
              <a:rPr sz="2450" i="1" spc="-25" dirty="0">
                <a:latin typeface="Arial"/>
                <a:cs typeface="Arial"/>
              </a:rPr>
              <a:t>b</a:t>
            </a:r>
            <a:r>
              <a:rPr sz="2400" i="1" spc="-37" baseline="-12152" dirty="0">
                <a:latin typeface="Arial"/>
                <a:cs typeface="Arial"/>
              </a:rPr>
              <a:t>0</a:t>
            </a:r>
            <a:endParaRPr sz="2400" baseline="-12152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425"/>
              </a:spcBef>
              <a:tabLst>
                <a:tab pos="710565" algn="l"/>
                <a:tab pos="1293495" algn="l"/>
                <a:tab pos="1894839" algn="l"/>
                <a:tab pos="2508250" algn="l"/>
                <a:tab pos="3096260" algn="l"/>
              </a:tabLst>
            </a:pPr>
            <a:r>
              <a:rPr sz="3675" spc="-75" baseline="1133" dirty="0">
                <a:latin typeface="Arial MT"/>
                <a:cs typeface="Arial MT"/>
              </a:rPr>
              <a:t>1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3675" spc="-75" baseline="1133" dirty="0">
                <a:latin typeface="Arial MT"/>
                <a:cs typeface="Arial MT"/>
              </a:rPr>
              <a:t>0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3675" spc="-75" baseline="1133" dirty="0">
                <a:latin typeface="Arial MT"/>
                <a:cs typeface="Arial MT"/>
              </a:rPr>
              <a:t>1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3675" spc="-75" baseline="1133" dirty="0">
                <a:latin typeface="Arial MT"/>
                <a:cs typeface="Arial MT"/>
              </a:rPr>
              <a:t>1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3675" spc="-75" baseline="1133" dirty="0">
                <a:latin typeface="Arial MT"/>
                <a:cs typeface="Arial MT"/>
              </a:rPr>
              <a:t>0</a:t>
            </a:r>
            <a:r>
              <a:rPr sz="3675" baseline="1133" dirty="0">
                <a:latin typeface="Arial MT"/>
                <a:cs typeface="Arial MT"/>
              </a:rPr>
              <a:t>	</a:t>
            </a:r>
            <a:r>
              <a:rPr sz="2450" spc="-50" dirty="0">
                <a:latin typeface="Arial MT"/>
                <a:cs typeface="Arial MT"/>
              </a:rPr>
              <a:t>1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49360" y="3203194"/>
            <a:ext cx="1420495" cy="184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algn="just">
              <a:lnSpc>
                <a:spcPts val="2370"/>
              </a:lnSpc>
              <a:spcBef>
                <a:spcPts val="105"/>
              </a:spcBef>
            </a:pP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25" dirty="0">
                <a:latin typeface="Ebrima"/>
                <a:cs typeface="Ebrima"/>
              </a:rPr>
              <a:t>b</a:t>
            </a:r>
            <a:r>
              <a:rPr sz="1950" spc="-37" baseline="-25641" dirty="0">
                <a:latin typeface="Ebrima"/>
                <a:cs typeface="Ebrima"/>
              </a:rPr>
              <a:t>5</a:t>
            </a:r>
            <a:endParaRPr sz="1950" baseline="-25641">
              <a:latin typeface="Ebrima"/>
              <a:cs typeface="Ebrima"/>
            </a:endParaRPr>
          </a:p>
          <a:p>
            <a:pPr marL="38100" marR="30480" algn="just">
              <a:lnSpc>
                <a:spcPts val="2400"/>
              </a:lnSpc>
              <a:spcBef>
                <a:spcPts val="45"/>
              </a:spcBef>
            </a:pP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4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b</a:t>
            </a:r>
            <a:r>
              <a:rPr sz="1950" spc="-37" baseline="-25641" dirty="0">
                <a:latin typeface="Ebrima"/>
                <a:cs typeface="Ebrima"/>
              </a:rPr>
              <a:t>4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3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4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b</a:t>
            </a:r>
            <a:r>
              <a:rPr sz="1950" spc="-37" baseline="-25641" dirty="0">
                <a:latin typeface="Ebrima"/>
                <a:cs typeface="Ebrima"/>
              </a:rPr>
              <a:t>3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2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 b</a:t>
            </a:r>
            <a:r>
              <a:rPr sz="1950" baseline="-25641" dirty="0">
                <a:latin typeface="Ebrima"/>
                <a:cs typeface="Ebrima"/>
              </a:rPr>
              <a:t>3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b</a:t>
            </a:r>
            <a:r>
              <a:rPr sz="1950" spc="-37" baseline="-25641" dirty="0">
                <a:latin typeface="Ebrima"/>
                <a:cs typeface="Ebrima"/>
              </a:rPr>
              <a:t>2</a:t>
            </a:r>
            <a:endParaRPr sz="1950" baseline="-25641">
              <a:latin typeface="Ebrima"/>
              <a:cs typeface="Ebrima"/>
            </a:endParaRPr>
          </a:p>
          <a:p>
            <a:pPr marL="38100" marR="30480" algn="just">
              <a:lnSpc>
                <a:spcPts val="2400"/>
              </a:lnSpc>
              <a:spcBef>
                <a:spcPts val="5"/>
              </a:spcBef>
            </a:pP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1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2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b</a:t>
            </a:r>
            <a:r>
              <a:rPr sz="1950" spc="-37" baseline="-25641" dirty="0">
                <a:latin typeface="Ebrima"/>
                <a:cs typeface="Ebrima"/>
              </a:rPr>
              <a:t>1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0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1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b</a:t>
            </a:r>
            <a:r>
              <a:rPr sz="1950" spc="-37" baseline="-25641" dirty="0">
                <a:latin typeface="Ebrima"/>
                <a:cs typeface="Ebrima"/>
              </a:rPr>
              <a:t>0</a:t>
            </a:r>
            <a:endParaRPr sz="1950" baseline="-25641">
              <a:latin typeface="Ebrima"/>
              <a:cs typeface="Ebri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86041" y="4226433"/>
            <a:ext cx="803910" cy="269240"/>
            <a:chOff x="7186041" y="4226433"/>
            <a:chExt cx="803910" cy="269240"/>
          </a:xfrm>
        </p:grpSpPr>
        <p:sp>
          <p:nvSpPr>
            <p:cNvPr id="23" name="object 23"/>
            <p:cNvSpPr/>
            <p:nvPr/>
          </p:nvSpPr>
          <p:spPr>
            <a:xfrm>
              <a:off x="7195566" y="4235958"/>
              <a:ext cx="784860" cy="250190"/>
            </a:xfrm>
            <a:custGeom>
              <a:avLst/>
              <a:gdLst/>
              <a:ahLst/>
              <a:cxnLst/>
              <a:rect l="l" t="t" r="r" b="b"/>
              <a:pathLst>
                <a:path w="784859" h="250189">
                  <a:moveTo>
                    <a:pt x="659891" y="0"/>
                  </a:moveTo>
                  <a:lnTo>
                    <a:pt x="659891" y="62484"/>
                  </a:lnTo>
                  <a:lnTo>
                    <a:pt x="0" y="62484"/>
                  </a:lnTo>
                  <a:lnTo>
                    <a:pt x="0" y="187452"/>
                  </a:lnTo>
                  <a:lnTo>
                    <a:pt x="659891" y="187452"/>
                  </a:lnTo>
                  <a:lnTo>
                    <a:pt x="659891" y="249936"/>
                  </a:lnTo>
                  <a:lnTo>
                    <a:pt x="784859" y="124968"/>
                  </a:lnTo>
                  <a:lnTo>
                    <a:pt x="659891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95566" y="4235958"/>
              <a:ext cx="784860" cy="250190"/>
            </a:xfrm>
            <a:custGeom>
              <a:avLst/>
              <a:gdLst/>
              <a:ahLst/>
              <a:cxnLst/>
              <a:rect l="l" t="t" r="r" b="b"/>
              <a:pathLst>
                <a:path w="784859" h="250189">
                  <a:moveTo>
                    <a:pt x="0" y="62484"/>
                  </a:moveTo>
                  <a:lnTo>
                    <a:pt x="659891" y="62484"/>
                  </a:lnTo>
                  <a:lnTo>
                    <a:pt x="659891" y="0"/>
                  </a:lnTo>
                  <a:lnTo>
                    <a:pt x="784859" y="124968"/>
                  </a:lnTo>
                  <a:lnTo>
                    <a:pt x="659891" y="249936"/>
                  </a:lnTo>
                  <a:lnTo>
                    <a:pt x="659891" y="187452"/>
                  </a:lnTo>
                  <a:lnTo>
                    <a:pt x="0" y="187452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74</a:t>
            </a:fld>
            <a:endParaRPr lang="en-IN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15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Gray</a:t>
            </a:r>
            <a:r>
              <a:rPr spc="-300" dirty="0"/>
              <a:t> </a:t>
            </a:r>
            <a:r>
              <a:rPr dirty="0"/>
              <a:t>to</a:t>
            </a:r>
            <a:r>
              <a:rPr spc="-295" dirty="0"/>
              <a:t> </a:t>
            </a:r>
            <a:r>
              <a:rPr spc="-160" dirty="0"/>
              <a:t>Binary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878" y="3170682"/>
            <a:ext cx="3618229" cy="184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2370"/>
              </a:lnSpc>
              <a:spcBef>
                <a:spcPts val="105"/>
              </a:spcBef>
            </a:pP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25" dirty="0">
                <a:latin typeface="Ebrima"/>
                <a:cs typeface="Ebrima"/>
              </a:rPr>
              <a:t>g</a:t>
            </a:r>
            <a:r>
              <a:rPr sz="1950" spc="-37" baseline="-25641" dirty="0">
                <a:latin typeface="Ebrima"/>
                <a:cs typeface="Ebrima"/>
              </a:rPr>
              <a:t>5</a:t>
            </a:r>
            <a:endParaRPr sz="1950" baseline="-25641">
              <a:latin typeface="Ebrima"/>
              <a:cs typeface="Ebrima"/>
            </a:endParaRPr>
          </a:p>
          <a:p>
            <a:pPr marL="38100">
              <a:lnSpc>
                <a:spcPts val="2370"/>
              </a:lnSpc>
            </a:pP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4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g</a:t>
            </a:r>
            <a:r>
              <a:rPr sz="1950" spc="-37" baseline="-25641" dirty="0">
                <a:latin typeface="Ebrima"/>
                <a:cs typeface="Ebrima"/>
              </a:rPr>
              <a:t>4</a:t>
            </a:r>
            <a:endParaRPr sz="1950" baseline="-25641">
              <a:latin typeface="Ebrima"/>
              <a:cs typeface="Ebrima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3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4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g</a:t>
            </a:r>
            <a:r>
              <a:rPr sz="1950" spc="-37" baseline="-25641" dirty="0">
                <a:latin typeface="Ebrima"/>
                <a:cs typeface="Ebrima"/>
              </a:rPr>
              <a:t>3</a:t>
            </a:r>
            <a:endParaRPr sz="1950" baseline="-25641">
              <a:latin typeface="Ebrima"/>
              <a:cs typeface="Ebrima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2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4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3</a:t>
            </a:r>
            <a:r>
              <a:rPr sz="1950" spc="307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g</a:t>
            </a:r>
            <a:r>
              <a:rPr sz="1950" spc="-37" baseline="-25641" dirty="0">
                <a:latin typeface="Ebrima"/>
                <a:cs typeface="Ebrima"/>
              </a:rPr>
              <a:t>2</a:t>
            </a:r>
            <a:endParaRPr sz="1950" baseline="-25641">
              <a:latin typeface="Ebrima"/>
              <a:cs typeface="Ebrima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1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 g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4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3</a:t>
            </a:r>
            <a:r>
              <a:rPr sz="1950" spc="300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2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g</a:t>
            </a:r>
            <a:r>
              <a:rPr sz="1950" spc="-37" baseline="-25641" dirty="0">
                <a:latin typeface="Ebrima"/>
                <a:cs typeface="Ebrima"/>
              </a:rPr>
              <a:t>1</a:t>
            </a:r>
            <a:endParaRPr sz="1950" baseline="-25641">
              <a:latin typeface="Ebrima"/>
              <a:cs typeface="Ebrima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Ebrima"/>
                <a:cs typeface="Ebrima"/>
              </a:rPr>
              <a:t>b</a:t>
            </a:r>
            <a:r>
              <a:rPr sz="1950" baseline="-25641" dirty="0">
                <a:latin typeface="Ebrima"/>
                <a:cs typeface="Ebrima"/>
              </a:rPr>
              <a:t>0</a:t>
            </a:r>
            <a:r>
              <a:rPr sz="1950" spc="284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=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5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4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3</a:t>
            </a:r>
            <a:r>
              <a:rPr sz="1950" spc="307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2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Ebrima"/>
                <a:cs typeface="Ebrima"/>
              </a:rPr>
              <a:t>g</a:t>
            </a:r>
            <a:r>
              <a:rPr sz="1950" baseline="-25641" dirty="0">
                <a:latin typeface="Ebrima"/>
                <a:cs typeface="Ebrima"/>
              </a:rPr>
              <a:t>1</a:t>
            </a:r>
            <a:r>
              <a:rPr sz="1950" spc="292" baseline="-25641" dirty="0">
                <a:latin typeface="Ebrima"/>
                <a:cs typeface="Ebrima"/>
              </a:rPr>
              <a:t> </a:t>
            </a:r>
            <a:r>
              <a:rPr sz="2000" dirty="0">
                <a:latin typeface="Calibri"/>
                <a:cs typeface="Calibri"/>
              </a:rPr>
              <a:t>Ꚛ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25" dirty="0">
                <a:latin typeface="Ebrima"/>
                <a:cs typeface="Ebrima"/>
              </a:rPr>
              <a:t>g</a:t>
            </a:r>
            <a:r>
              <a:rPr sz="1950" spc="-37" baseline="-25641" dirty="0">
                <a:latin typeface="Ebrima"/>
                <a:cs typeface="Ebrima"/>
              </a:rPr>
              <a:t>0</a:t>
            </a:r>
            <a:endParaRPr sz="1950" baseline="-25641">
              <a:latin typeface="Ebrima"/>
              <a:cs typeface="Ebri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9575" y="2346960"/>
            <a:ext cx="6177915" cy="4326890"/>
            <a:chOff x="1179575" y="2346960"/>
            <a:chExt cx="6177915" cy="43268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9575" y="2346960"/>
              <a:ext cx="5255712" cy="43266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08825" y="4083558"/>
              <a:ext cx="739140" cy="250190"/>
            </a:xfrm>
            <a:custGeom>
              <a:avLst/>
              <a:gdLst/>
              <a:ahLst/>
              <a:cxnLst/>
              <a:rect l="l" t="t" r="r" b="b"/>
              <a:pathLst>
                <a:path w="739140" h="250189">
                  <a:moveTo>
                    <a:pt x="614172" y="0"/>
                  </a:moveTo>
                  <a:lnTo>
                    <a:pt x="614172" y="62484"/>
                  </a:lnTo>
                  <a:lnTo>
                    <a:pt x="0" y="62484"/>
                  </a:lnTo>
                  <a:lnTo>
                    <a:pt x="0" y="187452"/>
                  </a:lnTo>
                  <a:lnTo>
                    <a:pt x="614172" y="187452"/>
                  </a:lnTo>
                  <a:lnTo>
                    <a:pt x="614172" y="249936"/>
                  </a:lnTo>
                  <a:lnTo>
                    <a:pt x="739140" y="124968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08825" y="4083558"/>
              <a:ext cx="739140" cy="250190"/>
            </a:xfrm>
            <a:custGeom>
              <a:avLst/>
              <a:gdLst/>
              <a:ahLst/>
              <a:cxnLst/>
              <a:rect l="l" t="t" r="r" b="b"/>
              <a:pathLst>
                <a:path w="739140" h="250189">
                  <a:moveTo>
                    <a:pt x="0" y="62484"/>
                  </a:moveTo>
                  <a:lnTo>
                    <a:pt x="614172" y="62484"/>
                  </a:lnTo>
                  <a:lnTo>
                    <a:pt x="614172" y="0"/>
                  </a:lnTo>
                  <a:lnTo>
                    <a:pt x="739140" y="124968"/>
                  </a:lnTo>
                  <a:lnTo>
                    <a:pt x="614172" y="249936"/>
                  </a:lnTo>
                  <a:lnTo>
                    <a:pt x="614172" y="187452"/>
                  </a:lnTo>
                  <a:lnTo>
                    <a:pt x="0" y="187452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75</a:t>
            </a:fld>
            <a:endParaRPr lang="en-IN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" y="826008"/>
            <a:ext cx="6203442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6902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Reflection</a:t>
            </a:r>
            <a:r>
              <a:rPr spc="-245" dirty="0"/>
              <a:t> </a:t>
            </a:r>
            <a:r>
              <a:rPr dirty="0"/>
              <a:t>of</a:t>
            </a:r>
            <a:r>
              <a:rPr spc="-254" dirty="0"/>
              <a:t> </a:t>
            </a:r>
            <a:r>
              <a:rPr dirty="0"/>
              <a:t>Gray</a:t>
            </a:r>
            <a:r>
              <a:rPr spc="-250" dirty="0"/>
              <a:t> </a:t>
            </a:r>
            <a:r>
              <a:rPr spc="75" dirty="0"/>
              <a:t>Codes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0777" y="2322079"/>
            <a:ext cx="273685" cy="82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25" dirty="0">
                <a:latin typeface="Arial MT"/>
                <a:cs typeface="Arial MT"/>
              </a:rPr>
              <a:t>00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spc="-25" dirty="0">
                <a:latin typeface="Arial MT"/>
                <a:cs typeface="Arial MT"/>
              </a:rPr>
              <a:t>01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750" spc="-25" dirty="0">
                <a:latin typeface="Arial MT"/>
                <a:cs typeface="Arial MT"/>
              </a:rPr>
              <a:t>11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1187" y="3390524"/>
            <a:ext cx="629285" cy="82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8300" algn="l"/>
              </a:tabLst>
            </a:pPr>
            <a:r>
              <a:rPr sz="1750" spc="-50" dirty="0">
                <a:latin typeface="Arial MT"/>
                <a:cs typeface="Arial MT"/>
              </a:rPr>
              <a:t>1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8300" algn="l"/>
              </a:tabLst>
            </a:pPr>
            <a:r>
              <a:rPr sz="1750" spc="-50" dirty="0">
                <a:latin typeface="Arial MT"/>
                <a:cs typeface="Arial MT"/>
              </a:rPr>
              <a:t>1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68300" algn="l"/>
              </a:tabLst>
            </a:pPr>
            <a:r>
              <a:rPr sz="1750" spc="-50" dirty="0">
                <a:latin typeface="Arial MT"/>
                <a:cs typeface="Arial MT"/>
              </a:rPr>
              <a:t>1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01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829" y="2322079"/>
            <a:ext cx="624840" cy="82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322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322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6322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11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0778" y="3124806"/>
            <a:ext cx="175006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7285" algn="l"/>
                <a:tab pos="1488440" algn="l"/>
              </a:tabLst>
            </a:pPr>
            <a:r>
              <a:rPr sz="175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10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175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175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10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5255" y="2330441"/>
            <a:ext cx="733425" cy="189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798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000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798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001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798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011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798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010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798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110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798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111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7980" algn="l"/>
              </a:tabLst>
            </a:pPr>
            <a:r>
              <a:rPr sz="1750" spc="-50" dirty="0">
                <a:latin typeface="Arial MT"/>
                <a:cs typeface="Arial MT"/>
              </a:rPr>
              <a:t>0</a:t>
            </a:r>
            <a:r>
              <a:rPr sz="1750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101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1187" y="4203472"/>
            <a:ext cx="223710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8300" algn="l"/>
                <a:tab pos="1516380" algn="l"/>
                <a:tab pos="1852295" algn="l"/>
              </a:tabLst>
            </a:pPr>
            <a:r>
              <a:rPr sz="2625" u="sng" spc="-75" baseline="317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r>
              <a:rPr sz="2625" u="sng" baseline="317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2625" u="sng" spc="-37" baseline="317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00</a:t>
            </a:r>
            <a:r>
              <a:rPr sz="2625" u="sng" baseline="317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175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175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100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9897" y="4485913"/>
            <a:ext cx="728345" cy="216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100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101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111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110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010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011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001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43535" algn="l"/>
              </a:tabLst>
            </a:pPr>
            <a:r>
              <a:rPr sz="2625" spc="-75" baseline="1587" dirty="0">
                <a:latin typeface="Arial MT"/>
                <a:cs typeface="Arial MT"/>
              </a:rPr>
              <a:t>1</a:t>
            </a:r>
            <a:r>
              <a:rPr sz="2625" baseline="1587" dirty="0">
                <a:latin typeface="Arial MT"/>
                <a:cs typeface="Arial MT"/>
              </a:rPr>
              <a:t>	</a:t>
            </a:r>
            <a:r>
              <a:rPr sz="1750" spc="-25" dirty="0">
                <a:latin typeface="Arial MT"/>
                <a:cs typeface="Arial MT"/>
              </a:rPr>
              <a:t>000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7699" y="5047869"/>
            <a:ext cx="2785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So,</a:t>
            </a:r>
            <a:r>
              <a:rPr sz="18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95" dirty="0">
                <a:solidFill>
                  <a:srgbClr val="001F5F"/>
                </a:solidFill>
                <a:latin typeface="Arial MT"/>
                <a:cs typeface="Arial MT"/>
              </a:rPr>
              <a:t>called</a:t>
            </a:r>
            <a:r>
              <a:rPr sz="18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001F5F"/>
                </a:solidFill>
                <a:latin typeface="Arial MT"/>
                <a:cs typeface="Arial MT"/>
              </a:rPr>
              <a:t>reflected</a:t>
            </a:r>
            <a:r>
              <a:rPr sz="18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90" dirty="0">
                <a:solidFill>
                  <a:srgbClr val="001F5F"/>
                </a:solidFill>
                <a:latin typeface="Arial MT"/>
                <a:cs typeface="Arial MT"/>
              </a:rPr>
              <a:t>code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76</a:t>
            </a:fld>
            <a:endParaRPr lang="en-IN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617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0"/>
              </a:spcBef>
            </a:pPr>
            <a:r>
              <a:rPr dirty="0"/>
              <a:t>Alphanumeric</a:t>
            </a:r>
            <a:r>
              <a:rPr spc="-260" dirty="0"/>
              <a:t> </a:t>
            </a:r>
            <a:r>
              <a:rPr spc="70" dirty="0"/>
              <a:t>Codes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4472" y="2215133"/>
            <a:ext cx="8316595" cy="32207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How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you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handle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alphanumeric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data?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Easy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answer!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639127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Formulate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characters!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Wingdings"/>
                <a:cs typeface="Wingdings"/>
              </a:rPr>
              <a:t></a:t>
            </a:r>
            <a:endParaRPr sz="2400">
              <a:latin typeface="Wingdings"/>
              <a:cs typeface="Wingdings"/>
            </a:endParaRPr>
          </a:p>
          <a:p>
            <a:pPr marL="355600" marR="157289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26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letter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alphabet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would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need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5 bit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for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representation.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about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upper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case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lower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case,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 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digits,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77</a:t>
            </a:fld>
            <a:endParaRPr lang="en-I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29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ASCII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3312" y="2313353"/>
            <a:ext cx="9883775" cy="44437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90"/>
              </a:spcBef>
              <a:tabLst>
                <a:tab pos="4057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ASCII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stands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American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Interchange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994"/>
              </a:spcBef>
              <a:tabLst>
                <a:tab pos="4057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7 bits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encode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128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unique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characters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10"/>
              </a:spcBef>
              <a:tabLst>
                <a:tab pos="4057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Formally,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work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create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code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began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1960.</a:t>
            </a:r>
            <a:r>
              <a:rPr sz="20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5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st</a:t>
            </a:r>
            <a:r>
              <a:rPr sz="1950" spc="270" baseline="256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standard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1963.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Last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updated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1986</a:t>
            </a:r>
            <a:endParaRPr sz="20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1785"/>
              </a:spcBef>
              <a:tabLst>
                <a:tab pos="4171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numbers</a:t>
            </a:r>
            <a:endParaRPr sz="20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011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xxxx</a:t>
            </a:r>
            <a:r>
              <a:rPr sz="2000" spc="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xxxx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BCD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digit</a:t>
            </a:r>
            <a:endParaRPr sz="20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1005"/>
              </a:spcBef>
              <a:tabLst>
                <a:tab pos="4171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alphabet</a:t>
            </a:r>
            <a:endParaRPr sz="20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2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either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100,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101,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110,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111</a:t>
            </a:r>
            <a:endParaRPr sz="20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100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few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special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characters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area</a:t>
            </a:r>
            <a:endParaRPr sz="20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1010"/>
              </a:spcBef>
              <a:tabLst>
                <a:tab pos="4171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010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space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!”#$%&amp;’()*+.-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,/</a:t>
            </a:r>
            <a:endParaRPr sz="20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994"/>
              </a:spcBef>
              <a:tabLst>
                <a:tab pos="41719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Start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 000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001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char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like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ESC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78</a:t>
            </a:fld>
            <a:endParaRPr lang="en-IN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2362200"/>
              <a:ext cx="5913120" cy="4146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796" y="2459735"/>
              <a:ext cx="5340096" cy="4082796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79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Digital</a:t>
            </a:r>
            <a:r>
              <a:rPr spc="-204" dirty="0"/>
              <a:t> </a:t>
            </a:r>
            <a:r>
              <a:rPr spc="-114" dirty="0"/>
              <a:t>Signal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7305" y="2389098"/>
            <a:ext cx="7574280" cy="33883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information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quantity.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digital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systems,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takes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discrete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values.</a:t>
            </a:r>
            <a:endParaRPr sz="2000">
              <a:latin typeface="Times New Roman"/>
              <a:cs typeface="Times New Roman"/>
            </a:endParaRPr>
          </a:p>
          <a:p>
            <a:pPr marL="355600" marR="454659" indent="-343535">
              <a:lnSpc>
                <a:spcPct val="7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level,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prevalent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digital systems.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abstractly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by: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  <a:tabLst>
                <a:tab pos="80962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digits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7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  <a:tabLst>
                <a:tab pos="80962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17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(symbols)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False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(F)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True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(T)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85"/>
              </a:spcBef>
              <a:tabLst>
                <a:tab pos="80962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(symbols)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Low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(L)</a:t>
            </a:r>
            <a:r>
              <a:rPr sz="17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17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(H)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95"/>
              </a:spcBef>
              <a:tabLst>
                <a:tab pos="809625" algn="l"/>
              </a:tabLst>
            </a:pPr>
            <a:r>
              <a:rPr sz="1350" spc="5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words</a:t>
            </a:r>
            <a:r>
              <a:rPr sz="1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700" spc="-20" dirty="0">
                <a:solidFill>
                  <a:srgbClr val="404040"/>
                </a:solidFill>
                <a:latin typeface="Times New Roman"/>
                <a:cs typeface="Times New Roman"/>
              </a:rPr>
              <a:t> Off.</a:t>
            </a:r>
            <a:endParaRPr sz="17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7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represented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ranges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physical quantities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85" y="685800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ASCII</a:t>
            </a:r>
            <a:r>
              <a:rPr spc="-265" dirty="0"/>
              <a:t> </a:t>
            </a:r>
            <a:r>
              <a:rPr spc="-110" dirty="0"/>
              <a:t>Properties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4929" y="2453995"/>
            <a:ext cx="7738745" cy="37376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Times New Roman"/>
                <a:cs typeface="Times New Roman"/>
              </a:rPr>
              <a:t>ASCII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some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interesting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properties:</a:t>
            </a:r>
            <a:endParaRPr sz="2600">
              <a:latin typeface="Times New Roman"/>
              <a:cs typeface="Times New Roman"/>
            </a:endParaRPr>
          </a:p>
          <a:p>
            <a:pPr marL="448309" indent="-314960">
              <a:lnSpc>
                <a:spcPct val="100000"/>
              </a:lnSpc>
              <a:spcBef>
                <a:spcPts val="630"/>
              </a:spcBef>
              <a:buClr>
                <a:srgbClr val="FFC90C"/>
              </a:buClr>
              <a:buFont typeface="Wingdings"/>
              <a:buChar char=""/>
              <a:tabLst>
                <a:tab pos="448309" algn="l"/>
              </a:tabLst>
            </a:pPr>
            <a:r>
              <a:rPr sz="2600" dirty="0">
                <a:latin typeface="Times New Roman"/>
                <a:cs typeface="Times New Roman"/>
              </a:rPr>
              <a:t>Digits 0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9 span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Hexadecimal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values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30</a:t>
            </a:r>
            <a:r>
              <a:rPr sz="2550" baseline="-21241" dirty="0">
                <a:latin typeface="Times New Roman"/>
                <a:cs typeface="Times New Roman"/>
              </a:rPr>
              <a:t>16</a:t>
            </a:r>
            <a:r>
              <a:rPr sz="2550" spc="405" baseline="-2124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39</a:t>
            </a:r>
            <a:r>
              <a:rPr sz="2550" spc="-30" baseline="-21241" dirty="0">
                <a:latin typeface="Times New Roman"/>
                <a:cs typeface="Times New Roman"/>
              </a:rPr>
              <a:t>16</a:t>
            </a:r>
            <a:endParaRPr sz="2550" baseline="-21241">
              <a:latin typeface="Times New Roman"/>
              <a:cs typeface="Times New Roman"/>
            </a:endParaRPr>
          </a:p>
          <a:p>
            <a:pPr marL="461645" indent="-315595">
              <a:lnSpc>
                <a:spcPct val="100000"/>
              </a:lnSpc>
              <a:spcBef>
                <a:spcPts val="20"/>
              </a:spcBef>
              <a:buClr>
                <a:srgbClr val="FFC90C"/>
              </a:buClr>
              <a:buFont typeface="Wingdings"/>
              <a:buChar char=""/>
              <a:tabLst>
                <a:tab pos="461645" algn="l"/>
                <a:tab pos="2367280" algn="l"/>
                <a:tab pos="4432300" algn="l"/>
              </a:tabLst>
            </a:pPr>
            <a:r>
              <a:rPr sz="2600" dirty="0">
                <a:latin typeface="Times New Roman"/>
                <a:cs typeface="Times New Roman"/>
              </a:rPr>
              <a:t>Upper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case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-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Z span </a:t>
            </a:r>
            <a:r>
              <a:rPr sz="2600" spc="-20" dirty="0">
                <a:latin typeface="Times New Roman"/>
                <a:cs typeface="Times New Roman"/>
              </a:rPr>
              <a:t>41</a:t>
            </a:r>
            <a:r>
              <a:rPr sz="2550" spc="-30" baseline="-21241" dirty="0">
                <a:latin typeface="Times New Roman"/>
                <a:cs typeface="Times New Roman"/>
              </a:rPr>
              <a:t>16</a:t>
            </a:r>
            <a:r>
              <a:rPr sz="2550" baseline="-21241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20" dirty="0">
                <a:latin typeface="Times New Roman"/>
                <a:cs typeface="Times New Roman"/>
              </a:rPr>
              <a:t>5A</a:t>
            </a:r>
            <a:r>
              <a:rPr sz="2550" spc="-30" baseline="-21241" dirty="0">
                <a:latin typeface="Times New Roman"/>
                <a:cs typeface="Times New Roman"/>
              </a:rPr>
              <a:t>16</a:t>
            </a:r>
            <a:endParaRPr sz="2550" baseline="-21241">
              <a:latin typeface="Times New Roman"/>
              <a:cs typeface="Times New Roman"/>
            </a:endParaRPr>
          </a:p>
          <a:p>
            <a:pPr marL="452755" indent="-315595">
              <a:lnSpc>
                <a:spcPct val="100000"/>
              </a:lnSpc>
              <a:spcBef>
                <a:spcPts val="30"/>
              </a:spcBef>
              <a:buClr>
                <a:srgbClr val="FFC90C"/>
              </a:buClr>
              <a:buFont typeface="Wingdings"/>
              <a:buChar char=""/>
              <a:tabLst>
                <a:tab pos="452755" algn="l"/>
                <a:tab pos="2368550" algn="l"/>
                <a:tab pos="4264660" algn="l"/>
              </a:tabLst>
            </a:pPr>
            <a:r>
              <a:rPr sz="2600" dirty="0">
                <a:latin typeface="Times New Roman"/>
                <a:cs typeface="Times New Roman"/>
              </a:rPr>
              <a:t>Lower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case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-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z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span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61</a:t>
            </a:r>
            <a:r>
              <a:rPr sz="2550" spc="-30" baseline="-21241" dirty="0">
                <a:latin typeface="Times New Roman"/>
                <a:cs typeface="Times New Roman"/>
              </a:rPr>
              <a:t>16</a:t>
            </a:r>
            <a:r>
              <a:rPr sz="2550" baseline="-21241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20" dirty="0">
                <a:latin typeface="Times New Roman"/>
                <a:cs typeface="Times New Roman"/>
              </a:rPr>
              <a:t>7A</a:t>
            </a:r>
            <a:r>
              <a:rPr sz="2550" spc="-30" baseline="-21241" dirty="0">
                <a:latin typeface="Times New Roman"/>
                <a:cs typeface="Times New Roman"/>
              </a:rPr>
              <a:t>16</a:t>
            </a:r>
            <a:endParaRPr sz="2550" baseline="-21241">
              <a:latin typeface="Times New Roman"/>
              <a:cs typeface="Times New Roman"/>
            </a:endParaRPr>
          </a:p>
          <a:p>
            <a:pPr marL="975360" marR="17780" lvl="1" indent="390525">
              <a:lnSpc>
                <a:spcPts val="3040"/>
              </a:lnSpc>
              <a:spcBef>
                <a:spcPts val="200"/>
              </a:spcBef>
              <a:buClr>
                <a:srgbClr val="FFC90C"/>
              </a:buClr>
              <a:buSzPct val="125000"/>
              <a:buChar char="•"/>
              <a:tabLst>
                <a:tab pos="1365885" algn="l"/>
                <a:tab pos="2593340" algn="l"/>
              </a:tabLst>
            </a:pPr>
            <a:r>
              <a:rPr sz="2600" dirty="0">
                <a:latin typeface="Times New Roman"/>
                <a:cs typeface="Times New Roman"/>
              </a:rPr>
              <a:t>Lower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upper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case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translation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(and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vice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versa) </a:t>
            </a:r>
            <a:r>
              <a:rPr sz="2600" dirty="0">
                <a:latin typeface="Times New Roman"/>
                <a:cs typeface="Times New Roman"/>
              </a:rPr>
              <a:t>occurs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by</a:t>
            </a:r>
            <a:r>
              <a:rPr sz="2600" dirty="0">
                <a:latin typeface="Times New Roman"/>
                <a:cs typeface="Times New Roman"/>
              </a:rPr>
              <a:t>	flipping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bit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6.</a:t>
            </a:r>
            <a:endParaRPr sz="2600">
              <a:latin typeface="Times New Roman"/>
              <a:cs typeface="Times New Roman"/>
            </a:endParaRPr>
          </a:p>
          <a:p>
            <a:pPr marL="461009" marR="577215" indent="-315595">
              <a:lnSpc>
                <a:spcPts val="3050"/>
              </a:lnSpc>
              <a:spcBef>
                <a:spcPts val="100"/>
              </a:spcBef>
              <a:buClr>
                <a:srgbClr val="FFC90C"/>
              </a:buClr>
              <a:buFont typeface="Wingdings"/>
              <a:buChar char=""/>
              <a:tabLst>
                <a:tab pos="833755" algn="l"/>
              </a:tabLst>
            </a:pPr>
            <a:r>
              <a:rPr sz="2600" dirty="0">
                <a:latin typeface="Times New Roman"/>
                <a:cs typeface="Times New Roman"/>
              </a:rPr>
              <a:t>Delete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(DEL)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bits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set,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carryover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20" dirty="0">
                <a:latin typeface="Times New Roman"/>
                <a:cs typeface="Times New Roman"/>
              </a:rPr>
              <a:t> when 	</a:t>
            </a:r>
            <a:r>
              <a:rPr sz="2600" dirty="0">
                <a:latin typeface="Times New Roman"/>
                <a:cs typeface="Times New Roman"/>
              </a:rPr>
              <a:t>punched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paper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tape was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store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messages.</a:t>
            </a:r>
            <a:endParaRPr sz="2600">
              <a:latin typeface="Times New Roman"/>
              <a:cs typeface="Times New Roman"/>
            </a:endParaRPr>
          </a:p>
          <a:p>
            <a:pPr marL="438784" indent="-314960">
              <a:lnSpc>
                <a:spcPts val="2960"/>
              </a:lnSpc>
              <a:buClr>
                <a:srgbClr val="FFC90C"/>
              </a:buClr>
              <a:buFont typeface="Wingdings"/>
              <a:buChar char=""/>
              <a:tabLst>
                <a:tab pos="438784" algn="l"/>
              </a:tabLst>
            </a:pPr>
            <a:r>
              <a:rPr sz="2600" dirty="0">
                <a:latin typeface="Times New Roman"/>
                <a:cs typeface="Times New Roman"/>
              </a:rPr>
              <a:t>Punching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holes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row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erased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mistake!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80</a:t>
            </a:fld>
            <a:endParaRPr lang="en-IN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27393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Lecture</a:t>
            </a:r>
            <a:r>
              <a:rPr spc="-254" dirty="0"/>
              <a:t> </a:t>
            </a:r>
            <a:r>
              <a:rPr dirty="0"/>
              <a:t>of</a:t>
            </a:r>
            <a:r>
              <a:rPr spc="-265" dirty="0"/>
              <a:t> </a:t>
            </a:r>
            <a:r>
              <a:rPr spc="75" dirty="0"/>
              <a:t>Module</a:t>
            </a:r>
            <a:r>
              <a:rPr spc="-254" dirty="0"/>
              <a:t> </a:t>
            </a:r>
            <a:r>
              <a:rPr spc="-3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27930" y="3300476"/>
            <a:ext cx="20929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3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81</a:t>
            </a:fld>
            <a:endParaRPr lang="en-IN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345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8617" y="2513203"/>
            <a:ext cx="6682105" cy="29825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Introduction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Operators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Gates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Universal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Realization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r>
              <a:rPr sz="24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Universal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4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82</a:t>
            </a:fld>
            <a:endParaRPr lang="en-IN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7699" y="2216073"/>
            <a:ext cx="8347709" cy="199643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Binary</a:t>
            </a:r>
            <a:r>
              <a:rPr sz="2400" u="sng" spc="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variables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take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Logical</a:t>
            </a:r>
            <a:r>
              <a:rPr sz="24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operators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operators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logic</a:t>
            </a:r>
            <a:r>
              <a:rPr sz="24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functions</a:t>
            </a:r>
            <a:r>
              <a:rPr sz="2400" spc="-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AND,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Logic</a:t>
            </a:r>
            <a:r>
              <a:rPr sz="2400" u="sng" spc="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gates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implement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699" y="4312742"/>
            <a:ext cx="9770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7490" algn="l"/>
                <a:tab pos="2824480" algn="l"/>
                <a:tab pos="3208655" algn="l"/>
                <a:tab pos="4205605" algn="l"/>
                <a:tab pos="6094095" algn="l"/>
                <a:tab pos="7189470" algn="l"/>
                <a:tab pos="7796530" algn="l"/>
                <a:tab pos="9316085" algn="l"/>
              </a:tabLst>
            </a:pPr>
            <a:r>
              <a:rPr sz="1900" spc="-1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Boolean</a:t>
            </a: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Algebra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mathematical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specifying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699" y="4551044"/>
            <a:ext cx="9770745" cy="13792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transforming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00000"/>
              </a:lnSpc>
              <a:spcBef>
                <a:spcPts val="1010"/>
              </a:spcBef>
            </a:pP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study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Boolean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algebra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foundation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designing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analyzing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digital systems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83</a:t>
            </a:fld>
            <a:endParaRPr lang="en-I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150" dirty="0">
                <a:latin typeface="Tahoma"/>
                <a:cs typeface="Tahoma"/>
              </a:rPr>
              <a:t>Binary</a:t>
            </a:r>
            <a:r>
              <a:rPr b="1" spc="-110" dirty="0">
                <a:latin typeface="Tahoma"/>
                <a:cs typeface="Tahoma"/>
              </a:rPr>
              <a:t> </a:t>
            </a:r>
            <a:r>
              <a:rPr b="1" spc="-30" dirty="0">
                <a:latin typeface="Tahoma"/>
                <a:cs typeface="Tahoma"/>
              </a:rPr>
              <a:t>Variables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472" y="2228189"/>
            <a:ext cx="6393180" cy="3235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5"/>
              </a:spcBef>
              <a:tabLst>
                <a:tab pos="3803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Recall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two binary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names: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True/False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7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On/Off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Yes/No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1/0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70"/>
              </a:spcBef>
              <a:tabLst>
                <a:tab pos="3803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We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denote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values.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55"/>
              </a:spcBef>
              <a:tabLst>
                <a:tab pos="3803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20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identifier</a:t>
            </a:r>
            <a:r>
              <a:rPr sz="20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examples: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A,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B,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x,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y,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z,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950" b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950" b="1" spc="209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950" b="1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950" b="1" spc="472" baseline="-213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now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84</a:t>
            </a:fld>
            <a:endParaRPr lang="en-IN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ahoma"/>
                <a:cs typeface="Tahoma"/>
              </a:rPr>
              <a:t>Logical</a:t>
            </a:r>
            <a:r>
              <a:rPr b="1" spc="-18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458" y="2228189"/>
            <a:ext cx="8799195" cy="33528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logical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operations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are: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denoted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dot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(·)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denoted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 plus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(+)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denoted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20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bar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¯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),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quote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mark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(')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after,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(~)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before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variable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85</a:t>
            </a:fld>
            <a:endParaRPr lang="en-IN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latin typeface="Tahoma"/>
                <a:cs typeface="Tahoma"/>
              </a:rPr>
              <a:t>Operator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4673" y="3581269"/>
            <a:ext cx="1543685" cy="27813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00" b="1" spc="-25" dirty="0">
                <a:latin typeface="Tahoma"/>
                <a:cs typeface="Tahoma"/>
              </a:rPr>
              <a:t>AND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·</a:t>
            </a:r>
            <a:r>
              <a:rPr sz="3200" b="1" spc="-145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65" dirty="0">
                <a:latin typeface="Tahoma"/>
                <a:cs typeface="Tahoma"/>
              </a:rPr>
              <a:t>0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·</a:t>
            </a:r>
            <a:r>
              <a:rPr sz="3200" b="1" spc="-145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170" dirty="0">
                <a:latin typeface="Tahoma"/>
                <a:cs typeface="Tahoma"/>
              </a:rPr>
              <a:t>0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·</a:t>
            </a:r>
            <a:r>
              <a:rPr sz="3200" b="1" spc="-145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65" dirty="0">
                <a:latin typeface="Tahoma"/>
                <a:cs typeface="Tahoma"/>
              </a:rPr>
              <a:t>0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·</a:t>
            </a:r>
            <a:r>
              <a:rPr sz="3200" b="1" spc="-145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65" dirty="0">
                <a:latin typeface="Tahoma"/>
                <a:cs typeface="Tahoma"/>
              </a:rPr>
              <a:t>1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6390" y="3526627"/>
            <a:ext cx="1654810" cy="281368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800" b="1" spc="-25" dirty="0">
                <a:latin typeface="Tahoma"/>
                <a:cs typeface="Tahoma"/>
              </a:rPr>
              <a:t>OR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+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65" dirty="0">
                <a:latin typeface="Tahoma"/>
                <a:cs typeface="Tahoma"/>
              </a:rPr>
              <a:t>0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+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65" dirty="0">
                <a:latin typeface="Tahoma"/>
                <a:cs typeface="Tahoma"/>
              </a:rPr>
              <a:t>1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+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175" dirty="0">
                <a:latin typeface="Tahoma"/>
                <a:cs typeface="Tahoma"/>
              </a:rPr>
              <a:t>1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+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710" dirty="0">
                <a:latin typeface="Tahoma"/>
                <a:cs typeface="Tahoma"/>
              </a:rPr>
              <a:t>=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65" dirty="0">
                <a:latin typeface="Tahoma"/>
                <a:cs typeface="Tahoma"/>
              </a:rPr>
              <a:t>1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3245" y="4260341"/>
            <a:ext cx="175260" cy="567055"/>
          </a:xfrm>
          <a:custGeom>
            <a:avLst/>
            <a:gdLst/>
            <a:ahLst/>
            <a:cxnLst/>
            <a:rect l="l" t="t" r="r" b="b"/>
            <a:pathLst>
              <a:path w="175259" h="567054">
                <a:moveTo>
                  <a:pt x="0" y="0"/>
                </a:moveTo>
                <a:lnTo>
                  <a:pt x="173735" y="1523"/>
                </a:lnTo>
              </a:path>
              <a:path w="175259" h="567054">
                <a:moveTo>
                  <a:pt x="32003" y="565403"/>
                </a:moveTo>
                <a:lnTo>
                  <a:pt x="175259" y="5669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1556" y="3493943"/>
            <a:ext cx="912494" cy="180467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190"/>
              </a:spcBef>
            </a:pPr>
            <a:r>
              <a:rPr sz="2800" b="1" spc="-25" dirty="0">
                <a:latin typeface="Tahoma"/>
                <a:cs typeface="Tahoma"/>
              </a:rPr>
              <a:t>NOT</a:t>
            </a:r>
            <a:endParaRPr sz="28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265"/>
              </a:spcBef>
            </a:pPr>
            <a:r>
              <a:rPr sz="3200" b="1" spc="-250" dirty="0">
                <a:latin typeface="Tahoma"/>
                <a:cs typeface="Tahoma"/>
              </a:rPr>
              <a:t>0</a:t>
            </a:r>
            <a:r>
              <a:rPr sz="3200" b="1" spc="-420" dirty="0">
                <a:latin typeface="Tahoma"/>
                <a:cs typeface="Tahoma"/>
              </a:rPr>
              <a:t> </a:t>
            </a:r>
            <a:r>
              <a:rPr sz="4800" spc="-37" baseline="6076" dirty="0">
                <a:latin typeface="Symbol"/>
                <a:cs typeface="Symbol"/>
              </a:rPr>
              <a:t></a:t>
            </a:r>
            <a:r>
              <a:rPr sz="4800" spc="-307" baseline="6076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ahoma"/>
                <a:cs typeface="Tahoma"/>
              </a:rPr>
              <a:t>1</a:t>
            </a:r>
            <a:endParaRPr sz="3200">
              <a:latin typeface="Tahoma"/>
              <a:cs typeface="Tahoma"/>
            </a:endParaRPr>
          </a:p>
          <a:p>
            <a:pPr marL="53975">
              <a:lnSpc>
                <a:spcPct val="100000"/>
              </a:lnSpc>
              <a:spcBef>
                <a:spcPts val="610"/>
              </a:spcBef>
            </a:pPr>
            <a:r>
              <a:rPr sz="3200" b="1" spc="-250" dirty="0">
                <a:latin typeface="Tahoma"/>
                <a:cs typeface="Tahoma"/>
              </a:rPr>
              <a:t>1</a:t>
            </a:r>
            <a:r>
              <a:rPr sz="3200" b="1" spc="-550" dirty="0">
                <a:latin typeface="Tahoma"/>
                <a:cs typeface="Tahoma"/>
              </a:rPr>
              <a:t> </a:t>
            </a:r>
            <a:r>
              <a:rPr sz="4800" baseline="6076" dirty="0">
                <a:latin typeface="Symbol"/>
                <a:cs typeface="Symbol"/>
              </a:rPr>
              <a:t></a:t>
            </a:r>
            <a:r>
              <a:rPr sz="4800" spc="-150" baseline="6076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ahoma"/>
                <a:cs typeface="Tahoma"/>
              </a:rPr>
              <a:t>0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288" y="2646426"/>
            <a:ext cx="83318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46050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95833"/>
              <a:buFont typeface="Wingdings"/>
              <a:buChar char=""/>
              <a:tabLst>
                <a:tab pos="152400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Operators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operate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binary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variables</a:t>
            </a:r>
            <a:endParaRPr sz="2400">
              <a:latin typeface="Times New Roman"/>
              <a:cs typeface="Times New Roman"/>
            </a:endParaRPr>
          </a:p>
          <a:p>
            <a:pPr marL="151765" indent="-146050">
              <a:lnSpc>
                <a:spcPct val="100000"/>
              </a:lnSpc>
              <a:buClr>
                <a:srgbClr val="009999"/>
              </a:buClr>
              <a:buSzPct val="95833"/>
              <a:buFont typeface="Wingdings"/>
              <a:buChar char=""/>
              <a:tabLst>
                <a:tab pos="151765" algn="l"/>
              </a:tabLst>
            </a:pPr>
            <a:r>
              <a:rPr sz="2400" dirty="0">
                <a:latin typeface="Times New Roman"/>
                <a:cs typeface="Times New Roman"/>
              </a:rPr>
              <a:t>Operations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defined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"0"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"1"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each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operator: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86</a:t>
            </a:fld>
            <a:endParaRPr lang="en-IN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31240"/>
            <a:ext cx="2576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80" dirty="0">
                <a:latin typeface="Tahoma"/>
                <a:cs typeface="Tahoma"/>
              </a:rPr>
              <a:t>Truth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95" dirty="0">
                <a:latin typeface="Tahoma"/>
                <a:cs typeface="Tahoma"/>
              </a:rPr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912" y="2343657"/>
            <a:ext cx="100215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000" b="1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imes New Roman"/>
                <a:cs typeface="Times New Roman"/>
              </a:rPr>
              <a:t>table</a:t>
            </a:r>
            <a:r>
              <a:rPr sz="20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tabular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listing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values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combinations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values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its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arguments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Example: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Truth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tables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operations: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80706" y="3513010"/>
          <a:ext cx="2357755" cy="267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834"/>
                <a:gridCol w="388620"/>
                <a:gridCol w="1405890"/>
              </a:tblGrid>
              <a:tr h="445134"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25" dirty="0">
                          <a:latin typeface="Tahoma"/>
                          <a:cs typeface="Tahoma"/>
                        </a:rPr>
                        <a:t>AND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6405">
                <a:tc>
                  <a:txBody>
                    <a:bodyPr/>
                    <a:lstStyle/>
                    <a:p>
                      <a:pPr marL="90170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X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Y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970"/>
                        </a:lnSpc>
                        <a:spcBef>
                          <a:spcPts val="445"/>
                        </a:spcBef>
                      </a:pPr>
                      <a:r>
                        <a:rPr sz="2800" b="1" spc="-350" dirty="0">
                          <a:latin typeface="Tahoma"/>
                          <a:cs typeface="Tahoma"/>
                        </a:rPr>
                        <a:t>Z</a:t>
                      </a:r>
                      <a:r>
                        <a:rPr sz="2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620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2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25" dirty="0">
                          <a:latin typeface="Tahoma"/>
                          <a:cs typeface="Tahoma"/>
                        </a:rPr>
                        <a:t>X·Y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90170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90170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1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90170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1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100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90170">
                        <a:lnSpc>
                          <a:spcPts val="3105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1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5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1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105"/>
                        </a:lnSpc>
                        <a:spcBef>
                          <a:spcPts val="315"/>
                        </a:spcBef>
                      </a:pPr>
                      <a:r>
                        <a:rPr sz="2800" b="1" spc="-50" dirty="0">
                          <a:latin typeface="Tahoma"/>
                          <a:cs typeface="Tahoma"/>
                        </a:rPr>
                        <a:t>1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48138" y="3523551"/>
          <a:ext cx="260858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45"/>
                <a:gridCol w="442595"/>
                <a:gridCol w="1623695"/>
              </a:tblGrid>
              <a:tr h="457200"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X+Y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39572" y="3621595"/>
          <a:ext cx="21653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80"/>
                <a:gridCol w="1624330"/>
              </a:tblGrid>
              <a:tr h="457200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NOT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607695" algn="l"/>
                        </a:tabLst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175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87</a:t>
            </a:fld>
            <a:endParaRPr lang="en-IN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ahoma"/>
                <a:cs typeface="Tahoma"/>
              </a:rPr>
              <a:t>Logic</a:t>
            </a:r>
            <a:r>
              <a:rPr b="1" spc="-235" dirty="0">
                <a:latin typeface="Tahoma"/>
                <a:cs typeface="Tahoma"/>
              </a:rPr>
              <a:t> </a:t>
            </a:r>
            <a:r>
              <a:rPr b="1" spc="-114" dirty="0">
                <a:latin typeface="Tahoma"/>
                <a:cs typeface="Tahoma"/>
              </a:rPr>
              <a:t>Function</a:t>
            </a:r>
            <a:r>
              <a:rPr b="1" spc="-145" dirty="0">
                <a:latin typeface="Tahoma"/>
                <a:cs typeface="Tahoma"/>
              </a:rPr>
              <a:t> </a:t>
            </a:r>
            <a:r>
              <a:rPr b="1" spc="-110" dirty="0">
                <a:latin typeface="Tahoma"/>
                <a:cs typeface="Tahoma"/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7033" y="2738878"/>
            <a:ext cx="3580129" cy="28359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R="1585595" algn="r">
              <a:lnSpc>
                <a:spcPct val="100000"/>
              </a:lnSpc>
              <a:spcBef>
                <a:spcPts val="860"/>
              </a:spcBef>
              <a:tabLst>
                <a:tab pos="342265" algn="l"/>
              </a:tabLst>
            </a:pPr>
            <a:r>
              <a:rPr sz="1600" spc="7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Switches</a:t>
            </a:r>
            <a:endParaRPr sz="2000">
              <a:latin typeface="Times New Roman"/>
              <a:cs typeface="Times New Roman"/>
            </a:endParaRPr>
          </a:p>
          <a:p>
            <a:pPr marR="1597025" algn="r">
              <a:lnSpc>
                <a:spcPct val="100000"/>
              </a:lnSpc>
              <a:spcBef>
                <a:spcPts val="7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inputs: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6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-114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switch</a:t>
            </a:r>
            <a:r>
              <a:rPr sz="20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closed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6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-114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switch</a:t>
            </a:r>
            <a:r>
              <a:rPr sz="20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open</a:t>
            </a:r>
            <a:endParaRPr sz="20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5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outputs: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7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-1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 is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light</a:t>
            </a:r>
            <a:r>
              <a:rPr sz="20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5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-1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0 is</a:t>
            </a: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light</a:t>
            </a:r>
            <a:r>
              <a:rPr sz="20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off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38900" y="3003804"/>
            <a:ext cx="3891279" cy="1176655"/>
            <a:chOff x="6438900" y="3003804"/>
            <a:chExt cx="3891279" cy="1176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9644" y="3867912"/>
              <a:ext cx="182879" cy="147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9" y="3877056"/>
              <a:ext cx="184403" cy="1463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57950" y="3396234"/>
              <a:ext cx="3415665" cy="601980"/>
            </a:xfrm>
            <a:custGeom>
              <a:avLst/>
              <a:gdLst/>
              <a:ahLst/>
              <a:cxnLst/>
              <a:rect l="l" t="t" r="r" b="b"/>
              <a:pathLst>
                <a:path w="3415665" h="601979">
                  <a:moveTo>
                    <a:pt x="1525524" y="490727"/>
                  </a:moveTo>
                  <a:lnTo>
                    <a:pt x="1962911" y="327659"/>
                  </a:lnTo>
                </a:path>
                <a:path w="3415665" h="601979">
                  <a:moveTo>
                    <a:pt x="0" y="272795"/>
                  </a:moveTo>
                  <a:lnTo>
                    <a:pt x="435864" y="274319"/>
                  </a:lnTo>
                </a:path>
                <a:path w="3415665" h="601979">
                  <a:moveTo>
                    <a:pt x="146303" y="380999"/>
                  </a:moveTo>
                  <a:lnTo>
                    <a:pt x="291083" y="382523"/>
                  </a:lnTo>
                </a:path>
                <a:path w="3415665" h="601979">
                  <a:moveTo>
                    <a:pt x="0" y="490727"/>
                  </a:moveTo>
                  <a:lnTo>
                    <a:pt x="435864" y="492251"/>
                  </a:lnTo>
                </a:path>
                <a:path w="3415665" h="601979">
                  <a:moveTo>
                    <a:pt x="146303" y="600455"/>
                  </a:moveTo>
                  <a:lnTo>
                    <a:pt x="291083" y="601979"/>
                  </a:lnTo>
                </a:path>
                <a:path w="3415665" h="601979">
                  <a:moveTo>
                    <a:pt x="3415283" y="217931"/>
                  </a:moveTo>
                  <a:lnTo>
                    <a:pt x="3406267" y="273557"/>
                  </a:lnTo>
                  <a:lnTo>
                    <a:pt x="3378961" y="326008"/>
                  </a:lnTo>
                  <a:lnTo>
                    <a:pt x="3333623" y="368934"/>
                  </a:lnTo>
                  <a:lnTo>
                    <a:pt x="3275583" y="405638"/>
                  </a:lnTo>
                  <a:lnTo>
                    <a:pt x="3206623" y="427863"/>
                  </a:lnTo>
                  <a:lnTo>
                    <a:pt x="3170301" y="432561"/>
                  </a:lnTo>
                  <a:lnTo>
                    <a:pt x="3133979" y="437388"/>
                  </a:lnTo>
                  <a:lnTo>
                    <a:pt x="3095879" y="435736"/>
                  </a:lnTo>
                  <a:lnTo>
                    <a:pt x="3025140" y="424688"/>
                  </a:lnTo>
                  <a:lnTo>
                    <a:pt x="2988818" y="411988"/>
                  </a:lnTo>
                  <a:lnTo>
                    <a:pt x="2929001" y="380110"/>
                  </a:lnTo>
                  <a:lnTo>
                    <a:pt x="2879979" y="337184"/>
                  </a:lnTo>
                  <a:lnTo>
                    <a:pt x="2849118" y="287908"/>
                  </a:lnTo>
                  <a:lnTo>
                    <a:pt x="2834640" y="233806"/>
                  </a:lnTo>
                  <a:lnTo>
                    <a:pt x="2834640" y="203580"/>
                  </a:lnTo>
                  <a:lnTo>
                    <a:pt x="2849118" y="149478"/>
                  </a:lnTo>
                  <a:lnTo>
                    <a:pt x="2879979" y="100202"/>
                  </a:lnTo>
                  <a:lnTo>
                    <a:pt x="2929001" y="57276"/>
                  </a:lnTo>
                  <a:lnTo>
                    <a:pt x="2988818" y="25400"/>
                  </a:lnTo>
                  <a:lnTo>
                    <a:pt x="3025140" y="12700"/>
                  </a:lnTo>
                  <a:lnTo>
                    <a:pt x="3095879" y="1650"/>
                  </a:lnTo>
                  <a:lnTo>
                    <a:pt x="3133979" y="0"/>
                  </a:lnTo>
                  <a:lnTo>
                    <a:pt x="3170301" y="3175"/>
                  </a:lnTo>
                  <a:lnTo>
                    <a:pt x="3242945" y="17525"/>
                  </a:lnTo>
                  <a:lnTo>
                    <a:pt x="3306445" y="47751"/>
                  </a:lnTo>
                  <a:lnTo>
                    <a:pt x="3357245" y="87502"/>
                  </a:lnTo>
                  <a:lnTo>
                    <a:pt x="3393567" y="136778"/>
                  </a:lnTo>
                  <a:lnTo>
                    <a:pt x="3413505" y="190880"/>
                  </a:lnTo>
                  <a:lnTo>
                    <a:pt x="3415283" y="217931"/>
                  </a:lnTo>
                </a:path>
                <a:path w="3415665" h="601979">
                  <a:moveTo>
                    <a:pt x="2616707" y="217931"/>
                  </a:moveTo>
                  <a:lnTo>
                    <a:pt x="2907792" y="21945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6692" y="3486912"/>
              <a:ext cx="402335" cy="2011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28453" y="3614166"/>
              <a:ext cx="218440" cy="1905"/>
            </a:xfrm>
            <a:custGeom>
              <a:avLst/>
              <a:gdLst/>
              <a:ahLst/>
              <a:cxnLst/>
              <a:rect l="l" t="t" r="r" b="b"/>
              <a:pathLst>
                <a:path w="218440" h="1904">
                  <a:moveTo>
                    <a:pt x="0" y="0"/>
                  </a:moveTo>
                  <a:lnTo>
                    <a:pt x="217931" y="152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8683" y="3168396"/>
              <a:ext cx="184404" cy="1478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3044" y="3177540"/>
              <a:ext cx="182879" cy="1478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75881" y="3022854"/>
              <a:ext cx="3634740" cy="1138555"/>
            </a:xfrm>
            <a:custGeom>
              <a:avLst/>
              <a:gdLst/>
              <a:ahLst/>
              <a:cxnLst/>
              <a:rect l="l" t="t" r="r" b="b"/>
              <a:pathLst>
                <a:path w="3634740" h="1138554">
                  <a:moveTo>
                    <a:pt x="1248156" y="164592"/>
                  </a:moveTo>
                  <a:lnTo>
                    <a:pt x="1684020" y="0"/>
                  </a:lnTo>
                </a:path>
                <a:path w="3634740" h="1138554">
                  <a:moveTo>
                    <a:pt x="1818132" y="210312"/>
                  </a:moveTo>
                  <a:lnTo>
                    <a:pt x="2398776" y="211836"/>
                  </a:lnTo>
                </a:path>
                <a:path w="3634740" h="1138554">
                  <a:moveTo>
                    <a:pt x="2398776" y="210312"/>
                  </a:moveTo>
                  <a:lnTo>
                    <a:pt x="2400300" y="917448"/>
                  </a:lnTo>
                </a:path>
                <a:path w="3634740" h="1138554">
                  <a:moveTo>
                    <a:pt x="2398776" y="917448"/>
                  </a:moveTo>
                  <a:lnTo>
                    <a:pt x="1891284" y="918972"/>
                  </a:lnTo>
                </a:path>
                <a:path w="3634740" h="1138554">
                  <a:moveTo>
                    <a:pt x="1162812" y="917448"/>
                  </a:moveTo>
                  <a:lnTo>
                    <a:pt x="800100" y="918972"/>
                  </a:lnTo>
                </a:path>
                <a:path w="3634740" h="1138554">
                  <a:moveTo>
                    <a:pt x="800100" y="917448"/>
                  </a:moveTo>
                  <a:lnTo>
                    <a:pt x="801624" y="210312"/>
                  </a:lnTo>
                </a:path>
                <a:path w="3634740" h="1138554">
                  <a:moveTo>
                    <a:pt x="800100" y="210312"/>
                  </a:moveTo>
                  <a:lnTo>
                    <a:pt x="1089660" y="211836"/>
                  </a:lnTo>
                </a:path>
                <a:path w="3634740" h="1138554">
                  <a:moveTo>
                    <a:pt x="800100" y="536448"/>
                  </a:moveTo>
                  <a:lnTo>
                    <a:pt x="0" y="537972"/>
                  </a:lnTo>
                </a:path>
                <a:path w="3634740" h="1138554">
                  <a:moveTo>
                    <a:pt x="0" y="536448"/>
                  </a:moveTo>
                  <a:lnTo>
                    <a:pt x="3048" y="646176"/>
                  </a:lnTo>
                </a:path>
                <a:path w="3634740" h="1138554">
                  <a:moveTo>
                    <a:pt x="0" y="973836"/>
                  </a:moveTo>
                  <a:lnTo>
                    <a:pt x="3048" y="1136904"/>
                  </a:lnTo>
                </a:path>
                <a:path w="3634740" h="1138554">
                  <a:moveTo>
                    <a:pt x="0" y="1136904"/>
                  </a:moveTo>
                  <a:lnTo>
                    <a:pt x="3633216" y="1138428"/>
                  </a:lnTo>
                </a:path>
                <a:path w="3634740" h="1138554">
                  <a:moveTo>
                    <a:pt x="3633216" y="1136904"/>
                  </a:moveTo>
                  <a:lnTo>
                    <a:pt x="3634740" y="591312"/>
                  </a:lnTo>
                </a:path>
                <a:path w="3634740" h="1138554">
                  <a:moveTo>
                    <a:pt x="3633216" y="591312"/>
                  </a:moveTo>
                  <a:lnTo>
                    <a:pt x="3270504" y="59283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20358" y="2577465"/>
            <a:ext cx="3813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0" dirty="0">
                <a:latin typeface="Tahoma"/>
                <a:cs typeface="Tahoma"/>
              </a:rPr>
              <a:t>Switches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in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parallel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535" dirty="0">
                <a:latin typeface="Tahoma"/>
                <a:cs typeface="Tahoma"/>
              </a:rPr>
              <a:t>=&gt;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OR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83680" y="5187696"/>
            <a:ext cx="3819525" cy="965200"/>
            <a:chOff x="6583680" y="5187696"/>
            <a:chExt cx="3819525" cy="965200"/>
          </a:xfrm>
        </p:grpSpPr>
        <p:sp>
          <p:nvSpPr>
            <p:cNvPr id="15" name="object 15"/>
            <p:cNvSpPr/>
            <p:nvPr/>
          </p:nvSpPr>
          <p:spPr>
            <a:xfrm>
              <a:off x="9192006" y="5206746"/>
              <a:ext cx="818515" cy="434340"/>
            </a:xfrm>
            <a:custGeom>
              <a:avLst/>
              <a:gdLst/>
              <a:ahLst/>
              <a:cxnLst/>
              <a:rect l="l" t="t" r="r" b="b"/>
              <a:pathLst>
                <a:path w="818515" h="434339">
                  <a:moveTo>
                    <a:pt x="818388" y="217169"/>
                  </a:moveTo>
                  <a:lnTo>
                    <a:pt x="809117" y="271017"/>
                  </a:lnTo>
                  <a:lnTo>
                    <a:pt x="781176" y="323341"/>
                  </a:lnTo>
                  <a:lnTo>
                    <a:pt x="734568" y="367791"/>
                  </a:lnTo>
                  <a:lnTo>
                    <a:pt x="675004" y="404215"/>
                  </a:lnTo>
                  <a:lnTo>
                    <a:pt x="604266" y="426415"/>
                  </a:lnTo>
                  <a:lnTo>
                    <a:pt x="529717" y="434339"/>
                  </a:lnTo>
                  <a:lnTo>
                    <a:pt x="490600" y="432752"/>
                  </a:lnTo>
                  <a:lnTo>
                    <a:pt x="418084" y="421652"/>
                  </a:lnTo>
                  <a:lnTo>
                    <a:pt x="380746" y="408978"/>
                  </a:lnTo>
                  <a:lnTo>
                    <a:pt x="319277" y="378840"/>
                  </a:lnTo>
                  <a:lnTo>
                    <a:pt x="269113" y="334517"/>
                  </a:lnTo>
                  <a:lnTo>
                    <a:pt x="237363" y="285368"/>
                  </a:lnTo>
                  <a:lnTo>
                    <a:pt x="222503" y="231393"/>
                  </a:lnTo>
                  <a:lnTo>
                    <a:pt x="222503" y="202945"/>
                  </a:lnTo>
                  <a:lnTo>
                    <a:pt x="237363" y="147446"/>
                  </a:lnTo>
                  <a:lnTo>
                    <a:pt x="269113" y="99821"/>
                  </a:lnTo>
                  <a:lnTo>
                    <a:pt x="319277" y="55498"/>
                  </a:lnTo>
                  <a:lnTo>
                    <a:pt x="380746" y="25399"/>
                  </a:lnTo>
                  <a:lnTo>
                    <a:pt x="418084" y="12699"/>
                  </a:lnTo>
                  <a:lnTo>
                    <a:pt x="490600" y="1523"/>
                  </a:lnTo>
                  <a:lnTo>
                    <a:pt x="529717" y="0"/>
                  </a:lnTo>
                  <a:lnTo>
                    <a:pt x="567054" y="3174"/>
                  </a:lnTo>
                  <a:lnTo>
                    <a:pt x="641476" y="17398"/>
                  </a:lnTo>
                  <a:lnTo>
                    <a:pt x="706627" y="45973"/>
                  </a:lnTo>
                  <a:lnTo>
                    <a:pt x="758825" y="87121"/>
                  </a:lnTo>
                  <a:lnTo>
                    <a:pt x="796036" y="134746"/>
                  </a:lnTo>
                  <a:lnTo>
                    <a:pt x="816483" y="190245"/>
                  </a:lnTo>
                  <a:lnTo>
                    <a:pt x="818388" y="217169"/>
                  </a:lnTo>
                </a:path>
                <a:path w="818515" h="434339">
                  <a:moveTo>
                    <a:pt x="0" y="216407"/>
                  </a:moveTo>
                  <a:lnTo>
                    <a:pt x="297179" y="21793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0136" y="5294376"/>
              <a:ext cx="411480" cy="2026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861042" y="5423154"/>
              <a:ext cx="222885" cy="1905"/>
            </a:xfrm>
            <a:custGeom>
              <a:avLst/>
              <a:gdLst/>
              <a:ahLst/>
              <a:cxnLst/>
              <a:rect l="l" t="t" r="r" b="b"/>
              <a:pathLst>
                <a:path w="222884" h="1904">
                  <a:moveTo>
                    <a:pt x="0" y="0"/>
                  </a:moveTo>
                  <a:lnTo>
                    <a:pt x="222503" y="1524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5868" y="5358384"/>
              <a:ext cx="187451" cy="1478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3944" y="5367528"/>
              <a:ext cx="185927" cy="14782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94270" y="5214366"/>
              <a:ext cx="445134" cy="163195"/>
            </a:xfrm>
            <a:custGeom>
              <a:avLst/>
              <a:gdLst/>
              <a:ahLst/>
              <a:cxnLst/>
              <a:rect l="l" t="t" r="r" b="b"/>
              <a:pathLst>
                <a:path w="445134" h="163195">
                  <a:moveTo>
                    <a:pt x="0" y="163067"/>
                  </a:moveTo>
                  <a:lnTo>
                    <a:pt x="44500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41436" y="5358384"/>
              <a:ext cx="185928" cy="1478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47988" y="5367528"/>
              <a:ext cx="187451" cy="14782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02730" y="5214366"/>
              <a:ext cx="3781425" cy="919480"/>
            </a:xfrm>
            <a:custGeom>
              <a:avLst/>
              <a:gdLst/>
              <a:ahLst/>
              <a:cxnLst/>
              <a:rect l="l" t="t" r="r" b="b"/>
              <a:pathLst>
                <a:path w="3781425" h="919479">
                  <a:moveTo>
                    <a:pt x="2005584" y="163067"/>
                  </a:moveTo>
                  <a:lnTo>
                    <a:pt x="2452116" y="0"/>
                  </a:lnTo>
                </a:path>
                <a:path w="3781425" h="919479">
                  <a:moveTo>
                    <a:pt x="0" y="490727"/>
                  </a:moveTo>
                  <a:lnTo>
                    <a:pt x="445008" y="492251"/>
                  </a:lnTo>
                </a:path>
                <a:path w="3781425" h="919479">
                  <a:moveTo>
                    <a:pt x="147827" y="600455"/>
                  </a:moveTo>
                  <a:lnTo>
                    <a:pt x="297179" y="601979"/>
                  </a:lnTo>
                </a:path>
                <a:path w="3781425" h="919479">
                  <a:moveTo>
                    <a:pt x="0" y="708659"/>
                  </a:moveTo>
                  <a:lnTo>
                    <a:pt x="445008" y="711707"/>
                  </a:lnTo>
                </a:path>
                <a:path w="3781425" h="919479">
                  <a:moveTo>
                    <a:pt x="147827" y="816863"/>
                  </a:moveTo>
                  <a:lnTo>
                    <a:pt x="297179" y="818387"/>
                  </a:lnTo>
                </a:path>
                <a:path w="3781425" h="919479">
                  <a:moveTo>
                    <a:pt x="208788" y="483107"/>
                  </a:moveTo>
                  <a:lnTo>
                    <a:pt x="211836" y="208787"/>
                  </a:lnTo>
                </a:path>
                <a:path w="3781425" h="919479">
                  <a:moveTo>
                    <a:pt x="208788" y="208787"/>
                  </a:moveTo>
                  <a:lnTo>
                    <a:pt x="729996" y="210311"/>
                  </a:lnTo>
                </a:path>
                <a:path w="3781425" h="919479">
                  <a:moveTo>
                    <a:pt x="1472184" y="208787"/>
                  </a:moveTo>
                  <a:lnTo>
                    <a:pt x="1845564" y="210311"/>
                  </a:lnTo>
                </a:path>
                <a:path w="3781425" h="919479">
                  <a:moveTo>
                    <a:pt x="208788" y="809243"/>
                  </a:moveTo>
                  <a:lnTo>
                    <a:pt x="211836" y="917447"/>
                  </a:lnTo>
                </a:path>
                <a:path w="3781425" h="919479">
                  <a:moveTo>
                    <a:pt x="208788" y="917447"/>
                  </a:moveTo>
                  <a:lnTo>
                    <a:pt x="3779520" y="918971"/>
                  </a:lnTo>
                </a:path>
                <a:path w="3781425" h="919479">
                  <a:moveTo>
                    <a:pt x="3779520" y="917447"/>
                  </a:moveTo>
                  <a:lnTo>
                    <a:pt x="3781044" y="208787"/>
                  </a:lnTo>
                </a:path>
                <a:path w="3781425" h="919479">
                  <a:moveTo>
                    <a:pt x="3779520" y="208787"/>
                  </a:moveTo>
                  <a:lnTo>
                    <a:pt x="3480816" y="21031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81115" y="4752289"/>
            <a:ext cx="37611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latin typeface="Tahoma"/>
                <a:cs typeface="Tahoma"/>
              </a:rPr>
              <a:t>Switches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in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90" dirty="0">
                <a:latin typeface="Tahoma"/>
                <a:cs typeface="Tahoma"/>
              </a:rPr>
              <a:t>series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535" dirty="0">
                <a:latin typeface="Tahoma"/>
                <a:cs typeface="Tahoma"/>
              </a:rPr>
              <a:t>=&gt;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AND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88</a:t>
            </a:fld>
            <a:endParaRPr lang="en-IN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503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ahoma"/>
                <a:cs typeface="Tahoma"/>
              </a:rPr>
              <a:t>Logic</a:t>
            </a:r>
            <a:r>
              <a:rPr b="1" spc="-26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Gates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6058" y="2299461"/>
            <a:ext cx="9731375" cy="382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9116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earliest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computers, switches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were opened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closed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magnetic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fields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produced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energizing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coils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relays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switches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turn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opened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closed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current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paths.</a:t>
            </a:r>
            <a:endParaRPr sz="2400">
              <a:latin typeface="Times New Roman"/>
              <a:cs typeface="Times New Roman"/>
            </a:endParaRPr>
          </a:p>
          <a:p>
            <a:pPr marL="354965" marR="571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Later,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vacuum</a:t>
            </a:r>
            <a:r>
              <a:rPr sz="24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tubes</a:t>
            </a:r>
            <a:r>
              <a:rPr sz="24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close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current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paths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electronically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replaced relays.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Today, </a:t>
            </a:r>
            <a:r>
              <a:rPr sz="2400" i="1" dirty="0">
                <a:solidFill>
                  <a:srgbClr val="404040"/>
                </a:solidFill>
                <a:latin typeface="Times New Roman"/>
                <a:cs typeface="Times New Roman"/>
              </a:rPr>
              <a:t>transistors</a:t>
            </a:r>
            <a:r>
              <a:rPr sz="24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electronic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switches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open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close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current paths.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NOT,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(Basic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(Universal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gates)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89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918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5"/>
              </a:spcBef>
            </a:pPr>
            <a:r>
              <a:rPr sz="2800" spc="-155" dirty="0"/>
              <a:t>Binary</a:t>
            </a:r>
            <a:r>
              <a:rPr sz="2800" spc="-210" dirty="0"/>
              <a:t> </a:t>
            </a:r>
            <a:r>
              <a:rPr sz="2800" spc="-114" dirty="0"/>
              <a:t>Values:</a:t>
            </a:r>
            <a:r>
              <a:rPr sz="2800" spc="-204" dirty="0"/>
              <a:t> </a:t>
            </a:r>
            <a:r>
              <a:rPr sz="2800" spc="-45" dirty="0"/>
              <a:t>Other</a:t>
            </a:r>
            <a:r>
              <a:rPr sz="2800" spc="-185" dirty="0"/>
              <a:t> </a:t>
            </a:r>
            <a:r>
              <a:rPr sz="2800" spc="-70" dirty="0"/>
              <a:t>Physical</a:t>
            </a:r>
            <a:r>
              <a:rPr sz="2800" spc="-200" dirty="0"/>
              <a:t> </a:t>
            </a:r>
            <a:r>
              <a:rPr sz="2800" spc="-35" dirty="0"/>
              <a:t>Quantities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2467" y="2400403"/>
            <a:ext cx="6823709" cy="227393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54965" algn="l"/>
              </a:tabLst>
            </a:pPr>
            <a:r>
              <a:rPr sz="1900" spc="114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900" dirty="0">
                <a:solidFill>
                  <a:srgbClr val="B83C68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What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physical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quantities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represent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1?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5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1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CPU:</a:t>
            </a:r>
            <a:r>
              <a:rPr sz="20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Voltage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Levels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4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Disk: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Magnetic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Field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Direction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60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CD: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Surface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Pits/Light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600" spc="125" dirty="0">
                <a:solidFill>
                  <a:srgbClr val="B83C68"/>
                </a:solidFill>
                <a:latin typeface="Lucida Sans Unicode"/>
                <a:cs typeface="Lucida Sans Unicode"/>
              </a:rPr>
              <a:t>▶</a:t>
            </a:r>
            <a:r>
              <a:rPr sz="1600" spc="335" dirty="0">
                <a:solidFill>
                  <a:srgbClr val="B83C6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Dynamic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RAM: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Electrical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charge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847710"/>
            <a:ext cx="165827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NOT</a:t>
            </a:r>
            <a:r>
              <a:rPr spc="-254" dirty="0"/>
              <a:t> </a:t>
            </a:r>
            <a:r>
              <a:rPr spc="130" dirty="0"/>
              <a:t>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112" y="2744470"/>
            <a:ext cx="1047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accepts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(0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1)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returns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opposite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signal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output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0932" y="3494532"/>
            <a:ext cx="8534400" cy="219760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90</a:t>
            </a:fld>
            <a:endParaRPr lang="en-IN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/>
              <a:t>AND</a:t>
            </a:r>
            <a:r>
              <a:rPr spc="-204" dirty="0"/>
              <a:t> </a:t>
            </a:r>
            <a:r>
              <a:rPr spc="125" dirty="0"/>
              <a:t>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9272" y="2334894"/>
            <a:ext cx="7220584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6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1;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otherwise,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 input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0, output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8067" y="3636264"/>
            <a:ext cx="7391400" cy="2286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91</a:t>
            </a:fld>
            <a:endParaRPr lang="en-IN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</a:t>
            </a:r>
            <a:r>
              <a:rPr spc="-305" dirty="0"/>
              <a:t> </a:t>
            </a:r>
            <a:r>
              <a:rPr spc="125" dirty="0"/>
              <a:t>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9272" y="2226055"/>
            <a:ext cx="7220584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6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0;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otherwise,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1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 input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 1,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7064" y="3494532"/>
            <a:ext cx="6705600" cy="2667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92</a:t>
            </a:fld>
            <a:endParaRPr lang="en-IN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Universal</a:t>
            </a:r>
            <a:r>
              <a:rPr spc="-229" dirty="0"/>
              <a:t> </a:t>
            </a:r>
            <a:r>
              <a:rPr spc="-10" dirty="0"/>
              <a:t>Gates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4454" y="2626614"/>
            <a:ext cx="7971155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  <a:tab pos="419100" algn="l"/>
              </a:tabLst>
            </a:pPr>
            <a:r>
              <a:rPr sz="1450" dirty="0">
                <a:solidFill>
                  <a:srgbClr val="B83C68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Universal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Gate:</a:t>
            </a:r>
            <a:r>
              <a:rPr sz="24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basic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function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realized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using this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gate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B83C68"/>
              </a:buClr>
              <a:buSzPct val="79166"/>
              <a:buFont typeface="Wingdings"/>
              <a:buChar char=""/>
              <a:tabLst>
                <a:tab pos="354965" algn="l"/>
              </a:tabLst>
            </a:pP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universal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logic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gates</a:t>
            </a:r>
            <a:endParaRPr sz="2400">
              <a:latin typeface="Times New Roman"/>
              <a:cs typeface="Times New Roman"/>
            </a:endParaRPr>
          </a:p>
          <a:p>
            <a:pPr marL="732790" lvl="1" indent="-342265">
              <a:lnSpc>
                <a:spcPct val="100000"/>
              </a:lnSpc>
              <a:spcBef>
                <a:spcPts val="1005"/>
              </a:spcBef>
              <a:buClr>
                <a:srgbClr val="B83C68"/>
              </a:buClr>
              <a:buSzPct val="79166"/>
              <a:buFont typeface="Wingdings"/>
              <a:buChar char=""/>
              <a:tabLst>
                <a:tab pos="732790" algn="l"/>
              </a:tabLst>
            </a:pP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NAND</a:t>
            </a:r>
            <a:endParaRPr sz="2400">
              <a:latin typeface="Times New Roman"/>
              <a:cs typeface="Times New Roman"/>
            </a:endParaRPr>
          </a:p>
          <a:p>
            <a:pPr marL="732790" lvl="1" indent="-342265">
              <a:lnSpc>
                <a:spcPct val="100000"/>
              </a:lnSpc>
              <a:spcBef>
                <a:spcPts val="1000"/>
              </a:spcBef>
              <a:buClr>
                <a:srgbClr val="B83C68"/>
              </a:buClr>
              <a:buSzPct val="79166"/>
              <a:buFont typeface="Wingdings"/>
              <a:buChar char=""/>
              <a:tabLst>
                <a:tab pos="732790" algn="l"/>
              </a:tabLst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NOR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93</a:t>
            </a:fld>
            <a:endParaRPr lang="en-IN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/>
              <a:t>NAND</a:t>
            </a:r>
            <a:r>
              <a:rPr spc="-295" dirty="0"/>
              <a:t> </a:t>
            </a:r>
            <a:r>
              <a:rPr spc="125" dirty="0"/>
              <a:t>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1910" y="2511933"/>
            <a:ext cx="72205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inputs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1,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0;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otherwise,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output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004" y="3723132"/>
            <a:ext cx="7696200" cy="2362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94</a:t>
            </a:fld>
            <a:endParaRPr lang="en-IN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NOR</a:t>
            </a:r>
            <a:r>
              <a:rPr spc="-295" dirty="0"/>
              <a:t> </a:t>
            </a:r>
            <a:r>
              <a:rPr spc="135" dirty="0"/>
              <a:t>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9032" y="2507741"/>
            <a:ext cx="7223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otherwise,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3264" y="3515867"/>
            <a:ext cx="6792468" cy="22936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95</a:t>
            </a:fld>
            <a:endParaRPr lang="en-IN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9672" y="2408301"/>
            <a:ext cx="81210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NAND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gates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sometimes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universal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gates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-25" dirty="0">
                <a:latin typeface="Times New Roman"/>
                <a:cs typeface="Times New Roman"/>
              </a:rPr>
              <a:t> to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produce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Boolean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functions.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2579" y="4479797"/>
            <a:ext cx="763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latin typeface="Verdana"/>
                <a:cs typeface="Verdana"/>
              </a:rPr>
              <a:t>Inverter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8011" y="398386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44158" y="3887585"/>
            <a:ext cx="7775575" cy="2381885"/>
            <a:chOff x="1844158" y="3887585"/>
            <a:chExt cx="7775575" cy="2381885"/>
          </a:xfrm>
        </p:grpSpPr>
        <p:sp>
          <p:nvSpPr>
            <p:cNvPr id="6" name="object 6"/>
            <p:cNvSpPr/>
            <p:nvPr/>
          </p:nvSpPr>
          <p:spPr>
            <a:xfrm>
              <a:off x="3435096" y="401116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1975" y="3888638"/>
              <a:ext cx="1127125" cy="549275"/>
            </a:xfrm>
            <a:custGeom>
              <a:avLst/>
              <a:gdLst/>
              <a:ahLst/>
              <a:cxnLst/>
              <a:rect l="l" t="t" r="r" b="b"/>
              <a:pathLst>
                <a:path w="1127125" h="549275">
                  <a:moveTo>
                    <a:pt x="1126668" y="0"/>
                  </a:moveTo>
                  <a:lnTo>
                    <a:pt x="0" y="0"/>
                  </a:lnTo>
                  <a:lnTo>
                    <a:pt x="0" y="549181"/>
                  </a:lnTo>
                  <a:lnTo>
                    <a:pt x="1126669" y="549181"/>
                  </a:lnTo>
                  <a:lnTo>
                    <a:pt x="1126668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5745" y="4050155"/>
              <a:ext cx="1422400" cy="226695"/>
            </a:xfrm>
            <a:custGeom>
              <a:avLst/>
              <a:gdLst/>
              <a:ahLst/>
              <a:cxnLst/>
              <a:rect l="l" t="t" r="r" b="b"/>
              <a:pathLst>
                <a:path w="1422400" h="226695">
                  <a:moveTo>
                    <a:pt x="1200547" y="113084"/>
                  </a:moveTo>
                  <a:lnTo>
                    <a:pt x="1422175" y="113084"/>
                  </a:lnTo>
                </a:path>
                <a:path w="1422400" h="226695">
                  <a:moveTo>
                    <a:pt x="313993" y="113083"/>
                  </a:moveTo>
                  <a:lnTo>
                    <a:pt x="0" y="113083"/>
                  </a:lnTo>
                </a:path>
                <a:path w="1422400" h="226695">
                  <a:moveTo>
                    <a:pt x="572573" y="226148"/>
                  </a:moveTo>
                  <a:lnTo>
                    <a:pt x="313993" y="226148"/>
                  </a:lnTo>
                  <a:lnTo>
                    <a:pt x="313993" y="0"/>
                  </a:lnTo>
                  <a:lnTo>
                    <a:pt x="572573" y="0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319" y="3985552"/>
              <a:ext cx="517525" cy="355600"/>
            </a:xfrm>
            <a:custGeom>
              <a:avLst/>
              <a:gdLst/>
              <a:ahLst/>
              <a:cxnLst/>
              <a:rect l="l" t="t" r="r" b="b"/>
              <a:pathLst>
                <a:path w="517525" h="355600">
                  <a:moveTo>
                    <a:pt x="332441" y="0"/>
                  </a:moveTo>
                  <a:lnTo>
                    <a:pt x="0" y="0"/>
                  </a:lnTo>
                  <a:lnTo>
                    <a:pt x="0" y="355353"/>
                  </a:lnTo>
                  <a:lnTo>
                    <a:pt x="332441" y="355353"/>
                  </a:lnTo>
                  <a:lnTo>
                    <a:pt x="384608" y="348922"/>
                  </a:lnTo>
                  <a:lnTo>
                    <a:pt x="429591" y="330826"/>
                  </a:lnTo>
                  <a:lnTo>
                    <a:pt x="466364" y="302859"/>
                  </a:lnTo>
                  <a:lnTo>
                    <a:pt x="493900" y="266817"/>
                  </a:lnTo>
                  <a:lnTo>
                    <a:pt x="511174" y="224494"/>
                  </a:lnTo>
                  <a:lnTo>
                    <a:pt x="517160" y="177686"/>
                  </a:lnTo>
                  <a:lnTo>
                    <a:pt x="511174" y="130870"/>
                  </a:lnTo>
                  <a:lnTo>
                    <a:pt x="493900" y="88542"/>
                  </a:lnTo>
                  <a:lnTo>
                    <a:pt x="466364" y="52497"/>
                  </a:lnTo>
                  <a:lnTo>
                    <a:pt x="429591" y="24528"/>
                  </a:lnTo>
                  <a:lnTo>
                    <a:pt x="384608" y="6431"/>
                  </a:lnTo>
                  <a:lnTo>
                    <a:pt x="332441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8319" y="3985552"/>
              <a:ext cx="517525" cy="355600"/>
            </a:xfrm>
            <a:custGeom>
              <a:avLst/>
              <a:gdLst/>
              <a:ahLst/>
              <a:cxnLst/>
              <a:rect l="l" t="t" r="r" b="b"/>
              <a:pathLst>
                <a:path w="517525" h="355600">
                  <a:moveTo>
                    <a:pt x="332441" y="0"/>
                  </a:moveTo>
                  <a:lnTo>
                    <a:pt x="384608" y="6431"/>
                  </a:lnTo>
                  <a:lnTo>
                    <a:pt x="429591" y="24528"/>
                  </a:lnTo>
                  <a:lnTo>
                    <a:pt x="466364" y="52497"/>
                  </a:lnTo>
                  <a:lnTo>
                    <a:pt x="493900" y="88542"/>
                  </a:lnTo>
                  <a:lnTo>
                    <a:pt x="511174" y="130870"/>
                  </a:lnTo>
                  <a:lnTo>
                    <a:pt x="517160" y="177686"/>
                  </a:lnTo>
                  <a:lnTo>
                    <a:pt x="511174" y="224494"/>
                  </a:lnTo>
                  <a:lnTo>
                    <a:pt x="493900" y="266817"/>
                  </a:lnTo>
                  <a:lnTo>
                    <a:pt x="466364" y="302859"/>
                  </a:lnTo>
                  <a:lnTo>
                    <a:pt x="429591" y="330826"/>
                  </a:lnTo>
                  <a:lnTo>
                    <a:pt x="384608" y="348922"/>
                  </a:lnTo>
                  <a:lnTo>
                    <a:pt x="332441" y="355353"/>
                  </a:lnTo>
                  <a:lnTo>
                    <a:pt x="0" y="355353"/>
                  </a:lnTo>
                  <a:lnTo>
                    <a:pt x="0" y="0"/>
                  </a:lnTo>
                  <a:lnTo>
                    <a:pt x="332441" y="0"/>
                  </a:lnTo>
                  <a:close/>
                </a:path>
              </a:pathLst>
            </a:custGeom>
            <a:ln w="17023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2490" y="4113323"/>
              <a:ext cx="95256" cy="83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4321" y="4130918"/>
              <a:ext cx="92348" cy="6462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58968" y="3887585"/>
              <a:ext cx="1953260" cy="544195"/>
            </a:xfrm>
            <a:custGeom>
              <a:avLst/>
              <a:gdLst/>
              <a:ahLst/>
              <a:cxnLst/>
              <a:rect l="l" t="t" r="r" b="b"/>
              <a:pathLst>
                <a:path w="1953259" h="544195">
                  <a:moveTo>
                    <a:pt x="1952773" y="0"/>
                  </a:moveTo>
                  <a:lnTo>
                    <a:pt x="0" y="0"/>
                  </a:lnTo>
                  <a:lnTo>
                    <a:pt x="0" y="544138"/>
                  </a:lnTo>
                  <a:lnTo>
                    <a:pt x="1952774" y="544138"/>
                  </a:lnTo>
                  <a:lnTo>
                    <a:pt x="1952773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54355" y="4068959"/>
              <a:ext cx="2179955" cy="212090"/>
            </a:xfrm>
            <a:custGeom>
              <a:avLst/>
              <a:gdLst/>
              <a:ahLst/>
              <a:cxnLst/>
              <a:rect l="l" t="t" r="r" b="b"/>
              <a:pathLst>
                <a:path w="2179954" h="212089">
                  <a:moveTo>
                    <a:pt x="1952790" y="105803"/>
                  </a:moveTo>
                  <a:lnTo>
                    <a:pt x="2179478" y="105803"/>
                  </a:lnTo>
                </a:path>
                <a:path w="2179954" h="212089">
                  <a:moveTo>
                    <a:pt x="1115884" y="105803"/>
                  </a:moveTo>
                  <a:lnTo>
                    <a:pt x="854332" y="105803"/>
                  </a:lnTo>
                </a:path>
                <a:path w="2179954" h="212089">
                  <a:moveTo>
                    <a:pt x="1359983" y="211606"/>
                  </a:moveTo>
                  <a:lnTo>
                    <a:pt x="1115884" y="211606"/>
                  </a:lnTo>
                  <a:lnTo>
                    <a:pt x="1115884" y="0"/>
                  </a:lnTo>
                  <a:lnTo>
                    <a:pt x="1359983" y="0"/>
                  </a:lnTo>
                </a:path>
                <a:path w="2179954" h="212089">
                  <a:moveTo>
                    <a:pt x="0" y="0"/>
                  </a:moveTo>
                  <a:lnTo>
                    <a:pt x="261526" y="0"/>
                  </a:lnTo>
                </a:path>
                <a:path w="2179954" h="212089">
                  <a:moveTo>
                    <a:pt x="0" y="211606"/>
                  </a:moveTo>
                  <a:lnTo>
                    <a:pt x="261526" y="211606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5881" y="4023610"/>
              <a:ext cx="488315" cy="317500"/>
            </a:xfrm>
            <a:custGeom>
              <a:avLst/>
              <a:gdLst/>
              <a:ahLst/>
              <a:cxnLst/>
              <a:rect l="l" t="t" r="r" b="b"/>
              <a:pathLst>
                <a:path w="488315" h="317500">
                  <a:moveTo>
                    <a:pt x="313844" y="0"/>
                  </a:moveTo>
                  <a:lnTo>
                    <a:pt x="0" y="0"/>
                  </a:lnTo>
                  <a:lnTo>
                    <a:pt x="0" y="317424"/>
                  </a:lnTo>
                  <a:lnTo>
                    <a:pt x="313845" y="317424"/>
                  </a:lnTo>
                  <a:lnTo>
                    <a:pt x="357030" y="311406"/>
                  </a:lnTo>
                  <a:lnTo>
                    <a:pt x="397793" y="294471"/>
                  </a:lnTo>
                  <a:lnTo>
                    <a:pt x="433713" y="268300"/>
                  </a:lnTo>
                  <a:lnTo>
                    <a:pt x="462368" y="234570"/>
                  </a:lnTo>
                  <a:lnTo>
                    <a:pt x="481337" y="194961"/>
                  </a:lnTo>
                  <a:lnTo>
                    <a:pt x="488198" y="151152"/>
                  </a:lnTo>
                  <a:lnTo>
                    <a:pt x="481337" y="108469"/>
                  </a:lnTo>
                  <a:lnTo>
                    <a:pt x="462368" y="71662"/>
                  </a:lnTo>
                  <a:lnTo>
                    <a:pt x="433713" y="41571"/>
                  </a:lnTo>
                  <a:lnTo>
                    <a:pt x="397793" y="19036"/>
                  </a:lnTo>
                  <a:lnTo>
                    <a:pt x="357029" y="4899"/>
                  </a:lnTo>
                  <a:lnTo>
                    <a:pt x="313844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5881" y="4023610"/>
              <a:ext cx="488315" cy="317500"/>
            </a:xfrm>
            <a:custGeom>
              <a:avLst/>
              <a:gdLst/>
              <a:ahLst/>
              <a:cxnLst/>
              <a:rect l="l" t="t" r="r" b="b"/>
              <a:pathLst>
                <a:path w="488315" h="317500">
                  <a:moveTo>
                    <a:pt x="313844" y="0"/>
                  </a:moveTo>
                  <a:lnTo>
                    <a:pt x="357029" y="4899"/>
                  </a:lnTo>
                  <a:lnTo>
                    <a:pt x="397793" y="19036"/>
                  </a:lnTo>
                  <a:lnTo>
                    <a:pt x="433713" y="41571"/>
                  </a:lnTo>
                  <a:lnTo>
                    <a:pt x="462368" y="71662"/>
                  </a:lnTo>
                  <a:lnTo>
                    <a:pt x="481337" y="108469"/>
                  </a:lnTo>
                  <a:lnTo>
                    <a:pt x="488198" y="151152"/>
                  </a:lnTo>
                  <a:lnTo>
                    <a:pt x="481337" y="194961"/>
                  </a:lnTo>
                  <a:lnTo>
                    <a:pt x="462368" y="234570"/>
                  </a:lnTo>
                  <a:lnTo>
                    <a:pt x="433713" y="268300"/>
                  </a:lnTo>
                  <a:lnTo>
                    <a:pt x="397793" y="294471"/>
                  </a:lnTo>
                  <a:lnTo>
                    <a:pt x="357030" y="311406"/>
                  </a:lnTo>
                  <a:lnTo>
                    <a:pt x="313845" y="317424"/>
                  </a:lnTo>
                  <a:lnTo>
                    <a:pt x="0" y="317424"/>
                  </a:lnTo>
                  <a:lnTo>
                    <a:pt x="0" y="0"/>
                  </a:lnTo>
                  <a:lnTo>
                    <a:pt x="313844" y="0"/>
                  </a:lnTo>
                  <a:close/>
                </a:path>
              </a:pathLst>
            </a:custGeom>
            <a:ln w="1592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0143" y="4143168"/>
              <a:ext cx="89911" cy="783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31769" y="4023610"/>
              <a:ext cx="488315" cy="317500"/>
            </a:xfrm>
            <a:custGeom>
              <a:avLst/>
              <a:gdLst/>
              <a:ahLst/>
              <a:cxnLst/>
              <a:rect l="l" t="t" r="r" b="b"/>
              <a:pathLst>
                <a:path w="488315" h="317500">
                  <a:moveTo>
                    <a:pt x="313844" y="0"/>
                  </a:moveTo>
                  <a:lnTo>
                    <a:pt x="0" y="0"/>
                  </a:lnTo>
                  <a:lnTo>
                    <a:pt x="0" y="317424"/>
                  </a:lnTo>
                  <a:lnTo>
                    <a:pt x="313845" y="317424"/>
                  </a:lnTo>
                  <a:lnTo>
                    <a:pt x="357030" y="311406"/>
                  </a:lnTo>
                  <a:lnTo>
                    <a:pt x="397793" y="294471"/>
                  </a:lnTo>
                  <a:lnTo>
                    <a:pt x="433713" y="268300"/>
                  </a:lnTo>
                  <a:lnTo>
                    <a:pt x="462368" y="234570"/>
                  </a:lnTo>
                  <a:lnTo>
                    <a:pt x="481337" y="194961"/>
                  </a:lnTo>
                  <a:lnTo>
                    <a:pt x="488198" y="151152"/>
                  </a:lnTo>
                  <a:lnTo>
                    <a:pt x="481337" y="108469"/>
                  </a:lnTo>
                  <a:lnTo>
                    <a:pt x="462368" y="71662"/>
                  </a:lnTo>
                  <a:lnTo>
                    <a:pt x="433713" y="41571"/>
                  </a:lnTo>
                  <a:lnTo>
                    <a:pt x="397793" y="19036"/>
                  </a:lnTo>
                  <a:lnTo>
                    <a:pt x="357029" y="4899"/>
                  </a:lnTo>
                  <a:lnTo>
                    <a:pt x="313844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1769" y="4023610"/>
              <a:ext cx="488315" cy="317500"/>
            </a:xfrm>
            <a:custGeom>
              <a:avLst/>
              <a:gdLst/>
              <a:ahLst/>
              <a:cxnLst/>
              <a:rect l="l" t="t" r="r" b="b"/>
              <a:pathLst>
                <a:path w="488315" h="317500">
                  <a:moveTo>
                    <a:pt x="313844" y="0"/>
                  </a:moveTo>
                  <a:lnTo>
                    <a:pt x="357029" y="4899"/>
                  </a:lnTo>
                  <a:lnTo>
                    <a:pt x="397793" y="19036"/>
                  </a:lnTo>
                  <a:lnTo>
                    <a:pt x="433713" y="41571"/>
                  </a:lnTo>
                  <a:lnTo>
                    <a:pt x="462368" y="71662"/>
                  </a:lnTo>
                  <a:lnTo>
                    <a:pt x="481337" y="108469"/>
                  </a:lnTo>
                  <a:lnTo>
                    <a:pt x="488198" y="151152"/>
                  </a:lnTo>
                  <a:lnTo>
                    <a:pt x="481337" y="194961"/>
                  </a:lnTo>
                  <a:lnTo>
                    <a:pt x="462368" y="234570"/>
                  </a:lnTo>
                  <a:lnTo>
                    <a:pt x="433713" y="268300"/>
                  </a:lnTo>
                  <a:lnTo>
                    <a:pt x="397793" y="294471"/>
                  </a:lnTo>
                  <a:lnTo>
                    <a:pt x="357030" y="311406"/>
                  </a:lnTo>
                  <a:lnTo>
                    <a:pt x="313845" y="317424"/>
                  </a:lnTo>
                  <a:lnTo>
                    <a:pt x="0" y="317424"/>
                  </a:lnTo>
                  <a:lnTo>
                    <a:pt x="0" y="0"/>
                  </a:lnTo>
                  <a:lnTo>
                    <a:pt x="313844" y="0"/>
                  </a:lnTo>
                  <a:close/>
                </a:path>
              </a:pathLst>
            </a:custGeom>
            <a:ln w="1592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6032" y="4143168"/>
              <a:ext cx="89911" cy="783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5356" y="4144535"/>
              <a:ext cx="87176" cy="755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77501" y="5127969"/>
              <a:ext cx="2291080" cy="1141095"/>
            </a:xfrm>
            <a:custGeom>
              <a:avLst/>
              <a:gdLst/>
              <a:ahLst/>
              <a:cxnLst/>
              <a:rect l="l" t="t" r="r" b="b"/>
              <a:pathLst>
                <a:path w="2291079" h="1141095">
                  <a:moveTo>
                    <a:pt x="2290949" y="0"/>
                  </a:moveTo>
                  <a:lnTo>
                    <a:pt x="0" y="0"/>
                  </a:lnTo>
                  <a:lnTo>
                    <a:pt x="0" y="1140987"/>
                  </a:lnTo>
                  <a:lnTo>
                    <a:pt x="2290950" y="1140987"/>
                  </a:lnTo>
                  <a:lnTo>
                    <a:pt x="2290949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46054" y="5293316"/>
              <a:ext cx="2553970" cy="827405"/>
            </a:xfrm>
            <a:custGeom>
              <a:avLst/>
              <a:gdLst/>
              <a:ahLst/>
              <a:cxnLst/>
              <a:rect l="l" t="t" r="r" b="b"/>
              <a:pathLst>
                <a:path w="2553970" h="827404">
                  <a:moveTo>
                    <a:pt x="2553886" y="413411"/>
                  </a:moveTo>
                  <a:lnTo>
                    <a:pt x="2309629" y="413411"/>
                  </a:lnTo>
                </a:path>
                <a:path w="2553970" h="827404">
                  <a:moveTo>
                    <a:pt x="281665" y="115751"/>
                  </a:moveTo>
                  <a:lnTo>
                    <a:pt x="0" y="115751"/>
                  </a:lnTo>
                </a:path>
                <a:path w="2553970" h="827404">
                  <a:moveTo>
                    <a:pt x="544561" y="231522"/>
                  </a:moveTo>
                  <a:lnTo>
                    <a:pt x="281665" y="231522"/>
                  </a:lnTo>
                  <a:lnTo>
                    <a:pt x="281665" y="0"/>
                  </a:lnTo>
                  <a:lnTo>
                    <a:pt x="544561" y="0"/>
                  </a:lnTo>
                </a:path>
                <a:path w="2553970" h="827404">
                  <a:moveTo>
                    <a:pt x="281665" y="711071"/>
                  </a:moveTo>
                  <a:lnTo>
                    <a:pt x="0" y="711071"/>
                  </a:lnTo>
                </a:path>
                <a:path w="2553970" h="827404">
                  <a:moveTo>
                    <a:pt x="544561" y="826815"/>
                  </a:moveTo>
                  <a:lnTo>
                    <a:pt x="281665" y="826815"/>
                  </a:lnTo>
                  <a:lnTo>
                    <a:pt x="281665" y="595300"/>
                  </a:lnTo>
                  <a:lnTo>
                    <a:pt x="544561" y="595300"/>
                  </a:lnTo>
                </a:path>
                <a:path w="2553970" h="827404">
                  <a:moveTo>
                    <a:pt x="1183017" y="115751"/>
                  </a:moveTo>
                  <a:lnTo>
                    <a:pt x="1408366" y="115751"/>
                  </a:lnTo>
                  <a:lnTo>
                    <a:pt x="1408366" y="297660"/>
                  </a:lnTo>
                  <a:lnTo>
                    <a:pt x="1671262" y="297660"/>
                  </a:lnTo>
                </a:path>
                <a:path w="2553970" h="827404">
                  <a:moveTo>
                    <a:pt x="1201813" y="711071"/>
                  </a:moveTo>
                  <a:lnTo>
                    <a:pt x="1408366" y="711071"/>
                  </a:lnTo>
                  <a:lnTo>
                    <a:pt x="1408366" y="529162"/>
                  </a:lnTo>
                  <a:lnTo>
                    <a:pt x="1671262" y="529162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90615" y="5227178"/>
              <a:ext cx="544830" cy="347345"/>
            </a:xfrm>
            <a:custGeom>
              <a:avLst/>
              <a:gdLst/>
              <a:ahLst/>
              <a:cxnLst/>
              <a:rect l="l" t="t" r="r" b="b"/>
              <a:pathLst>
                <a:path w="544830" h="347345">
                  <a:moveTo>
                    <a:pt x="338012" y="0"/>
                  </a:moveTo>
                  <a:lnTo>
                    <a:pt x="0" y="0"/>
                  </a:lnTo>
                  <a:lnTo>
                    <a:pt x="0" y="347253"/>
                  </a:lnTo>
                  <a:lnTo>
                    <a:pt x="338012" y="347253"/>
                  </a:lnTo>
                  <a:lnTo>
                    <a:pt x="392432" y="341895"/>
                  </a:lnTo>
                  <a:lnTo>
                    <a:pt x="441636" y="326431"/>
                  </a:lnTo>
                  <a:lnTo>
                    <a:pt x="483538" y="301781"/>
                  </a:lnTo>
                  <a:lnTo>
                    <a:pt x="516051" y="268862"/>
                  </a:lnTo>
                  <a:lnTo>
                    <a:pt x="537089" y="228592"/>
                  </a:lnTo>
                  <a:lnTo>
                    <a:pt x="544566" y="181889"/>
                  </a:lnTo>
                  <a:lnTo>
                    <a:pt x="539036" y="140576"/>
                  </a:lnTo>
                  <a:lnTo>
                    <a:pt x="523324" y="102444"/>
                  </a:lnTo>
                  <a:lnTo>
                    <a:pt x="498743" y="68650"/>
                  </a:lnTo>
                  <a:lnTo>
                    <a:pt x="466608" y="40351"/>
                  </a:lnTo>
                  <a:lnTo>
                    <a:pt x="428231" y="18705"/>
                  </a:lnTo>
                  <a:lnTo>
                    <a:pt x="384928" y="4869"/>
                  </a:lnTo>
                  <a:lnTo>
                    <a:pt x="338012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0615" y="5227178"/>
              <a:ext cx="544830" cy="347345"/>
            </a:xfrm>
            <a:custGeom>
              <a:avLst/>
              <a:gdLst/>
              <a:ahLst/>
              <a:cxnLst/>
              <a:rect l="l" t="t" r="r" b="b"/>
              <a:pathLst>
                <a:path w="544830" h="347345">
                  <a:moveTo>
                    <a:pt x="338012" y="0"/>
                  </a:moveTo>
                  <a:lnTo>
                    <a:pt x="384928" y="4869"/>
                  </a:lnTo>
                  <a:lnTo>
                    <a:pt x="428231" y="18705"/>
                  </a:lnTo>
                  <a:lnTo>
                    <a:pt x="466608" y="40351"/>
                  </a:lnTo>
                  <a:lnTo>
                    <a:pt x="498743" y="68650"/>
                  </a:lnTo>
                  <a:lnTo>
                    <a:pt x="523324" y="102444"/>
                  </a:lnTo>
                  <a:lnTo>
                    <a:pt x="539036" y="140576"/>
                  </a:lnTo>
                  <a:lnTo>
                    <a:pt x="544566" y="181889"/>
                  </a:lnTo>
                  <a:lnTo>
                    <a:pt x="537089" y="228592"/>
                  </a:lnTo>
                  <a:lnTo>
                    <a:pt x="516051" y="268862"/>
                  </a:lnTo>
                  <a:lnTo>
                    <a:pt x="483538" y="301781"/>
                  </a:lnTo>
                  <a:lnTo>
                    <a:pt x="441636" y="326431"/>
                  </a:lnTo>
                  <a:lnTo>
                    <a:pt x="392432" y="341895"/>
                  </a:lnTo>
                  <a:lnTo>
                    <a:pt x="338012" y="347253"/>
                  </a:lnTo>
                  <a:lnTo>
                    <a:pt x="0" y="347253"/>
                  </a:lnTo>
                  <a:lnTo>
                    <a:pt x="0" y="0"/>
                  </a:lnTo>
                  <a:lnTo>
                    <a:pt x="338012" y="0"/>
                  </a:lnTo>
                  <a:close/>
                </a:path>
              </a:pathLst>
            </a:custGeom>
            <a:ln w="17321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3698" y="5357990"/>
              <a:ext cx="96856" cy="8564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36090" y="5524838"/>
              <a:ext cx="526415" cy="347345"/>
            </a:xfrm>
            <a:custGeom>
              <a:avLst/>
              <a:gdLst/>
              <a:ahLst/>
              <a:cxnLst/>
              <a:rect l="l" t="t" r="r" b="b"/>
              <a:pathLst>
                <a:path w="526414" h="347345">
                  <a:moveTo>
                    <a:pt x="338012" y="0"/>
                  </a:moveTo>
                  <a:lnTo>
                    <a:pt x="0" y="0"/>
                  </a:lnTo>
                  <a:lnTo>
                    <a:pt x="0" y="347253"/>
                  </a:lnTo>
                  <a:lnTo>
                    <a:pt x="338012" y="347253"/>
                  </a:lnTo>
                  <a:lnTo>
                    <a:pt x="384523" y="341893"/>
                  </a:lnTo>
                  <a:lnTo>
                    <a:pt x="428425" y="326427"/>
                  </a:lnTo>
                  <a:lnTo>
                    <a:pt x="467111" y="301773"/>
                  </a:lnTo>
                  <a:lnTo>
                    <a:pt x="497973" y="268853"/>
                  </a:lnTo>
                  <a:lnTo>
                    <a:pt x="518403" y="228585"/>
                  </a:lnTo>
                  <a:lnTo>
                    <a:pt x="525792" y="181889"/>
                  </a:lnTo>
                  <a:lnTo>
                    <a:pt x="518403" y="133962"/>
                  </a:lnTo>
                  <a:lnTo>
                    <a:pt x="497973" y="90631"/>
                  </a:lnTo>
                  <a:lnTo>
                    <a:pt x="467111" y="53734"/>
                  </a:lnTo>
                  <a:lnTo>
                    <a:pt x="428425" y="25106"/>
                  </a:lnTo>
                  <a:lnTo>
                    <a:pt x="384522" y="6582"/>
                  </a:lnTo>
                  <a:lnTo>
                    <a:pt x="338012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6090" y="5524838"/>
              <a:ext cx="526415" cy="347345"/>
            </a:xfrm>
            <a:custGeom>
              <a:avLst/>
              <a:gdLst/>
              <a:ahLst/>
              <a:cxnLst/>
              <a:rect l="l" t="t" r="r" b="b"/>
              <a:pathLst>
                <a:path w="526414" h="347345">
                  <a:moveTo>
                    <a:pt x="338012" y="0"/>
                  </a:moveTo>
                  <a:lnTo>
                    <a:pt x="384522" y="6582"/>
                  </a:lnTo>
                  <a:lnTo>
                    <a:pt x="428425" y="25106"/>
                  </a:lnTo>
                  <a:lnTo>
                    <a:pt x="467111" y="53734"/>
                  </a:lnTo>
                  <a:lnTo>
                    <a:pt x="497973" y="90631"/>
                  </a:lnTo>
                  <a:lnTo>
                    <a:pt x="518403" y="133962"/>
                  </a:lnTo>
                  <a:lnTo>
                    <a:pt x="525792" y="181889"/>
                  </a:lnTo>
                  <a:lnTo>
                    <a:pt x="518403" y="228585"/>
                  </a:lnTo>
                  <a:lnTo>
                    <a:pt x="497973" y="268853"/>
                  </a:lnTo>
                  <a:lnTo>
                    <a:pt x="467111" y="301773"/>
                  </a:lnTo>
                  <a:lnTo>
                    <a:pt x="428425" y="326427"/>
                  </a:lnTo>
                  <a:lnTo>
                    <a:pt x="384523" y="341893"/>
                  </a:lnTo>
                  <a:lnTo>
                    <a:pt x="338012" y="347253"/>
                  </a:lnTo>
                  <a:lnTo>
                    <a:pt x="0" y="347253"/>
                  </a:lnTo>
                  <a:lnTo>
                    <a:pt x="0" y="0"/>
                  </a:lnTo>
                  <a:lnTo>
                    <a:pt x="338012" y="0"/>
                  </a:lnTo>
                  <a:close/>
                </a:path>
              </a:pathLst>
            </a:custGeom>
            <a:ln w="17351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79285" y="5655631"/>
              <a:ext cx="96722" cy="8564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390615" y="5822479"/>
              <a:ext cx="544830" cy="347345"/>
            </a:xfrm>
            <a:custGeom>
              <a:avLst/>
              <a:gdLst/>
              <a:ahLst/>
              <a:cxnLst/>
              <a:rect l="l" t="t" r="r" b="b"/>
              <a:pathLst>
                <a:path w="544830" h="347345">
                  <a:moveTo>
                    <a:pt x="338012" y="0"/>
                  </a:moveTo>
                  <a:lnTo>
                    <a:pt x="0" y="0"/>
                  </a:lnTo>
                  <a:lnTo>
                    <a:pt x="0" y="347261"/>
                  </a:lnTo>
                  <a:lnTo>
                    <a:pt x="338012" y="347261"/>
                  </a:lnTo>
                  <a:lnTo>
                    <a:pt x="392432" y="340753"/>
                  </a:lnTo>
                  <a:lnTo>
                    <a:pt x="441636" y="322761"/>
                  </a:lnTo>
                  <a:lnTo>
                    <a:pt x="483538" y="295583"/>
                  </a:lnTo>
                  <a:lnTo>
                    <a:pt x="516051" y="261517"/>
                  </a:lnTo>
                  <a:lnTo>
                    <a:pt x="537089" y="222859"/>
                  </a:lnTo>
                  <a:lnTo>
                    <a:pt x="544566" y="181909"/>
                  </a:lnTo>
                  <a:lnTo>
                    <a:pt x="539036" y="140589"/>
                  </a:lnTo>
                  <a:lnTo>
                    <a:pt x="523324" y="102451"/>
                  </a:lnTo>
                  <a:lnTo>
                    <a:pt x="498743" y="68654"/>
                  </a:lnTo>
                  <a:lnTo>
                    <a:pt x="466608" y="40353"/>
                  </a:lnTo>
                  <a:lnTo>
                    <a:pt x="428231" y="18706"/>
                  </a:lnTo>
                  <a:lnTo>
                    <a:pt x="384928" y="4869"/>
                  </a:lnTo>
                  <a:lnTo>
                    <a:pt x="338012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90615" y="5822479"/>
              <a:ext cx="544830" cy="347345"/>
            </a:xfrm>
            <a:custGeom>
              <a:avLst/>
              <a:gdLst/>
              <a:ahLst/>
              <a:cxnLst/>
              <a:rect l="l" t="t" r="r" b="b"/>
              <a:pathLst>
                <a:path w="544830" h="347345">
                  <a:moveTo>
                    <a:pt x="338012" y="0"/>
                  </a:moveTo>
                  <a:lnTo>
                    <a:pt x="384928" y="4869"/>
                  </a:lnTo>
                  <a:lnTo>
                    <a:pt x="428231" y="18706"/>
                  </a:lnTo>
                  <a:lnTo>
                    <a:pt x="466608" y="40353"/>
                  </a:lnTo>
                  <a:lnTo>
                    <a:pt x="498743" y="68654"/>
                  </a:lnTo>
                  <a:lnTo>
                    <a:pt x="523324" y="102451"/>
                  </a:lnTo>
                  <a:lnTo>
                    <a:pt x="539036" y="140589"/>
                  </a:lnTo>
                  <a:lnTo>
                    <a:pt x="544566" y="181909"/>
                  </a:lnTo>
                  <a:lnTo>
                    <a:pt x="537089" y="222859"/>
                  </a:lnTo>
                  <a:lnTo>
                    <a:pt x="516051" y="261517"/>
                  </a:lnTo>
                  <a:lnTo>
                    <a:pt x="483538" y="295583"/>
                  </a:lnTo>
                  <a:lnTo>
                    <a:pt x="441636" y="322761"/>
                  </a:lnTo>
                  <a:lnTo>
                    <a:pt x="392432" y="340753"/>
                  </a:lnTo>
                  <a:lnTo>
                    <a:pt x="338012" y="347261"/>
                  </a:lnTo>
                  <a:lnTo>
                    <a:pt x="0" y="347261"/>
                  </a:lnTo>
                  <a:lnTo>
                    <a:pt x="0" y="0"/>
                  </a:lnTo>
                  <a:lnTo>
                    <a:pt x="338012" y="0"/>
                  </a:lnTo>
                  <a:close/>
                </a:path>
              </a:pathLst>
            </a:custGeom>
            <a:ln w="17321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3698" y="5953291"/>
              <a:ext cx="96856" cy="856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398" y="5375998"/>
              <a:ext cx="93889" cy="6615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71398" y="5954775"/>
              <a:ext cx="93889" cy="8268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87411" y="5127969"/>
              <a:ext cx="3499485" cy="1141095"/>
            </a:xfrm>
            <a:custGeom>
              <a:avLst/>
              <a:gdLst/>
              <a:ahLst/>
              <a:cxnLst/>
              <a:rect l="l" t="t" r="r" b="b"/>
              <a:pathLst>
                <a:path w="3499484" h="1141095">
                  <a:moveTo>
                    <a:pt x="3498900" y="0"/>
                  </a:moveTo>
                  <a:lnTo>
                    <a:pt x="0" y="0"/>
                  </a:lnTo>
                  <a:lnTo>
                    <a:pt x="0" y="1140987"/>
                  </a:lnTo>
                  <a:lnTo>
                    <a:pt x="3498901" y="1140987"/>
                  </a:lnTo>
                  <a:lnTo>
                    <a:pt x="3498900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55730" y="5293316"/>
              <a:ext cx="3762375" cy="827405"/>
            </a:xfrm>
            <a:custGeom>
              <a:avLst/>
              <a:gdLst/>
              <a:ahLst/>
              <a:cxnLst/>
              <a:rect l="l" t="t" r="r" b="b"/>
              <a:pathLst>
                <a:path w="3762375" h="827404">
                  <a:moveTo>
                    <a:pt x="3517837" y="413411"/>
                  </a:moveTo>
                  <a:lnTo>
                    <a:pt x="3762302" y="413411"/>
                  </a:lnTo>
                </a:path>
                <a:path w="3762375" h="827404">
                  <a:moveTo>
                    <a:pt x="2614801" y="413411"/>
                  </a:moveTo>
                  <a:lnTo>
                    <a:pt x="2332588" y="413411"/>
                  </a:lnTo>
                </a:path>
                <a:path w="3762375" h="827404">
                  <a:moveTo>
                    <a:pt x="2878140" y="529162"/>
                  </a:moveTo>
                  <a:lnTo>
                    <a:pt x="2614801" y="529162"/>
                  </a:lnTo>
                  <a:lnTo>
                    <a:pt x="2614801" y="297660"/>
                  </a:lnTo>
                  <a:lnTo>
                    <a:pt x="2878140" y="297660"/>
                  </a:lnTo>
                </a:path>
                <a:path w="3762375" h="827404">
                  <a:moveTo>
                    <a:pt x="282163" y="115751"/>
                  </a:moveTo>
                  <a:lnTo>
                    <a:pt x="0" y="115751"/>
                  </a:lnTo>
                </a:path>
                <a:path w="3762375" h="827404">
                  <a:moveTo>
                    <a:pt x="545524" y="231522"/>
                  </a:moveTo>
                  <a:lnTo>
                    <a:pt x="282163" y="231522"/>
                  </a:lnTo>
                  <a:lnTo>
                    <a:pt x="282163" y="0"/>
                  </a:lnTo>
                  <a:lnTo>
                    <a:pt x="545524" y="0"/>
                  </a:lnTo>
                </a:path>
                <a:path w="3762375" h="827404">
                  <a:moveTo>
                    <a:pt x="282163" y="711071"/>
                  </a:moveTo>
                  <a:lnTo>
                    <a:pt x="0" y="711071"/>
                  </a:lnTo>
                </a:path>
                <a:path w="3762375" h="827404">
                  <a:moveTo>
                    <a:pt x="545524" y="826815"/>
                  </a:moveTo>
                  <a:lnTo>
                    <a:pt x="282163" y="826815"/>
                  </a:lnTo>
                  <a:lnTo>
                    <a:pt x="282163" y="595300"/>
                  </a:lnTo>
                  <a:lnTo>
                    <a:pt x="545524" y="595300"/>
                  </a:lnTo>
                </a:path>
                <a:path w="3762375" h="827404">
                  <a:moveTo>
                    <a:pt x="1185109" y="115751"/>
                  </a:moveTo>
                  <a:lnTo>
                    <a:pt x="1410857" y="115751"/>
                  </a:lnTo>
                  <a:lnTo>
                    <a:pt x="1410857" y="297660"/>
                  </a:lnTo>
                  <a:lnTo>
                    <a:pt x="1674218" y="297660"/>
                  </a:lnTo>
                </a:path>
                <a:path w="3762375" h="827404">
                  <a:moveTo>
                    <a:pt x="1185110" y="711071"/>
                  </a:moveTo>
                  <a:lnTo>
                    <a:pt x="1410857" y="711071"/>
                  </a:lnTo>
                  <a:lnTo>
                    <a:pt x="1410857" y="529162"/>
                  </a:lnTo>
                  <a:lnTo>
                    <a:pt x="1674219" y="529162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01255" y="5822479"/>
              <a:ext cx="546100" cy="347345"/>
            </a:xfrm>
            <a:custGeom>
              <a:avLst/>
              <a:gdLst/>
              <a:ahLst/>
              <a:cxnLst/>
              <a:rect l="l" t="t" r="r" b="b"/>
              <a:pathLst>
                <a:path w="546100" h="347345">
                  <a:moveTo>
                    <a:pt x="338610" y="0"/>
                  </a:moveTo>
                  <a:lnTo>
                    <a:pt x="0" y="0"/>
                  </a:lnTo>
                  <a:lnTo>
                    <a:pt x="0" y="347261"/>
                  </a:lnTo>
                  <a:lnTo>
                    <a:pt x="338610" y="347261"/>
                  </a:lnTo>
                  <a:lnTo>
                    <a:pt x="393126" y="340753"/>
                  </a:lnTo>
                  <a:lnTo>
                    <a:pt x="442417" y="322761"/>
                  </a:lnTo>
                  <a:lnTo>
                    <a:pt x="484393" y="295583"/>
                  </a:lnTo>
                  <a:lnTo>
                    <a:pt x="516964" y="261517"/>
                  </a:lnTo>
                  <a:lnTo>
                    <a:pt x="538039" y="222859"/>
                  </a:lnTo>
                  <a:lnTo>
                    <a:pt x="545529" y="181909"/>
                  </a:lnTo>
                  <a:lnTo>
                    <a:pt x="539990" y="140589"/>
                  </a:lnTo>
                  <a:lnTo>
                    <a:pt x="524250" y="102451"/>
                  </a:lnTo>
                  <a:lnTo>
                    <a:pt x="499625" y="68654"/>
                  </a:lnTo>
                  <a:lnTo>
                    <a:pt x="467433" y="40353"/>
                  </a:lnTo>
                  <a:lnTo>
                    <a:pt x="428989" y="18706"/>
                  </a:lnTo>
                  <a:lnTo>
                    <a:pt x="385609" y="4869"/>
                  </a:lnTo>
                  <a:lnTo>
                    <a:pt x="338610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01255" y="5822479"/>
              <a:ext cx="546100" cy="347345"/>
            </a:xfrm>
            <a:custGeom>
              <a:avLst/>
              <a:gdLst/>
              <a:ahLst/>
              <a:cxnLst/>
              <a:rect l="l" t="t" r="r" b="b"/>
              <a:pathLst>
                <a:path w="546100" h="347345">
                  <a:moveTo>
                    <a:pt x="338610" y="0"/>
                  </a:moveTo>
                  <a:lnTo>
                    <a:pt x="385609" y="4869"/>
                  </a:lnTo>
                  <a:lnTo>
                    <a:pt x="428989" y="18706"/>
                  </a:lnTo>
                  <a:lnTo>
                    <a:pt x="467433" y="40353"/>
                  </a:lnTo>
                  <a:lnTo>
                    <a:pt x="499625" y="68654"/>
                  </a:lnTo>
                  <a:lnTo>
                    <a:pt x="524250" y="102451"/>
                  </a:lnTo>
                  <a:lnTo>
                    <a:pt x="539990" y="140589"/>
                  </a:lnTo>
                  <a:lnTo>
                    <a:pt x="545529" y="181909"/>
                  </a:lnTo>
                  <a:lnTo>
                    <a:pt x="538039" y="222859"/>
                  </a:lnTo>
                  <a:lnTo>
                    <a:pt x="516964" y="261517"/>
                  </a:lnTo>
                  <a:lnTo>
                    <a:pt x="484393" y="295583"/>
                  </a:lnTo>
                  <a:lnTo>
                    <a:pt x="442417" y="322761"/>
                  </a:lnTo>
                  <a:lnTo>
                    <a:pt x="393126" y="340753"/>
                  </a:lnTo>
                  <a:lnTo>
                    <a:pt x="338610" y="347261"/>
                  </a:lnTo>
                  <a:lnTo>
                    <a:pt x="0" y="347261"/>
                  </a:lnTo>
                  <a:lnTo>
                    <a:pt x="0" y="0"/>
                  </a:lnTo>
                  <a:lnTo>
                    <a:pt x="338610" y="0"/>
                  </a:lnTo>
                  <a:close/>
                </a:path>
              </a:pathLst>
            </a:custGeom>
            <a:ln w="17329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45300" y="5953290"/>
              <a:ext cx="97025" cy="8565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548756" y="5524838"/>
              <a:ext cx="527050" cy="347345"/>
            </a:xfrm>
            <a:custGeom>
              <a:avLst/>
              <a:gdLst/>
              <a:ahLst/>
              <a:cxnLst/>
              <a:rect l="l" t="t" r="r" b="b"/>
              <a:pathLst>
                <a:path w="527050" h="347345">
                  <a:moveTo>
                    <a:pt x="319803" y="0"/>
                  </a:moveTo>
                  <a:lnTo>
                    <a:pt x="0" y="0"/>
                  </a:lnTo>
                  <a:lnTo>
                    <a:pt x="0" y="347253"/>
                  </a:lnTo>
                  <a:lnTo>
                    <a:pt x="319804" y="347253"/>
                  </a:lnTo>
                  <a:lnTo>
                    <a:pt x="374319" y="341893"/>
                  </a:lnTo>
                  <a:lnTo>
                    <a:pt x="423610" y="326427"/>
                  </a:lnTo>
                  <a:lnTo>
                    <a:pt x="465586" y="301773"/>
                  </a:lnTo>
                  <a:lnTo>
                    <a:pt x="498157" y="268853"/>
                  </a:lnTo>
                  <a:lnTo>
                    <a:pt x="519233" y="228585"/>
                  </a:lnTo>
                  <a:lnTo>
                    <a:pt x="526722" y="181889"/>
                  </a:lnTo>
                  <a:lnTo>
                    <a:pt x="521183" y="140570"/>
                  </a:lnTo>
                  <a:lnTo>
                    <a:pt x="505443" y="102435"/>
                  </a:lnTo>
                  <a:lnTo>
                    <a:pt x="480819" y="68642"/>
                  </a:lnTo>
                  <a:lnTo>
                    <a:pt x="448626" y="40345"/>
                  </a:lnTo>
                  <a:lnTo>
                    <a:pt x="410182" y="18702"/>
                  </a:lnTo>
                  <a:lnTo>
                    <a:pt x="366802" y="4868"/>
                  </a:lnTo>
                  <a:lnTo>
                    <a:pt x="319803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48756" y="5524838"/>
              <a:ext cx="527050" cy="347345"/>
            </a:xfrm>
            <a:custGeom>
              <a:avLst/>
              <a:gdLst/>
              <a:ahLst/>
              <a:cxnLst/>
              <a:rect l="l" t="t" r="r" b="b"/>
              <a:pathLst>
                <a:path w="527050" h="347345">
                  <a:moveTo>
                    <a:pt x="319803" y="0"/>
                  </a:moveTo>
                  <a:lnTo>
                    <a:pt x="366802" y="4868"/>
                  </a:lnTo>
                  <a:lnTo>
                    <a:pt x="410182" y="18702"/>
                  </a:lnTo>
                  <a:lnTo>
                    <a:pt x="448626" y="40345"/>
                  </a:lnTo>
                  <a:lnTo>
                    <a:pt x="480819" y="68642"/>
                  </a:lnTo>
                  <a:lnTo>
                    <a:pt x="505443" y="102435"/>
                  </a:lnTo>
                  <a:lnTo>
                    <a:pt x="521183" y="140570"/>
                  </a:lnTo>
                  <a:lnTo>
                    <a:pt x="526722" y="181889"/>
                  </a:lnTo>
                  <a:lnTo>
                    <a:pt x="519233" y="228585"/>
                  </a:lnTo>
                  <a:lnTo>
                    <a:pt x="498157" y="268853"/>
                  </a:lnTo>
                  <a:lnTo>
                    <a:pt x="465586" y="301773"/>
                  </a:lnTo>
                  <a:lnTo>
                    <a:pt x="423610" y="326427"/>
                  </a:lnTo>
                  <a:lnTo>
                    <a:pt x="374319" y="341893"/>
                  </a:lnTo>
                  <a:lnTo>
                    <a:pt x="319804" y="347253"/>
                  </a:lnTo>
                  <a:lnTo>
                    <a:pt x="0" y="347253"/>
                  </a:lnTo>
                  <a:lnTo>
                    <a:pt x="0" y="0"/>
                  </a:lnTo>
                  <a:lnTo>
                    <a:pt x="319803" y="0"/>
                  </a:lnTo>
                  <a:close/>
                </a:path>
              </a:pathLst>
            </a:custGeom>
            <a:ln w="17359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2913" y="5655629"/>
              <a:ext cx="96890" cy="8565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752745" y="5524838"/>
              <a:ext cx="527050" cy="347345"/>
            </a:xfrm>
            <a:custGeom>
              <a:avLst/>
              <a:gdLst/>
              <a:ahLst/>
              <a:cxnLst/>
              <a:rect l="l" t="t" r="r" b="b"/>
              <a:pathLst>
                <a:path w="527050" h="347345">
                  <a:moveTo>
                    <a:pt x="338610" y="0"/>
                  </a:moveTo>
                  <a:lnTo>
                    <a:pt x="0" y="0"/>
                  </a:lnTo>
                  <a:lnTo>
                    <a:pt x="0" y="347253"/>
                  </a:lnTo>
                  <a:lnTo>
                    <a:pt x="338610" y="347253"/>
                  </a:lnTo>
                  <a:lnTo>
                    <a:pt x="385153" y="341893"/>
                  </a:lnTo>
                  <a:lnTo>
                    <a:pt x="429111" y="326427"/>
                  </a:lnTo>
                  <a:lnTo>
                    <a:pt x="467864" y="301773"/>
                  </a:lnTo>
                  <a:lnTo>
                    <a:pt x="498790" y="268853"/>
                  </a:lnTo>
                  <a:lnTo>
                    <a:pt x="519269" y="228585"/>
                  </a:lnTo>
                  <a:lnTo>
                    <a:pt x="526677" y="181889"/>
                  </a:lnTo>
                  <a:lnTo>
                    <a:pt x="519269" y="133962"/>
                  </a:lnTo>
                  <a:lnTo>
                    <a:pt x="498790" y="90631"/>
                  </a:lnTo>
                  <a:lnTo>
                    <a:pt x="467864" y="53734"/>
                  </a:lnTo>
                  <a:lnTo>
                    <a:pt x="429111" y="25106"/>
                  </a:lnTo>
                  <a:lnTo>
                    <a:pt x="385152" y="6582"/>
                  </a:lnTo>
                  <a:lnTo>
                    <a:pt x="338610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52745" y="5524838"/>
              <a:ext cx="527050" cy="347345"/>
            </a:xfrm>
            <a:custGeom>
              <a:avLst/>
              <a:gdLst/>
              <a:ahLst/>
              <a:cxnLst/>
              <a:rect l="l" t="t" r="r" b="b"/>
              <a:pathLst>
                <a:path w="527050" h="347345">
                  <a:moveTo>
                    <a:pt x="338610" y="0"/>
                  </a:moveTo>
                  <a:lnTo>
                    <a:pt x="385152" y="6582"/>
                  </a:lnTo>
                  <a:lnTo>
                    <a:pt x="429111" y="25106"/>
                  </a:lnTo>
                  <a:lnTo>
                    <a:pt x="467864" y="53734"/>
                  </a:lnTo>
                  <a:lnTo>
                    <a:pt x="498790" y="90631"/>
                  </a:lnTo>
                  <a:lnTo>
                    <a:pt x="519269" y="133962"/>
                  </a:lnTo>
                  <a:lnTo>
                    <a:pt x="526677" y="181889"/>
                  </a:lnTo>
                  <a:lnTo>
                    <a:pt x="519269" y="228585"/>
                  </a:lnTo>
                  <a:lnTo>
                    <a:pt x="498790" y="268853"/>
                  </a:lnTo>
                  <a:lnTo>
                    <a:pt x="467864" y="301773"/>
                  </a:lnTo>
                  <a:lnTo>
                    <a:pt x="429111" y="326427"/>
                  </a:lnTo>
                  <a:lnTo>
                    <a:pt x="385153" y="341893"/>
                  </a:lnTo>
                  <a:lnTo>
                    <a:pt x="338610" y="347253"/>
                  </a:lnTo>
                  <a:lnTo>
                    <a:pt x="0" y="347253"/>
                  </a:lnTo>
                  <a:lnTo>
                    <a:pt x="0" y="0"/>
                  </a:lnTo>
                  <a:lnTo>
                    <a:pt x="338610" y="0"/>
                  </a:lnTo>
                  <a:close/>
                </a:path>
              </a:pathLst>
            </a:custGeom>
            <a:ln w="17359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96811" y="5655629"/>
              <a:ext cx="96890" cy="8565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401255" y="5227178"/>
              <a:ext cx="546100" cy="347345"/>
            </a:xfrm>
            <a:custGeom>
              <a:avLst/>
              <a:gdLst/>
              <a:ahLst/>
              <a:cxnLst/>
              <a:rect l="l" t="t" r="r" b="b"/>
              <a:pathLst>
                <a:path w="546100" h="347345">
                  <a:moveTo>
                    <a:pt x="338610" y="0"/>
                  </a:moveTo>
                  <a:lnTo>
                    <a:pt x="0" y="0"/>
                  </a:lnTo>
                  <a:lnTo>
                    <a:pt x="0" y="347253"/>
                  </a:lnTo>
                  <a:lnTo>
                    <a:pt x="338610" y="347253"/>
                  </a:lnTo>
                  <a:lnTo>
                    <a:pt x="393126" y="341895"/>
                  </a:lnTo>
                  <a:lnTo>
                    <a:pt x="442417" y="326431"/>
                  </a:lnTo>
                  <a:lnTo>
                    <a:pt x="484393" y="301781"/>
                  </a:lnTo>
                  <a:lnTo>
                    <a:pt x="516964" y="268862"/>
                  </a:lnTo>
                  <a:lnTo>
                    <a:pt x="538039" y="228592"/>
                  </a:lnTo>
                  <a:lnTo>
                    <a:pt x="545529" y="181889"/>
                  </a:lnTo>
                  <a:lnTo>
                    <a:pt x="539990" y="140576"/>
                  </a:lnTo>
                  <a:lnTo>
                    <a:pt x="524250" y="102444"/>
                  </a:lnTo>
                  <a:lnTo>
                    <a:pt x="499625" y="68650"/>
                  </a:lnTo>
                  <a:lnTo>
                    <a:pt x="467433" y="40351"/>
                  </a:lnTo>
                  <a:lnTo>
                    <a:pt x="428989" y="18705"/>
                  </a:lnTo>
                  <a:lnTo>
                    <a:pt x="385609" y="4869"/>
                  </a:lnTo>
                  <a:lnTo>
                    <a:pt x="338610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1255" y="5227178"/>
              <a:ext cx="546100" cy="347345"/>
            </a:xfrm>
            <a:custGeom>
              <a:avLst/>
              <a:gdLst/>
              <a:ahLst/>
              <a:cxnLst/>
              <a:rect l="l" t="t" r="r" b="b"/>
              <a:pathLst>
                <a:path w="546100" h="347345">
                  <a:moveTo>
                    <a:pt x="338610" y="0"/>
                  </a:moveTo>
                  <a:lnTo>
                    <a:pt x="385609" y="4869"/>
                  </a:lnTo>
                  <a:lnTo>
                    <a:pt x="428989" y="18705"/>
                  </a:lnTo>
                  <a:lnTo>
                    <a:pt x="467433" y="40351"/>
                  </a:lnTo>
                  <a:lnTo>
                    <a:pt x="499625" y="68650"/>
                  </a:lnTo>
                  <a:lnTo>
                    <a:pt x="524250" y="102444"/>
                  </a:lnTo>
                  <a:lnTo>
                    <a:pt x="539990" y="140576"/>
                  </a:lnTo>
                  <a:lnTo>
                    <a:pt x="545529" y="181889"/>
                  </a:lnTo>
                  <a:lnTo>
                    <a:pt x="538039" y="228592"/>
                  </a:lnTo>
                  <a:lnTo>
                    <a:pt x="516964" y="268862"/>
                  </a:lnTo>
                  <a:lnTo>
                    <a:pt x="484393" y="301781"/>
                  </a:lnTo>
                  <a:lnTo>
                    <a:pt x="442417" y="326431"/>
                  </a:lnTo>
                  <a:lnTo>
                    <a:pt x="393126" y="341895"/>
                  </a:lnTo>
                  <a:lnTo>
                    <a:pt x="338610" y="347253"/>
                  </a:lnTo>
                  <a:lnTo>
                    <a:pt x="0" y="347253"/>
                  </a:lnTo>
                  <a:lnTo>
                    <a:pt x="0" y="0"/>
                  </a:lnTo>
                  <a:lnTo>
                    <a:pt x="338610" y="0"/>
                  </a:lnTo>
                  <a:close/>
                </a:path>
              </a:pathLst>
            </a:custGeom>
            <a:ln w="17329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45300" y="5357989"/>
              <a:ext cx="97025" cy="856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32784" y="5657114"/>
              <a:ext cx="94145" cy="8268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1474" y="5375998"/>
              <a:ext cx="94055" cy="6615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1474" y="5954775"/>
              <a:ext cx="94055" cy="8268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532889" y="398386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09259" y="4479797"/>
            <a:ext cx="1006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Verdana"/>
                <a:cs typeface="Verdana"/>
              </a:rPr>
              <a:t>AND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gate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42915" y="3900932"/>
            <a:ext cx="160655" cy="5168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 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54161" y="3983863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solidFill>
                  <a:srgbClr val="FF0000"/>
                </a:solidFill>
                <a:latin typeface="Arial"/>
                <a:cs typeface="Arial"/>
              </a:rPr>
              <a:t>AB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32889" y="522376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32889" y="585073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16882" y="5554471"/>
            <a:ext cx="522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6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92579" y="6381089"/>
            <a:ext cx="853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Verdana"/>
                <a:cs typeface="Verdana"/>
              </a:rPr>
              <a:t>OR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gate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42915" y="522376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42915" y="585073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739376" y="5520029"/>
            <a:ext cx="521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6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752076" y="5524500"/>
            <a:ext cx="654050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3796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009259" y="6381089"/>
            <a:ext cx="10045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Verdana"/>
                <a:cs typeface="Verdana"/>
              </a:rPr>
              <a:t>NOR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gate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067" rIns="0" bIns="0" rtlCol="0">
            <a:spAutoFit/>
          </a:bodyPr>
          <a:lstStyle/>
          <a:p>
            <a:pPr marL="654685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solidFill>
                  <a:srgbClr val="FFFFFF"/>
                </a:solidFill>
              </a:rPr>
              <a:t>Realization</a:t>
            </a:r>
            <a:endParaRPr sz="3200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96</a:t>
            </a:fld>
            <a:endParaRPr lang="en-IN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6111" y="2417826"/>
            <a:ext cx="8719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NOR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gates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universal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gates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gates.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4285" y="4242053"/>
            <a:ext cx="763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latin typeface="Verdana"/>
                <a:cs typeface="Verdana"/>
              </a:rPr>
              <a:t>Inverter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0509" y="372262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5179" y="3752088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7169" y="372262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3209" y="4242053"/>
            <a:ext cx="853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Verdana"/>
                <a:cs typeface="Verdana"/>
              </a:rPr>
              <a:t>OR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gate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7278" y="3619525"/>
            <a:ext cx="16065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 B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2223" y="3722623"/>
            <a:ext cx="578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600" i="1" spc="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7169" y="502107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7169" y="567761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4486" y="5367654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solidFill>
                  <a:srgbClr val="FF0000"/>
                </a:solidFill>
                <a:latin typeface="Arial"/>
                <a:cs typeface="Arial"/>
              </a:rPr>
              <a:t>AB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4285" y="6233261"/>
            <a:ext cx="1006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Verdana"/>
                <a:cs typeface="Verdana"/>
              </a:rPr>
              <a:t>AND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gate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7278" y="502107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7278" y="567761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09886" y="5331333"/>
            <a:ext cx="297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solidFill>
                  <a:srgbClr val="FF0000"/>
                </a:solidFill>
                <a:latin typeface="Arial"/>
                <a:cs typeface="Arial"/>
              </a:rPr>
              <a:t>AB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90466" y="3624236"/>
            <a:ext cx="8096250" cy="2464435"/>
            <a:chOff x="1790466" y="3624236"/>
            <a:chExt cx="8096250" cy="2464435"/>
          </a:xfrm>
        </p:grpSpPr>
        <p:sp>
          <p:nvSpPr>
            <p:cNvPr id="18" name="object 18"/>
            <p:cNvSpPr/>
            <p:nvPr/>
          </p:nvSpPr>
          <p:spPr>
            <a:xfrm>
              <a:off x="9520427" y="5338572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52956" y="3624236"/>
              <a:ext cx="1101725" cy="575945"/>
            </a:xfrm>
            <a:custGeom>
              <a:avLst/>
              <a:gdLst/>
              <a:ahLst/>
              <a:cxnLst/>
              <a:rect l="l" t="t" r="r" b="b"/>
              <a:pathLst>
                <a:path w="1101725" h="575945">
                  <a:moveTo>
                    <a:pt x="1101328" y="0"/>
                  </a:moveTo>
                  <a:lnTo>
                    <a:pt x="0" y="0"/>
                  </a:lnTo>
                  <a:lnTo>
                    <a:pt x="0" y="575600"/>
                  </a:lnTo>
                  <a:lnTo>
                    <a:pt x="1101328" y="575600"/>
                  </a:lnTo>
                  <a:lnTo>
                    <a:pt x="1101328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90466" y="3793523"/>
              <a:ext cx="1390650" cy="237490"/>
            </a:xfrm>
            <a:custGeom>
              <a:avLst/>
              <a:gdLst/>
              <a:ahLst/>
              <a:cxnLst/>
              <a:rect l="l" t="t" r="r" b="b"/>
              <a:pathLst>
                <a:path w="1390650" h="237489">
                  <a:moveTo>
                    <a:pt x="1155495" y="118524"/>
                  </a:moveTo>
                  <a:lnTo>
                    <a:pt x="1390187" y="118524"/>
                  </a:lnTo>
                </a:path>
                <a:path w="1390650" h="237489">
                  <a:moveTo>
                    <a:pt x="306931" y="118524"/>
                  </a:moveTo>
                  <a:lnTo>
                    <a:pt x="0" y="118524"/>
                  </a:lnTo>
                </a:path>
                <a:path w="1390650" h="237489">
                  <a:moveTo>
                    <a:pt x="559695" y="237027"/>
                  </a:moveTo>
                  <a:lnTo>
                    <a:pt x="306931" y="237027"/>
                  </a:lnTo>
                  <a:lnTo>
                    <a:pt x="306931" y="0"/>
                  </a:lnTo>
                  <a:lnTo>
                    <a:pt x="577745" y="0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2262" y="3859776"/>
              <a:ext cx="93226" cy="1045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32090" y="3725812"/>
              <a:ext cx="523875" cy="372745"/>
            </a:xfrm>
            <a:custGeom>
              <a:avLst/>
              <a:gdLst/>
              <a:ahLst/>
              <a:cxnLst/>
              <a:rect l="l" t="t" r="r" b="b"/>
              <a:pathLst>
                <a:path w="523875" h="372745">
                  <a:moveTo>
                    <a:pt x="216664" y="0"/>
                  </a:moveTo>
                  <a:lnTo>
                    <a:pt x="0" y="0"/>
                  </a:lnTo>
                  <a:lnTo>
                    <a:pt x="17774" y="32008"/>
                  </a:lnTo>
                  <a:lnTo>
                    <a:pt x="47397" y="116394"/>
                  </a:lnTo>
                  <a:lnTo>
                    <a:pt x="53322" y="235694"/>
                  </a:lnTo>
                  <a:lnTo>
                    <a:pt x="0" y="372448"/>
                  </a:lnTo>
                  <a:lnTo>
                    <a:pt x="216664" y="372448"/>
                  </a:lnTo>
                  <a:lnTo>
                    <a:pt x="251928" y="369539"/>
                  </a:lnTo>
                  <a:lnTo>
                    <a:pt x="336280" y="349171"/>
                  </a:lnTo>
                  <a:lnTo>
                    <a:pt x="437558" y="293889"/>
                  </a:lnTo>
                  <a:lnTo>
                    <a:pt x="523599" y="186234"/>
                  </a:lnTo>
                  <a:lnTo>
                    <a:pt x="468026" y="78567"/>
                  </a:lnTo>
                  <a:lnTo>
                    <a:pt x="417529" y="23279"/>
                  </a:lnTo>
                  <a:lnTo>
                    <a:pt x="343333" y="2909"/>
                  </a:lnTo>
                  <a:lnTo>
                    <a:pt x="216664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32090" y="3725812"/>
              <a:ext cx="523875" cy="372745"/>
            </a:xfrm>
            <a:custGeom>
              <a:avLst/>
              <a:gdLst/>
              <a:ahLst/>
              <a:cxnLst/>
              <a:rect l="l" t="t" r="r" b="b"/>
              <a:pathLst>
                <a:path w="523875" h="372745">
                  <a:moveTo>
                    <a:pt x="523599" y="186234"/>
                  </a:moveTo>
                  <a:lnTo>
                    <a:pt x="437558" y="293889"/>
                  </a:lnTo>
                  <a:lnTo>
                    <a:pt x="336280" y="349171"/>
                  </a:lnTo>
                  <a:lnTo>
                    <a:pt x="251928" y="369539"/>
                  </a:lnTo>
                  <a:lnTo>
                    <a:pt x="216664" y="372448"/>
                  </a:lnTo>
                  <a:lnTo>
                    <a:pt x="0" y="372448"/>
                  </a:lnTo>
                  <a:lnTo>
                    <a:pt x="53322" y="235694"/>
                  </a:lnTo>
                  <a:lnTo>
                    <a:pt x="47397" y="116394"/>
                  </a:lnTo>
                  <a:lnTo>
                    <a:pt x="17774" y="32008"/>
                  </a:lnTo>
                  <a:lnTo>
                    <a:pt x="0" y="0"/>
                  </a:lnTo>
                  <a:lnTo>
                    <a:pt x="216664" y="0"/>
                  </a:lnTo>
                  <a:lnTo>
                    <a:pt x="343333" y="2909"/>
                  </a:lnTo>
                  <a:lnTo>
                    <a:pt x="417529" y="23279"/>
                  </a:lnTo>
                  <a:lnTo>
                    <a:pt x="468026" y="78567"/>
                  </a:lnTo>
                  <a:lnTo>
                    <a:pt x="523599" y="186234"/>
                  </a:lnTo>
                  <a:close/>
                </a:path>
              </a:pathLst>
            </a:custGeom>
            <a:ln w="1743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3226" y="3878171"/>
              <a:ext cx="90271" cy="6773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08500" y="3636565"/>
              <a:ext cx="2094864" cy="528955"/>
            </a:xfrm>
            <a:custGeom>
              <a:avLst/>
              <a:gdLst/>
              <a:ahLst/>
              <a:cxnLst/>
              <a:rect l="l" t="t" r="r" b="b"/>
              <a:pathLst>
                <a:path w="2094865" h="528954">
                  <a:moveTo>
                    <a:pt x="2094511" y="0"/>
                  </a:moveTo>
                  <a:lnTo>
                    <a:pt x="0" y="0"/>
                  </a:lnTo>
                  <a:lnTo>
                    <a:pt x="0" y="528326"/>
                  </a:lnTo>
                  <a:lnTo>
                    <a:pt x="2094511" y="528326"/>
                  </a:lnTo>
                  <a:lnTo>
                    <a:pt x="2094511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8762" y="3791948"/>
              <a:ext cx="2310765" cy="217804"/>
            </a:xfrm>
            <a:custGeom>
              <a:avLst/>
              <a:gdLst/>
              <a:ahLst/>
              <a:cxnLst/>
              <a:rect l="l" t="t" r="r" b="b"/>
              <a:pathLst>
                <a:path w="2310765" h="217804">
                  <a:moveTo>
                    <a:pt x="2094566" y="108789"/>
                  </a:moveTo>
                  <a:lnTo>
                    <a:pt x="2310589" y="108789"/>
                  </a:lnTo>
                </a:path>
                <a:path w="2310765" h="217804">
                  <a:moveTo>
                    <a:pt x="1296591" y="108789"/>
                  </a:moveTo>
                  <a:lnTo>
                    <a:pt x="797891" y="108789"/>
                  </a:lnTo>
                </a:path>
                <a:path w="2310765" h="217804">
                  <a:moveTo>
                    <a:pt x="1545931" y="217560"/>
                  </a:moveTo>
                  <a:lnTo>
                    <a:pt x="1296591" y="217560"/>
                  </a:lnTo>
                  <a:lnTo>
                    <a:pt x="1296591" y="0"/>
                  </a:lnTo>
                  <a:lnTo>
                    <a:pt x="1545931" y="0"/>
                  </a:lnTo>
                </a:path>
                <a:path w="2310765" h="217804">
                  <a:moveTo>
                    <a:pt x="0" y="0"/>
                  </a:moveTo>
                  <a:lnTo>
                    <a:pt x="265974" y="0"/>
                  </a:lnTo>
                </a:path>
                <a:path w="2310765" h="217804">
                  <a:moveTo>
                    <a:pt x="0" y="217560"/>
                  </a:moveTo>
                  <a:lnTo>
                    <a:pt x="232717" y="217560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8793" y="3852750"/>
              <a:ext cx="69227" cy="959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5456" y="3852757"/>
              <a:ext cx="85711" cy="9594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24861" y="3729798"/>
              <a:ext cx="499109" cy="342265"/>
            </a:xfrm>
            <a:custGeom>
              <a:avLst/>
              <a:gdLst/>
              <a:ahLst/>
              <a:cxnLst/>
              <a:rect l="l" t="t" r="r" b="b"/>
              <a:pathLst>
                <a:path w="499110" h="342264">
                  <a:moveTo>
                    <a:pt x="216102" y="0"/>
                  </a:moveTo>
                  <a:lnTo>
                    <a:pt x="0" y="0"/>
                  </a:lnTo>
                  <a:lnTo>
                    <a:pt x="16361" y="31563"/>
                  </a:lnTo>
                  <a:lnTo>
                    <a:pt x="43631" y="112657"/>
                  </a:lnTo>
                  <a:lnTo>
                    <a:pt x="49085" y="222887"/>
                  </a:lnTo>
                  <a:lnTo>
                    <a:pt x="0" y="341859"/>
                  </a:lnTo>
                  <a:lnTo>
                    <a:pt x="216102" y="341859"/>
                  </a:lnTo>
                  <a:lnTo>
                    <a:pt x="248567" y="339188"/>
                  </a:lnTo>
                  <a:lnTo>
                    <a:pt x="326223" y="320494"/>
                  </a:lnTo>
                  <a:lnTo>
                    <a:pt x="419463" y="269752"/>
                  </a:lnTo>
                  <a:lnTo>
                    <a:pt x="498679" y="170939"/>
                  </a:lnTo>
                  <a:lnTo>
                    <a:pt x="447513" y="72114"/>
                  </a:lnTo>
                  <a:lnTo>
                    <a:pt x="401022" y="21367"/>
                  </a:lnTo>
                  <a:lnTo>
                    <a:pt x="332716" y="2670"/>
                  </a:lnTo>
                  <a:lnTo>
                    <a:pt x="216102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24861" y="3729798"/>
              <a:ext cx="499109" cy="342265"/>
            </a:xfrm>
            <a:custGeom>
              <a:avLst/>
              <a:gdLst/>
              <a:ahLst/>
              <a:cxnLst/>
              <a:rect l="l" t="t" r="r" b="b"/>
              <a:pathLst>
                <a:path w="499110" h="342264">
                  <a:moveTo>
                    <a:pt x="498679" y="170939"/>
                  </a:moveTo>
                  <a:lnTo>
                    <a:pt x="419463" y="269752"/>
                  </a:lnTo>
                  <a:lnTo>
                    <a:pt x="326223" y="320494"/>
                  </a:lnTo>
                  <a:lnTo>
                    <a:pt x="248567" y="339188"/>
                  </a:lnTo>
                  <a:lnTo>
                    <a:pt x="216102" y="341859"/>
                  </a:lnTo>
                  <a:lnTo>
                    <a:pt x="16618" y="341859"/>
                  </a:lnTo>
                  <a:lnTo>
                    <a:pt x="0" y="341859"/>
                  </a:lnTo>
                  <a:lnTo>
                    <a:pt x="49085" y="222887"/>
                  </a:lnTo>
                  <a:lnTo>
                    <a:pt x="43631" y="112657"/>
                  </a:lnTo>
                  <a:lnTo>
                    <a:pt x="16361" y="31563"/>
                  </a:lnTo>
                  <a:lnTo>
                    <a:pt x="0" y="0"/>
                  </a:lnTo>
                  <a:lnTo>
                    <a:pt x="16618" y="0"/>
                  </a:lnTo>
                  <a:lnTo>
                    <a:pt x="216102" y="0"/>
                  </a:lnTo>
                  <a:lnTo>
                    <a:pt x="332716" y="2670"/>
                  </a:lnTo>
                  <a:lnTo>
                    <a:pt x="401022" y="21367"/>
                  </a:lnTo>
                  <a:lnTo>
                    <a:pt x="447513" y="72114"/>
                  </a:lnTo>
                  <a:lnTo>
                    <a:pt x="498679" y="170939"/>
                  </a:lnTo>
                  <a:close/>
                </a:path>
              </a:pathLst>
            </a:custGeom>
            <a:ln w="1600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8055" y="3729798"/>
              <a:ext cx="482600" cy="342265"/>
            </a:xfrm>
            <a:custGeom>
              <a:avLst/>
              <a:gdLst/>
              <a:ahLst/>
              <a:cxnLst/>
              <a:rect l="l" t="t" r="r" b="b"/>
              <a:pathLst>
                <a:path w="482600" h="342264">
                  <a:moveTo>
                    <a:pt x="199483" y="0"/>
                  </a:moveTo>
                  <a:lnTo>
                    <a:pt x="0" y="0"/>
                  </a:lnTo>
                  <a:lnTo>
                    <a:pt x="14027" y="31563"/>
                  </a:lnTo>
                  <a:lnTo>
                    <a:pt x="37407" y="112657"/>
                  </a:lnTo>
                  <a:lnTo>
                    <a:pt x="42082" y="222887"/>
                  </a:lnTo>
                  <a:lnTo>
                    <a:pt x="0" y="341859"/>
                  </a:lnTo>
                  <a:lnTo>
                    <a:pt x="199484" y="341859"/>
                  </a:lnTo>
                  <a:lnTo>
                    <a:pt x="231949" y="339188"/>
                  </a:lnTo>
                  <a:lnTo>
                    <a:pt x="309607" y="320494"/>
                  </a:lnTo>
                  <a:lnTo>
                    <a:pt x="402853" y="269752"/>
                  </a:lnTo>
                  <a:lnTo>
                    <a:pt x="482081" y="170939"/>
                  </a:lnTo>
                  <a:lnTo>
                    <a:pt x="430903" y="72114"/>
                  </a:lnTo>
                  <a:lnTo>
                    <a:pt x="384406" y="21367"/>
                  </a:lnTo>
                  <a:lnTo>
                    <a:pt x="316097" y="2670"/>
                  </a:lnTo>
                  <a:lnTo>
                    <a:pt x="199483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8055" y="3729798"/>
              <a:ext cx="482600" cy="342265"/>
            </a:xfrm>
            <a:custGeom>
              <a:avLst/>
              <a:gdLst/>
              <a:ahLst/>
              <a:cxnLst/>
              <a:rect l="l" t="t" r="r" b="b"/>
              <a:pathLst>
                <a:path w="482600" h="342264">
                  <a:moveTo>
                    <a:pt x="482081" y="170939"/>
                  </a:moveTo>
                  <a:lnTo>
                    <a:pt x="402853" y="269752"/>
                  </a:lnTo>
                  <a:lnTo>
                    <a:pt x="309607" y="320494"/>
                  </a:lnTo>
                  <a:lnTo>
                    <a:pt x="231949" y="339188"/>
                  </a:lnTo>
                  <a:lnTo>
                    <a:pt x="199484" y="341859"/>
                  </a:lnTo>
                  <a:lnTo>
                    <a:pt x="0" y="341859"/>
                  </a:lnTo>
                  <a:lnTo>
                    <a:pt x="42082" y="222887"/>
                  </a:lnTo>
                  <a:lnTo>
                    <a:pt x="37407" y="112657"/>
                  </a:lnTo>
                  <a:lnTo>
                    <a:pt x="14027" y="31563"/>
                  </a:lnTo>
                  <a:lnTo>
                    <a:pt x="0" y="0"/>
                  </a:lnTo>
                  <a:lnTo>
                    <a:pt x="199483" y="0"/>
                  </a:lnTo>
                  <a:lnTo>
                    <a:pt x="316097" y="2670"/>
                  </a:lnTo>
                  <a:lnTo>
                    <a:pt x="384406" y="21367"/>
                  </a:lnTo>
                  <a:lnTo>
                    <a:pt x="430903" y="72114"/>
                  </a:lnTo>
                  <a:lnTo>
                    <a:pt x="482081" y="170939"/>
                  </a:lnTo>
                  <a:close/>
                </a:path>
              </a:pathLst>
            </a:custGeom>
            <a:ln w="16021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2096" y="3869644"/>
              <a:ext cx="83185" cy="62230"/>
            </a:xfrm>
            <a:custGeom>
              <a:avLst/>
              <a:gdLst/>
              <a:ahLst/>
              <a:cxnLst/>
              <a:rect l="l" t="t" r="r" b="b"/>
              <a:pathLst>
                <a:path w="83184" h="62229">
                  <a:moveTo>
                    <a:pt x="33257" y="0"/>
                  </a:moveTo>
                  <a:lnTo>
                    <a:pt x="21041" y="2672"/>
                  </a:lnTo>
                  <a:lnTo>
                    <a:pt x="10389" y="9716"/>
                  </a:lnTo>
                  <a:lnTo>
                    <a:pt x="2856" y="19676"/>
                  </a:lnTo>
                  <a:lnTo>
                    <a:pt x="0" y="31093"/>
                  </a:lnTo>
                  <a:lnTo>
                    <a:pt x="2856" y="42499"/>
                  </a:lnTo>
                  <a:lnTo>
                    <a:pt x="10389" y="52453"/>
                  </a:lnTo>
                  <a:lnTo>
                    <a:pt x="21041" y="59496"/>
                  </a:lnTo>
                  <a:lnTo>
                    <a:pt x="33257" y="62168"/>
                  </a:lnTo>
                  <a:lnTo>
                    <a:pt x="55069" y="59496"/>
                  </a:lnTo>
                  <a:lnTo>
                    <a:pt x="70649" y="52453"/>
                  </a:lnTo>
                  <a:lnTo>
                    <a:pt x="79997" y="42499"/>
                  </a:lnTo>
                  <a:lnTo>
                    <a:pt x="83113" y="31093"/>
                  </a:lnTo>
                  <a:lnTo>
                    <a:pt x="79997" y="19676"/>
                  </a:lnTo>
                  <a:lnTo>
                    <a:pt x="70649" y="9716"/>
                  </a:lnTo>
                  <a:lnTo>
                    <a:pt x="55069" y="2672"/>
                  </a:lnTo>
                  <a:lnTo>
                    <a:pt x="33257" y="0"/>
                  </a:lnTo>
                  <a:close/>
                </a:path>
              </a:pathLst>
            </a:custGeom>
            <a:solidFill>
              <a:srgbClr val="23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19307" y="4871228"/>
              <a:ext cx="2240280" cy="1197610"/>
            </a:xfrm>
            <a:custGeom>
              <a:avLst/>
              <a:gdLst/>
              <a:ahLst/>
              <a:cxnLst/>
              <a:rect l="l" t="t" r="r" b="b"/>
              <a:pathLst>
                <a:path w="2240279" h="1197610">
                  <a:moveTo>
                    <a:pt x="2240155" y="0"/>
                  </a:moveTo>
                  <a:lnTo>
                    <a:pt x="0" y="0"/>
                  </a:lnTo>
                  <a:lnTo>
                    <a:pt x="0" y="1197313"/>
                  </a:lnTo>
                  <a:lnTo>
                    <a:pt x="2240156" y="1197313"/>
                  </a:lnTo>
                  <a:lnTo>
                    <a:pt x="2240155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0773" y="5044737"/>
              <a:ext cx="2497455" cy="868044"/>
            </a:xfrm>
            <a:custGeom>
              <a:avLst/>
              <a:gdLst/>
              <a:ahLst/>
              <a:cxnLst/>
              <a:rect l="l" t="t" r="r" b="b"/>
              <a:pathLst>
                <a:path w="2497454" h="868045">
                  <a:moveTo>
                    <a:pt x="2497262" y="433820"/>
                  </a:moveTo>
                  <a:lnTo>
                    <a:pt x="2258420" y="433820"/>
                  </a:lnTo>
                </a:path>
                <a:path w="2497454" h="868045">
                  <a:moveTo>
                    <a:pt x="275420" y="121465"/>
                  </a:moveTo>
                  <a:lnTo>
                    <a:pt x="0" y="121465"/>
                  </a:lnTo>
                </a:path>
                <a:path w="2497454" h="868045">
                  <a:moveTo>
                    <a:pt x="532487" y="242951"/>
                  </a:moveTo>
                  <a:lnTo>
                    <a:pt x="275420" y="242951"/>
                  </a:lnTo>
                  <a:lnTo>
                    <a:pt x="275420" y="0"/>
                  </a:lnTo>
                  <a:lnTo>
                    <a:pt x="532487" y="0"/>
                  </a:lnTo>
                </a:path>
                <a:path w="2497454" h="868045">
                  <a:moveTo>
                    <a:pt x="275420" y="746174"/>
                  </a:moveTo>
                  <a:lnTo>
                    <a:pt x="0" y="746174"/>
                  </a:lnTo>
                </a:path>
                <a:path w="2497454" h="868045">
                  <a:moveTo>
                    <a:pt x="532487" y="867631"/>
                  </a:moveTo>
                  <a:lnTo>
                    <a:pt x="275420" y="867631"/>
                  </a:lnTo>
                  <a:lnTo>
                    <a:pt x="275420" y="624688"/>
                  </a:lnTo>
                  <a:lnTo>
                    <a:pt x="550844" y="624688"/>
                  </a:lnTo>
                </a:path>
                <a:path w="2497454" h="868045">
                  <a:moveTo>
                    <a:pt x="1156787" y="121465"/>
                  </a:moveTo>
                  <a:lnTo>
                    <a:pt x="1377140" y="121465"/>
                  </a:lnTo>
                  <a:lnTo>
                    <a:pt x="1377140" y="312354"/>
                  </a:lnTo>
                  <a:lnTo>
                    <a:pt x="1670922" y="312354"/>
                  </a:lnTo>
                </a:path>
                <a:path w="2497454" h="868045">
                  <a:moveTo>
                    <a:pt x="1156787" y="746174"/>
                  </a:moveTo>
                  <a:lnTo>
                    <a:pt x="1377140" y="746174"/>
                  </a:lnTo>
                  <a:lnTo>
                    <a:pt x="1377140" y="555285"/>
                  </a:lnTo>
                  <a:lnTo>
                    <a:pt x="1652565" y="555285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4252" y="5112660"/>
              <a:ext cx="94810" cy="8976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4252" y="5737348"/>
              <a:ext cx="94810" cy="8976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4432" y="5424986"/>
              <a:ext cx="76270" cy="8978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304904" y="4975334"/>
              <a:ext cx="532765" cy="364490"/>
            </a:xfrm>
            <a:custGeom>
              <a:avLst/>
              <a:gdLst/>
              <a:ahLst/>
              <a:cxnLst/>
              <a:rect l="l" t="t" r="r" b="b"/>
              <a:pathLst>
                <a:path w="532764" h="364489">
                  <a:moveTo>
                    <a:pt x="220352" y="0"/>
                  </a:moveTo>
                  <a:lnTo>
                    <a:pt x="0" y="0"/>
                  </a:lnTo>
                  <a:lnTo>
                    <a:pt x="18076" y="32534"/>
                  </a:lnTo>
                  <a:lnTo>
                    <a:pt x="48204" y="117125"/>
                  </a:lnTo>
                  <a:lnTo>
                    <a:pt x="54229" y="234252"/>
                  </a:lnTo>
                  <a:lnTo>
                    <a:pt x="0" y="364396"/>
                  </a:lnTo>
                  <a:lnTo>
                    <a:pt x="220352" y="364396"/>
                  </a:lnTo>
                  <a:lnTo>
                    <a:pt x="256214" y="361413"/>
                  </a:lnTo>
                  <a:lnTo>
                    <a:pt x="341994" y="340537"/>
                  </a:lnTo>
                  <a:lnTo>
                    <a:pt x="444988" y="283873"/>
                  </a:lnTo>
                  <a:lnTo>
                    <a:pt x="532492" y="173528"/>
                  </a:lnTo>
                  <a:lnTo>
                    <a:pt x="475972" y="73207"/>
                  </a:lnTo>
                  <a:lnTo>
                    <a:pt x="424618" y="21691"/>
                  </a:lnTo>
                  <a:lnTo>
                    <a:pt x="349166" y="2711"/>
                  </a:lnTo>
                  <a:lnTo>
                    <a:pt x="220352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04904" y="4975334"/>
              <a:ext cx="532765" cy="364490"/>
            </a:xfrm>
            <a:custGeom>
              <a:avLst/>
              <a:gdLst/>
              <a:ahLst/>
              <a:cxnLst/>
              <a:rect l="l" t="t" r="r" b="b"/>
              <a:pathLst>
                <a:path w="532764" h="364489">
                  <a:moveTo>
                    <a:pt x="532492" y="173528"/>
                  </a:moveTo>
                  <a:lnTo>
                    <a:pt x="444988" y="283873"/>
                  </a:lnTo>
                  <a:lnTo>
                    <a:pt x="341994" y="340537"/>
                  </a:lnTo>
                  <a:lnTo>
                    <a:pt x="256214" y="361413"/>
                  </a:lnTo>
                  <a:lnTo>
                    <a:pt x="220352" y="364396"/>
                  </a:lnTo>
                  <a:lnTo>
                    <a:pt x="0" y="364396"/>
                  </a:lnTo>
                  <a:lnTo>
                    <a:pt x="54229" y="234252"/>
                  </a:lnTo>
                  <a:lnTo>
                    <a:pt x="48204" y="117125"/>
                  </a:lnTo>
                  <a:lnTo>
                    <a:pt x="18076" y="32534"/>
                  </a:lnTo>
                  <a:lnTo>
                    <a:pt x="0" y="0"/>
                  </a:lnTo>
                  <a:lnTo>
                    <a:pt x="220352" y="0"/>
                  </a:lnTo>
                  <a:lnTo>
                    <a:pt x="349166" y="2711"/>
                  </a:lnTo>
                  <a:lnTo>
                    <a:pt x="424618" y="21691"/>
                  </a:lnTo>
                  <a:lnTo>
                    <a:pt x="475972" y="73207"/>
                  </a:lnTo>
                  <a:lnTo>
                    <a:pt x="532492" y="173528"/>
                  </a:lnTo>
                  <a:close/>
                </a:path>
              </a:pathLst>
            </a:custGeom>
            <a:ln w="17811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04904" y="5600023"/>
              <a:ext cx="532765" cy="364490"/>
            </a:xfrm>
            <a:custGeom>
              <a:avLst/>
              <a:gdLst/>
              <a:ahLst/>
              <a:cxnLst/>
              <a:rect l="l" t="t" r="r" b="b"/>
              <a:pathLst>
                <a:path w="532764" h="364489">
                  <a:moveTo>
                    <a:pt x="220352" y="0"/>
                  </a:moveTo>
                  <a:lnTo>
                    <a:pt x="0" y="0"/>
                  </a:lnTo>
                  <a:lnTo>
                    <a:pt x="18076" y="32537"/>
                  </a:lnTo>
                  <a:lnTo>
                    <a:pt x="48204" y="117134"/>
                  </a:lnTo>
                  <a:lnTo>
                    <a:pt x="54229" y="234264"/>
                  </a:lnTo>
                  <a:lnTo>
                    <a:pt x="0" y="364404"/>
                  </a:lnTo>
                  <a:lnTo>
                    <a:pt x="220352" y="364404"/>
                  </a:lnTo>
                  <a:lnTo>
                    <a:pt x="256214" y="361422"/>
                  </a:lnTo>
                  <a:lnTo>
                    <a:pt x="341994" y="340545"/>
                  </a:lnTo>
                  <a:lnTo>
                    <a:pt x="444988" y="283878"/>
                  </a:lnTo>
                  <a:lnTo>
                    <a:pt x="532492" y="173528"/>
                  </a:lnTo>
                  <a:lnTo>
                    <a:pt x="475972" y="73207"/>
                  </a:lnTo>
                  <a:lnTo>
                    <a:pt x="424618" y="21691"/>
                  </a:lnTo>
                  <a:lnTo>
                    <a:pt x="349166" y="2711"/>
                  </a:lnTo>
                  <a:lnTo>
                    <a:pt x="220352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04904" y="5600023"/>
              <a:ext cx="532765" cy="364490"/>
            </a:xfrm>
            <a:custGeom>
              <a:avLst/>
              <a:gdLst/>
              <a:ahLst/>
              <a:cxnLst/>
              <a:rect l="l" t="t" r="r" b="b"/>
              <a:pathLst>
                <a:path w="532764" h="364489">
                  <a:moveTo>
                    <a:pt x="532492" y="173528"/>
                  </a:moveTo>
                  <a:lnTo>
                    <a:pt x="444988" y="283878"/>
                  </a:lnTo>
                  <a:lnTo>
                    <a:pt x="341994" y="340545"/>
                  </a:lnTo>
                  <a:lnTo>
                    <a:pt x="256214" y="361422"/>
                  </a:lnTo>
                  <a:lnTo>
                    <a:pt x="220352" y="364404"/>
                  </a:lnTo>
                  <a:lnTo>
                    <a:pt x="0" y="364404"/>
                  </a:lnTo>
                  <a:lnTo>
                    <a:pt x="54229" y="234264"/>
                  </a:lnTo>
                  <a:lnTo>
                    <a:pt x="48204" y="117134"/>
                  </a:lnTo>
                  <a:lnTo>
                    <a:pt x="18076" y="32537"/>
                  </a:lnTo>
                  <a:lnTo>
                    <a:pt x="0" y="0"/>
                  </a:lnTo>
                  <a:lnTo>
                    <a:pt x="220352" y="0"/>
                  </a:lnTo>
                  <a:lnTo>
                    <a:pt x="349166" y="2711"/>
                  </a:lnTo>
                  <a:lnTo>
                    <a:pt x="424618" y="21691"/>
                  </a:lnTo>
                  <a:lnTo>
                    <a:pt x="475972" y="73207"/>
                  </a:lnTo>
                  <a:lnTo>
                    <a:pt x="532492" y="173528"/>
                  </a:lnTo>
                  <a:close/>
                </a:path>
              </a:pathLst>
            </a:custGeom>
            <a:ln w="17811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06624" y="5287689"/>
              <a:ext cx="551180" cy="364490"/>
            </a:xfrm>
            <a:custGeom>
              <a:avLst/>
              <a:gdLst/>
              <a:ahLst/>
              <a:cxnLst/>
              <a:rect l="l" t="t" r="r" b="b"/>
              <a:pathLst>
                <a:path w="551179" h="364489">
                  <a:moveTo>
                    <a:pt x="238688" y="0"/>
                  </a:moveTo>
                  <a:lnTo>
                    <a:pt x="0" y="0"/>
                  </a:lnTo>
                  <a:lnTo>
                    <a:pt x="18073" y="32534"/>
                  </a:lnTo>
                  <a:lnTo>
                    <a:pt x="48196" y="117125"/>
                  </a:lnTo>
                  <a:lnTo>
                    <a:pt x="54220" y="234252"/>
                  </a:lnTo>
                  <a:lnTo>
                    <a:pt x="0" y="364396"/>
                  </a:lnTo>
                  <a:lnTo>
                    <a:pt x="238688" y="364396"/>
                  </a:lnTo>
                  <a:lnTo>
                    <a:pt x="274552" y="361413"/>
                  </a:lnTo>
                  <a:lnTo>
                    <a:pt x="360340" y="340535"/>
                  </a:lnTo>
                  <a:lnTo>
                    <a:pt x="463342" y="283864"/>
                  </a:lnTo>
                  <a:lnTo>
                    <a:pt x="550849" y="173507"/>
                  </a:lnTo>
                  <a:lnTo>
                    <a:pt x="494329" y="73198"/>
                  </a:lnTo>
                  <a:lnTo>
                    <a:pt x="442973" y="21688"/>
                  </a:lnTo>
                  <a:lnTo>
                    <a:pt x="367514" y="2711"/>
                  </a:lnTo>
                  <a:lnTo>
                    <a:pt x="238688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06624" y="5287689"/>
              <a:ext cx="551180" cy="364490"/>
            </a:xfrm>
            <a:custGeom>
              <a:avLst/>
              <a:gdLst/>
              <a:ahLst/>
              <a:cxnLst/>
              <a:rect l="l" t="t" r="r" b="b"/>
              <a:pathLst>
                <a:path w="551179" h="364489">
                  <a:moveTo>
                    <a:pt x="550849" y="173507"/>
                  </a:moveTo>
                  <a:lnTo>
                    <a:pt x="463342" y="283864"/>
                  </a:lnTo>
                  <a:lnTo>
                    <a:pt x="360340" y="340535"/>
                  </a:lnTo>
                  <a:lnTo>
                    <a:pt x="274552" y="361413"/>
                  </a:lnTo>
                  <a:lnTo>
                    <a:pt x="238688" y="364396"/>
                  </a:lnTo>
                  <a:lnTo>
                    <a:pt x="0" y="364396"/>
                  </a:lnTo>
                  <a:lnTo>
                    <a:pt x="54220" y="234252"/>
                  </a:lnTo>
                  <a:lnTo>
                    <a:pt x="48196" y="117125"/>
                  </a:lnTo>
                  <a:lnTo>
                    <a:pt x="18073" y="32534"/>
                  </a:lnTo>
                  <a:lnTo>
                    <a:pt x="0" y="0"/>
                  </a:lnTo>
                  <a:lnTo>
                    <a:pt x="238688" y="0"/>
                  </a:lnTo>
                  <a:lnTo>
                    <a:pt x="367514" y="2711"/>
                  </a:lnTo>
                  <a:lnTo>
                    <a:pt x="442973" y="21688"/>
                  </a:lnTo>
                  <a:lnTo>
                    <a:pt x="494329" y="73198"/>
                  </a:lnTo>
                  <a:lnTo>
                    <a:pt x="550849" y="173507"/>
                  </a:lnTo>
                  <a:close/>
                </a:path>
              </a:pathLst>
            </a:custGeom>
            <a:ln w="17800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1122" y="5131501"/>
              <a:ext cx="91808" cy="6942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1122" y="5738849"/>
              <a:ext cx="91808" cy="867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35729" y="4922614"/>
              <a:ext cx="3338829" cy="1165860"/>
            </a:xfrm>
            <a:custGeom>
              <a:avLst/>
              <a:gdLst/>
              <a:ahLst/>
              <a:cxnLst/>
              <a:rect l="l" t="t" r="r" b="b"/>
              <a:pathLst>
                <a:path w="3338829" h="1165860">
                  <a:moveTo>
                    <a:pt x="3338436" y="0"/>
                  </a:moveTo>
                  <a:lnTo>
                    <a:pt x="0" y="0"/>
                  </a:lnTo>
                  <a:lnTo>
                    <a:pt x="0" y="1165511"/>
                  </a:lnTo>
                  <a:lnTo>
                    <a:pt x="3338437" y="1165511"/>
                  </a:lnTo>
                  <a:lnTo>
                    <a:pt x="3338436" y="0"/>
                  </a:lnTo>
                  <a:close/>
                </a:path>
              </a:pathLst>
            </a:custGeom>
            <a:solidFill>
              <a:srgbClr val="AEC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10088" y="5091515"/>
              <a:ext cx="3590290" cy="845185"/>
            </a:xfrm>
            <a:custGeom>
              <a:avLst/>
              <a:gdLst/>
              <a:ahLst/>
              <a:cxnLst/>
              <a:rect l="l" t="t" r="r" b="b"/>
              <a:pathLst>
                <a:path w="3590290" h="845185">
                  <a:moveTo>
                    <a:pt x="3356505" y="422297"/>
                  </a:moveTo>
                  <a:lnTo>
                    <a:pt x="3589758" y="422297"/>
                  </a:lnTo>
                </a:path>
                <a:path w="3590290" h="845185">
                  <a:moveTo>
                    <a:pt x="2494883" y="422297"/>
                  </a:moveTo>
                  <a:lnTo>
                    <a:pt x="2207604" y="422297"/>
                  </a:lnTo>
                </a:path>
                <a:path w="3590290" h="845185">
                  <a:moveTo>
                    <a:pt x="2781947" y="540536"/>
                  </a:moveTo>
                  <a:lnTo>
                    <a:pt x="2494883" y="540536"/>
                  </a:lnTo>
                  <a:lnTo>
                    <a:pt x="2494883" y="304057"/>
                  </a:lnTo>
                  <a:lnTo>
                    <a:pt x="2781947" y="304057"/>
                  </a:lnTo>
                </a:path>
                <a:path w="3590290" h="845185">
                  <a:moveTo>
                    <a:pt x="269222" y="118239"/>
                  </a:moveTo>
                  <a:lnTo>
                    <a:pt x="0" y="118239"/>
                  </a:lnTo>
                </a:path>
                <a:path w="3590290" h="845185">
                  <a:moveTo>
                    <a:pt x="520506" y="236498"/>
                  </a:moveTo>
                  <a:lnTo>
                    <a:pt x="269222" y="236498"/>
                  </a:lnTo>
                  <a:lnTo>
                    <a:pt x="269222" y="0"/>
                  </a:lnTo>
                  <a:lnTo>
                    <a:pt x="520506" y="0"/>
                  </a:lnTo>
                </a:path>
                <a:path w="3590290" h="845185">
                  <a:moveTo>
                    <a:pt x="269223" y="726355"/>
                  </a:moveTo>
                  <a:lnTo>
                    <a:pt x="0" y="726355"/>
                  </a:lnTo>
                </a:path>
                <a:path w="3590290" h="845185">
                  <a:moveTo>
                    <a:pt x="538450" y="844585"/>
                  </a:moveTo>
                  <a:lnTo>
                    <a:pt x="269223" y="844585"/>
                  </a:lnTo>
                  <a:lnTo>
                    <a:pt x="269223" y="608095"/>
                  </a:lnTo>
                  <a:lnTo>
                    <a:pt x="538450" y="608095"/>
                  </a:lnTo>
                </a:path>
                <a:path w="3590290" h="845185">
                  <a:moveTo>
                    <a:pt x="1130759" y="118239"/>
                  </a:moveTo>
                  <a:lnTo>
                    <a:pt x="1346153" y="118239"/>
                  </a:lnTo>
                  <a:lnTo>
                    <a:pt x="1346153" y="304057"/>
                  </a:lnTo>
                  <a:lnTo>
                    <a:pt x="1633325" y="304057"/>
                  </a:lnTo>
                </a:path>
                <a:path w="3590290" h="845185">
                  <a:moveTo>
                    <a:pt x="1130759" y="726355"/>
                  </a:moveTo>
                  <a:lnTo>
                    <a:pt x="1346154" y="726355"/>
                  </a:lnTo>
                  <a:lnTo>
                    <a:pt x="1346153" y="540536"/>
                  </a:lnTo>
                  <a:lnTo>
                    <a:pt x="1633325" y="540536"/>
                  </a:lnTo>
                </a:path>
              </a:pathLst>
            </a:custGeom>
            <a:ln w="31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9640" y="5157630"/>
              <a:ext cx="92671" cy="873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49640" y="5765726"/>
              <a:ext cx="92671" cy="8738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4615" y="5461660"/>
              <a:ext cx="74549" cy="874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3302" y="5461660"/>
              <a:ext cx="74764" cy="8740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212650" y="5023956"/>
              <a:ext cx="538480" cy="372110"/>
            </a:xfrm>
            <a:custGeom>
              <a:avLst/>
              <a:gdLst/>
              <a:ahLst/>
              <a:cxnLst/>
              <a:rect l="l" t="t" r="r" b="b"/>
              <a:pathLst>
                <a:path w="538479" h="372110">
                  <a:moveTo>
                    <a:pt x="233338" y="0"/>
                  </a:moveTo>
                  <a:lnTo>
                    <a:pt x="0" y="0"/>
                  </a:lnTo>
                  <a:lnTo>
                    <a:pt x="17669" y="34311"/>
                  </a:lnTo>
                  <a:lnTo>
                    <a:pt x="47119" y="122464"/>
                  </a:lnTo>
                  <a:lnTo>
                    <a:pt x="53009" y="242289"/>
                  </a:lnTo>
                  <a:lnTo>
                    <a:pt x="0" y="371617"/>
                  </a:lnTo>
                  <a:lnTo>
                    <a:pt x="233339" y="371617"/>
                  </a:lnTo>
                  <a:lnTo>
                    <a:pt x="268393" y="368713"/>
                  </a:lnTo>
                  <a:lnTo>
                    <a:pt x="352243" y="348389"/>
                  </a:lnTo>
                  <a:lnTo>
                    <a:pt x="452920" y="293225"/>
                  </a:lnTo>
                  <a:lnTo>
                    <a:pt x="538454" y="185798"/>
                  </a:lnTo>
                  <a:lnTo>
                    <a:pt x="483207" y="78383"/>
                  </a:lnTo>
                  <a:lnTo>
                    <a:pt x="433008" y="23224"/>
                  </a:lnTo>
                  <a:lnTo>
                    <a:pt x="359253" y="2903"/>
                  </a:lnTo>
                  <a:lnTo>
                    <a:pt x="233338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12650" y="5023956"/>
              <a:ext cx="538480" cy="372110"/>
            </a:xfrm>
            <a:custGeom>
              <a:avLst/>
              <a:gdLst/>
              <a:ahLst/>
              <a:cxnLst/>
              <a:rect l="l" t="t" r="r" b="b"/>
              <a:pathLst>
                <a:path w="538479" h="372110">
                  <a:moveTo>
                    <a:pt x="538454" y="185798"/>
                  </a:moveTo>
                  <a:lnTo>
                    <a:pt x="452920" y="293225"/>
                  </a:lnTo>
                  <a:lnTo>
                    <a:pt x="352243" y="348389"/>
                  </a:lnTo>
                  <a:lnTo>
                    <a:pt x="268393" y="368713"/>
                  </a:lnTo>
                  <a:lnTo>
                    <a:pt x="233339" y="371617"/>
                  </a:lnTo>
                  <a:lnTo>
                    <a:pt x="0" y="371617"/>
                  </a:lnTo>
                  <a:lnTo>
                    <a:pt x="53009" y="242289"/>
                  </a:lnTo>
                  <a:lnTo>
                    <a:pt x="47119" y="122464"/>
                  </a:lnTo>
                  <a:lnTo>
                    <a:pt x="17669" y="34310"/>
                  </a:lnTo>
                  <a:lnTo>
                    <a:pt x="0" y="0"/>
                  </a:lnTo>
                  <a:lnTo>
                    <a:pt x="233338" y="0"/>
                  </a:lnTo>
                  <a:lnTo>
                    <a:pt x="359253" y="2903"/>
                  </a:lnTo>
                  <a:lnTo>
                    <a:pt x="433008" y="23224"/>
                  </a:lnTo>
                  <a:lnTo>
                    <a:pt x="483207" y="78383"/>
                  </a:lnTo>
                  <a:lnTo>
                    <a:pt x="538454" y="185798"/>
                  </a:lnTo>
                  <a:close/>
                </a:path>
              </a:pathLst>
            </a:custGeom>
            <a:ln w="1736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12650" y="5632051"/>
              <a:ext cx="538480" cy="354965"/>
            </a:xfrm>
            <a:custGeom>
              <a:avLst/>
              <a:gdLst/>
              <a:ahLst/>
              <a:cxnLst/>
              <a:rect l="l" t="t" r="r" b="b"/>
              <a:pathLst>
                <a:path w="538479" h="354964">
                  <a:moveTo>
                    <a:pt x="233338" y="0"/>
                  </a:moveTo>
                  <a:lnTo>
                    <a:pt x="0" y="0"/>
                  </a:lnTo>
                  <a:lnTo>
                    <a:pt x="17669" y="31673"/>
                  </a:lnTo>
                  <a:lnTo>
                    <a:pt x="47119" y="114022"/>
                  </a:lnTo>
                  <a:lnTo>
                    <a:pt x="53009" y="228042"/>
                  </a:lnTo>
                  <a:lnTo>
                    <a:pt x="0" y="354725"/>
                  </a:lnTo>
                  <a:lnTo>
                    <a:pt x="233339" y="354725"/>
                  </a:lnTo>
                  <a:lnTo>
                    <a:pt x="268393" y="352086"/>
                  </a:lnTo>
                  <a:lnTo>
                    <a:pt x="352243" y="333612"/>
                  </a:lnTo>
                  <a:lnTo>
                    <a:pt x="452920" y="283468"/>
                  </a:lnTo>
                  <a:lnTo>
                    <a:pt x="538454" y="185818"/>
                  </a:lnTo>
                  <a:lnTo>
                    <a:pt x="483207" y="78392"/>
                  </a:lnTo>
                  <a:lnTo>
                    <a:pt x="433008" y="23227"/>
                  </a:lnTo>
                  <a:lnTo>
                    <a:pt x="359253" y="2903"/>
                  </a:lnTo>
                  <a:lnTo>
                    <a:pt x="233338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12650" y="5632051"/>
              <a:ext cx="538480" cy="354965"/>
            </a:xfrm>
            <a:custGeom>
              <a:avLst/>
              <a:gdLst/>
              <a:ahLst/>
              <a:cxnLst/>
              <a:rect l="l" t="t" r="r" b="b"/>
              <a:pathLst>
                <a:path w="538479" h="354964">
                  <a:moveTo>
                    <a:pt x="538454" y="185818"/>
                  </a:moveTo>
                  <a:lnTo>
                    <a:pt x="452920" y="283467"/>
                  </a:lnTo>
                  <a:lnTo>
                    <a:pt x="352243" y="333612"/>
                  </a:lnTo>
                  <a:lnTo>
                    <a:pt x="268393" y="352086"/>
                  </a:lnTo>
                  <a:lnTo>
                    <a:pt x="233339" y="354725"/>
                  </a:lnTo>
                  <a:lnTo>
                    <a:pt x="0" y="354725"/>
                  </a:lnTo>
                  <a:lnTo>
                    <a:pt x="53009" y="228042"/>
                  </a:lnTo>
                  <a:lnTo>
                    <a:pt x="47119" y="114022"/>
                  </a:lnTo>
                  <a:lnTo>
                    <a:pt x="17669" y="31673"/>
                  </a:lnTo>
                  <a:lnTo>
                    <a:pt x="0" y="0"/>
                  </a:lnTo>
                  <a:lnTo>
                    <a:pt x="233338" y="0"/>
                  </a:lnTo>
                  <a:lnTo>
                    <a:pt x="359253" y="2903"/>
                  </a:lnTo>
                  <a:lnTo>
                    <a:pt x="433008" y="23227"/>
                  </a:lnTo>
                  <a:lnTo>
                    <a:pt x="483207" y="78392"/>
                  </a:lnTo>
                  <a:lnTo>
                    <a:pt x="538454" y="185818"/>
                  </a:lnTo>
                  <a:close/>
                </a:path>
              </a:pathLst>
            </a:custGeom>
            <a:ln w="1734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89581" y="5328013"/>
              <a:ext cx="538480" cy="354965"/>
            </a:xfrm>
            <a:custGeom>
              <a:avLst/>
              <a:gdLst/>
              <a:ahLst/>
              <a:cxnLst/>
              <a:rect l="l" t="t" r="r" b="b"/>
              <a:pathLst>
                <a:path w="538479" h="354964">
                  <a:moveTo>
                    <a:pt x="233317" y="0"/>
                  </a:moveTo>
                  <a:lnTo>
                    <a:pt x="0" y="0"/>
                  </a:lnTo>
                  <a:lnTo>
                    <a:pt x="17666" y="31670"/>
                  </a:lnTo>
                  <a:lnTo>
                    <a:pt x="47111" y="114014"/>
                  </a:lnTo>
                  <a:lnTo>
                    <a:pt x="53000" y="228030"/>
                  </a:lnTo>
                  <a:lnTo>
                    <a:pt x="0" y="354717"/>
                  </a:lnTo>
                  <a:lnTo>
                    <a:pt x="233317" y="354717"/>
                  </a:lnTo>
                  <a:lnTo>
                    <a:pt x="268375" y="352077"/>
                  </a:lnTo>
                  <a:lnTo>
                    <a:pt x="352232" y="333602"/>
                  </a:lnTo>
                  <a:lnTo>
                    <a:pt x="452917" y="283454"/>
                  </a:lnTo>
                  <a:lnTo>
                    <a:pt x="538454" y="185798"/>
                  </a:lnTo>
                  <a:lnTo>
                    <a:pt x="483206" y="78383"/>
                  </a:lnTo>
                  <a:lnTo>
                    <a:pt x="433005" y="23224"/>
                  </a:lnTo>
                  <a:lnTo>
                    <a:pt x="359244" y="2903"/>
                  </a:lnTo>
                  <a:lnTo>
                    <a:pt x="233317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89581" y="5328014"/>
              <a:ext cx="538480" cy="354965"/>
            </a:xfrm>
            <a:custGeom>
              <a:avLst/>
              <a:gdLst/>
              <a:ahLst/>
              <a:cxnLst/>
              <a:rect l="l" t="t" r="r" b="b"/>
              <a:pathLst>
                <a:path w="538479" h="354964">
                  <a:moveTo>
                    <a:pt x="538454" y="185798"/>
                  </a:moveTo>
                  <a:lnTo>
                    <a:pt x="452917" y="283454"/>
                  </a:lnTo>
                  <a:lnTo>
                    <a:pt x="352232" y="333602"/>
                  </a:lnTo>
                  <a:lnTo>
                    <a:pt x="268375" y="352077"/>
                  </a:lnTo>
                  <a:lnTo>
                    <a:pt x="233317" y="354717"/>
                  </a:lnTo>
                  <a:lnTo>
                    <a:pt x="0" y="354717"/>
                  </a:lnTo>
                  <a:lnTo>
                    <a:pt x="53000" y="228030"/>
                  </a:lnTo>
                  <a:lnTo>
                    <a:pt x="47111" y="114014"/>
                  </a:lnTo>
                  <a:lnTo>
                    <a:pt x="17666" y="31670"/>
                  </a:lnTo>
                  <a:lnTo>
                    <a:pt x="0" y="0"/>
                  </a:lnTo>
                  <a:lnTo>
                    <a:pt x="233317" y="0"/>
                  </a:lnTo>
                  <a:lnTo>
                    <a:pt x="359244" y="2903"/>
                  </a:lnTo>
                  <a:lnTo>
                    <a:pt x="433005" y="23224"/>
                  </a:lnTo>
                  <a:lnTo>
                    <a:pt x="483206" y="78383"/>
                  </a:lnTo>
                  <a:lnTo>
                    <a:pt x="538454" y="185798"/>
                  </a:lnTo>
                  <a:close/>
                </a:path>
              </a:pathLst>
            </a:custGeom>
            <a:ln w="1734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38225" y="5328014"/>
              <a:ext cx="539115" cy="354965"/>
            </a:xfrm>
            <a:custGeom>
              <a:avLst/>
              <a:gdLst/>
              <a:ahLst/>
              <a:cxnLst/>
              <a:rect l="l" t="t" r="r" b="b"/>
              <a:pathLst>
                <a:path w="539115" h="354964">
                  <a:moveTo>
                    <a:pt x="233467" y="0"/>
                  </a:moveTo>
                  <a:lnTo>
                    <a:pt x="0" y="0"/>
                  </a:lnTo>
                  <a:lnTo>
                    <a:pt x="17666" y="31670"/>
                  </a:lnTo>
                  <a:lnTo>
                    <a:pt x="47111" y="114014"/>
                  </a:lnTo>
                  <a:lnTo>
                    <a:pt x="53000" y="228030"/>
                  </a:lnTo>
                  <a:lnTo>
                    <a:pt x="0" y="354717"/>
                  </a:lnTo>
                  <a:lnTo>
                    <a:pt x="233467" y="354717"/>
                  </a:lnTo>
                  <a:lnTo>
                    <a:pt x="268503" y="352077"/>
                  </a:lnTo>
                  <a:lnTo>
                    <a:pt x="352318" y="333602"/>
                  </a:lnTo>
                  <a:lnTo>
                    <a:pt x="452976" y="283454"/>
                  </a:lnTo>
                  <a:lnTo>
                    <a:pt x="538540" y="185798"/>
                  </a:lnTo>
                  <a:lnTo>
                    <a:pt x="483245" y="78383"/>
                  </a:lnTo>
                  <a:lnTo>
                    <a:pt x="433035" y="23224"/>
                  </a:lnTo>
                  <a:lnTo>
                    <a:pt x="359309" y="2903"/>
                  </a:lnTo>
                  <a:lnTo>
                    <a:pt x="233467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38225" y="5328014"/>
              <a:ext cx="539115" cy="354965"/>
            </a:xfrm>
            <a:custGeom>
              <a:avLst/>
              <a:gdLst/>
              <a:ahLst/>
              <a:cxnLst/>
              <a:rect l="l" t="t" r="r" b="b"/>
              <a:pathLst>
                <a:path w="539115" h="354964">
                  <a:moveTo>
                    <a:pt x="538540" y="185798"/>
                  </a:moveTo>
                  <a:lnTo>
                    <a:pt x="452976" y="283454"/>
                  </a:lnTo>
                  <a:lnTo>
                    <a:pt x="352318" y="333602"/>
                  </a:lnTo>
                  <a:lnTo>
                    <a:pt x="268503" y="352077"/>
                  </a:lnTo>
                  <a:lnTo>
                    <a:pt x="233467" y="354717"/>
                  </a:lnTo>
                  <a:lnTo>
                    <a:pt x="18008" y="354717"/>
                  </a:lnTo>
                  <a:lnTo>
                    <a:pt x="0" y="354717"/>
                  </a:lnTo>
                  <a:lnTo>
                    <a:pt x="53000" y="228030"/>
                  </a:lnTo>
                  <a:lnTo>
                    <a:pt x="47111" y="114014"/>
                  </a:lnTo>
                  <a:lnTo>
                    <a:pt x="17666" y="31670"/>
                  </a:lnTo>
                  <a:lnTo>
                    <a:pt x="0" y="0"/>
                  </a:lnTo>
                  <a:lnTo>
                    <a:pt x="18008" y="0"/>
                  </a:lnTo>
                  <a:lnTo>
                    <a:pt x="233467" y="0"/>
                  </a:lnTo>
                  <a:lnTo>
                    <a:pt x="359309" y="2903"/>
                  </a:lnTo>
                  <a:lnTo>
                    <a:pt x="433035" y="23224"/>
                  </a:lnTo>
                  <a:lnTo>
                    <a:pt x="483245" y="78383"/>
                  </a:lnTo>
                  <a:lnTo>
                    <a:pt x="538540" y="185798"/>
                  </a:lnTo>
                  <a:close/>
                </a:path>
              </a:pathLst>
            </a:custGeom>
            <a:ln w="1734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68954" y="5463132"/>
              <a:ext cx="89828" cy="8445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25478" y="5175974"/>
              <a:ext cx="89742" cy="675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25478" y="5767190"/>
              <a:ext cx="89742" cy="84459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863209" y="6233261"/>
            <a:ext cx="1156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NAND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gate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067" rIns="0" bIns="0" rtlCol="0">
            <a:spAutoFit/>
          </a:bodyPr>
          <a:lstStyle/>
          <a:p>
            <a:pPr marL="654685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solidFill>
                  <a:srgbClr val="FFFFFF"/>
                </a:solidFill>
              </a:rPr>
              <a:t>Realization</a:t>
            </a:r>
            <a:endParaRPr sz="3200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97</a:t>
            </a:fld>
            <a:endParaRPr lang="en-IN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80923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XOR</a:t>
            </a:r>
            <a:r>
              <a:rPr spc="-254" dirty="0"/>
              <a:t> </a:t>
            </a:r>
            <a:r>
              <a:rPr spc="125" dirty="0"/>
              <a:t>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994" y="2589657"/>
            <a:ext cx="882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odd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numbers 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otherwise,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004" y="3765803"/>
            <a:ext cx="6056376" cy="2133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98</a:t>
            </a:fld>
            <a:endParaRPr lang="en-IN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79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0"/>
              </a:spcBef>
            </a:pPr>
            <a:r>
              <a:rPr spc="-365" dirty="0"/>
              <a:t>X-</a:t>
            </a:r>
            <a:r>
              <a:rPr spc="-30" dirty="0"/>
              <a:t>NOR</a:t>
            </a:r>
            <a:r>
              <a:rPr spc="-270" dirty="0"/>
              <a:t> </a:t>
            </a:r>
            <a:r>
              <a:rPr spc="125" dirty="0"/>
              <a:t>Gate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8964" y="2686304"/>
            <a:ext cx="9391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latin typeface="Arial MT"/>
                <a:cs typeface="Arial MT"/>
              </a:rPr>
              <a:t>XNOR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9001" y="3135972"/>
            <a:ext cx="2374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500" spc="-50" dirty="0">
                <a:latin typeface="Arial MT"/>
                <a:cs typeface="Arial MT"/>
              </a:rPr>
              <a:t>X Y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8639" y="3442208"/>
            <a:ext cx="2197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0" dirty="0">
                <a:latin typeface="Arial MT"/>
                <a:cs typeface="Arial MT"/>
              </a:rPr>
              <a:t>Z</a:t>
            </a:r>
            <a:endParaRPr sz="25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50048" y="2795270"/>
          <a:ext cx="1925955" cy="235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359"/>
                <a:gridCol w="609600"/>
                <a:gridCol w="772160"/>
              </a:tblGrid>
              <a:tr h="565150"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X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469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Y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4699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Z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8645"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16637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16637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16637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86360" algn="ctr">
                        <a:lnSpc>
                          <a:spcPts val="2660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660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660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86360" algn="ctr">
                        <a:lnSpc>
                          <a:spcPts val="2665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665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665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86360" algn="ctr">
                        <a:lnSpc>
                          <a:spcPts val="2660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660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660"/>
                        </a:lnSpc>
                      </a:pPr>
                      <a:r>
                        <a:rPr sz="25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5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2816822" y="3244148"/>
            <a:ext cx="1908175" cy="807085"/>
            <a:chOff x="2816822" y="3244148"/>
            <a:chExt cx="1908175" cy="807085"/>
          </a:xfrm>
        </p:grpSpPr>
        <p:sp>
          <p:nvSpPr>
            <p:cNvPr id="8" name="object 8"/>
            <p:cNvSpPr/>
            <p:nvPr/>
          </p:nvSpPr>
          <p:spPr>
            <a:xfrm>
              <a:off x="2816822" y="3446597"/>
              <a:ext cx="1908175" cy="401955"/>
            </a:xfrm>
            <a:custGeom>
              <a:avLst/>
              <a:gdLst/>
              <a:ahLst/>
              <a:cxnLst/>
              <a:rect l="l" t="t" r="r" b="b"/>
              <a:pathLst>
                <a:path w="1908175" h="401954">
                  <a:moveTo>
                    <a:pt x="0" y="0"/>
                  </a:moveTo>
                  <a:lnTo>
                    <a:pt x="954013" y="0"/>
                  </a:lnTo>
                </a:path>
                <a:path w="1908175" h="401954">
                  <a:moveTo>
                    <a:pt x="0" y="401884"/>
                  </a:moveTo>
                  <a:lnTo>
                    <a:pt x="954013" y="401884"/>
                  </a:lnTo>
                </a:path>
                <a:path w="1908175" h="401954">
                  <a:moveTo>
                    <a:pt x="1908028" y="200942"/>
                  </a:moveTo>
                  <a:lnTo>
                    <a:pt x="954013" y="2009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0729" y="3245655"/>
              <a:ext cx="1240790" cy="803910"/>
            </a:xfrm>
            <a:custGeom>
              <a:avLst/>
              <a:gdLst/>
              <a:ahLst/>
              <a:cxnLst/>
              <a:rect l="l" t="t" r="r" b="b"/>
              <a:pathLst>
                <a:path w="1240789" h="803910">
                  <a:moveTo>
                    <a:pt x="372064" y="0"/>
                  </a:moveTo>
                  <a:lnTo>
                    <a:pt x="0" y="0"/>
                  </a:lnTo>
                  <a:lnTo>
                    <a:pt x="34461" y="40537"/>
                  </a:lnTo>
                  <a:lnTo>
                    <a:pt x="65093" y="81663"/>
                  </a:lnTo>
                  <a:lnTo>
                    <a:pt x="91897" y="123308"/>
                  </a:lnTo>
                  <a:lnTo>
                    <a:pt x="114871" y="165404"/>
                  </a:lnTo>
                  <a:lnTo>
                    <a:pt x="134016" y="207881"/>
                  </a:lnTo>
                  <a:lnTo>
                    <a:pt x="149332" y="250670"/>
                  </a:lnTo>
                  <a:lnTo>
                    <a:pt x="160819" y="293701"/>
                  </a:lnTo>
                  <a:lnTo>
                    <a:pt x="168477" y="336905"/>
                  </a:lnTo>
                  <a:lnTo>
                    <a:pt x="172307" y="380213"/>
                  </a:lnTo>
                  <a:lnTo>
                    <a:pt x="172307" y="423556"/>
                  </a:lnTo>
                  <a:lnTo>
                    <a:pt x="168477" y="466864"/>
                  </a:lnTo>
                  <a:lnTo>
                    <a:pt x="160819" y="510068"/>
                  </a:lnTo>
                  <a:lnTo>
                    <a:pt x="149332" y="553099"/>
                  </a:lnTo>
                  <a:lnTo>
                    <a:pt x="134016" y="595888"/>
                  </a:lnTo>
                  <a:lnTo>
                    <a:pt x="114871" y="638365"/>
                  </a:lnTo>
                  <a:lnTo>
                    <a:pt x="91897" y="680461"/>
                  </a:lnTo>
                  <a:lnTo>
                    <a:pt x="65093" y="722106"/>
                  </a:lnTo>
                  <a:lnTo>
                    <a:pt x="34461" y="763233"/>
                  </a:lnTo>
                  <a:lnTo>
                    <a:pt x="0" y="803770"/>
                  </a:lnTo>
                  <a:lnTo>
                    <a:pt x="372064" y="803770"/>
                  </a:lnTo>
                  <a:lnTo>
                    <a:pt x="431084" y="794885"/>
                  </a:lnTo>
                  <a:lnTo>
                    <a:pt x="488912" y="784612"/>
                  </a:lnTo>
                  <a:lnTo>
                    <a:pt x="545470" y="772985"/>
                  </a:lnTo>
                  <a:lnTo>
                    <a:pt x="600686" y="760040"/>
                  </a:lnTo>
                  <a:lnTo>
                    <a:pt x="654483" y="745811"/>
                  </a:lnTo>
                  <a:lnTo>
                    <a:pt x="706786" y="730333"/>
                  </a:lnTo>
                  <a:lnTo>
                    <a:pt x="757522" y="713641"/>
                  </a:lnTo>
                  <a:lnTo>
                    <a:pt x="806614" y="695769"/>
                  </a:lnTo>
                  <a:lnTo>
                    <a:pt x="853987" y="676752"/>
                  </a:lnTo>
                  <a:lnTo>
                    <a:pt x="899568" y="656625"/>
                  </a:lnTo>
                  <a:lnTo>
                    <a:pt x="943281" y="635422"/>
                  </a:lnTo>
                  <a:lnTo>
                    <a:pt x="985050" y="613178"/>
                  </a:lnTo>
                  <a:lnTo>
                    <a:pt x="1024801" y="589928"/>
                  </a:lnTo>
                  <a:lnTo>
                    <a:pt x="1062460" y="565707"/>
                  </a:lnTo>
                  <a:lnTo>
                    <a:pt x="1097950" y="540549"/>
                  </a:lnTo>
                  <a:lnTo>
                    <a:pt x="1131197" y="514489"/>
                  </a:lnTo>
                  <a:lnTo>
                    <a:pt x="1162127" y="487561"/>
                  </a:lnTo>
                  <a:lnTo>
                    <a:pt x="1190663" y="459801"/>
                  </a:lnTo>
                  <a:lnTo>
                    <a:pt x="1216732" y="431243"/>
                  </a:lnTo>
                  <a:lnTo>
                    <a:pt x="1240258" y="401922"/>
                  </a:lnTo>
                  <a:lnTo>
                    <a:pt x="1217075" y="372472"/>
                  </a:lnTo>
                  <a:lnTo>
                    <a:pt x="1191299" y="343792"/>
                  </a:lnTo>
                  <a:lnTo>
                    <a:pt x="1163008" y="315917"/>
                  </a:lnTo>
                  <a:lnTo>
                    <a:pt x="1132278" y="288884"/>
                  </a:lnTo>
                  <a:lnTo>
                    <a:pt x="1099187" y="262728"/>
                  </a:lnTo>
                  <a:lnTo>
                    <a:pt x="1063812" y="237485"/>
                  </a:lnTo>
                  <a:lnTo>
                    <a:pt x="1026231" y="213191"/>
                  </a:lnTo>
                  <a:lnTo>
                    <a:pt x="986520" y="189882"/>
                  </a:lnTo>
                  <a:lnTo>
                    <a:pt x="944758" y="167593"/>
                  </a:lnTo>
                  <a:lnTo>
                    <a:pt x="901021" y="146360"/>
                  </a:lnTo>
                  <a:lnTo>
                    <a:pt x="855387" y="126219"/>
                  </a:lnTo>
                  <a:lnTo>
                    <a:pt x="807933" y="107206"/>
                  </a:lnTo>
                  <a:lnTo>
                    <a:pt x="758737" y="89357"/>
                  </a:lnTo>
                  <a:lnTo>
                    <a:pt x="707875" y="72707"/>
                  </a:lnTo>
                  <a:lnTo>
                    <a:pt x="655426" y="57292"/>
                  </a:lnTo>
                  <a:lnTo>
                    <a:pt x="601465" y="43148"/>
                  </a:lnTo>
                  <a:lnTo>
                    <a:pt x="546072" y="30312"/>
                  </a:lnTo>
                  <a:lnTo>
                    <a:pt x="489322" y="18817"/>
                  </a:lnTo>
                  <a:lnTo>
                    <a:pt x="431293" y="8701"/>
                  </a:lnTo>
                  <a:lnTo>
                    <a:pt x="372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6708" y="3245655"/>
              <a:ext cx="1364615" cy="803910"/>
            </a:xfrm>
            <a:custGeom>
              <a:avLst/>
              <a:gdLst/>
              <a:ahLst/>
              <a:cxnLst/>
              <a:rect l="l" t="t" r="r" b="b"/>
              <a:pathLst>
                <a:path w="1364614" h="803910">
                  <a:moveTo>
                    <a:pt x="1364279" y="401922"/>
                  </a:moveTo>
                  <a:lnTo>
                    <a:pt x="1314685" y="459801"/>
                  </a:lnTo>
                  <a:lnTo>
                    <a:pt x="1286148" y="487561"/>
                  </a:lnTo>
                  <a:lnTo>
                    <a:pt x="1255219" y="514489"/>
                  </a:lnTo>
                  <a:lnTo>
                    <a:pt x="1221971" y="540549"/>
                  </a:lnTo>
                  <a:lnTo>
                    <a:pt x="1186481" y="565707"/>
                  </a:lnTo>
                  <a:lnTo>
                    <a:pt x="1148823" y="589928"/>
                  </a:lnTo>
                  <a:lnTo>
                    <a:pt x="1109071" y="613178"/>
                  </a:lnTo>
                  <a:lnTo>
                    <a:pt x="1067302" y="635422"/>
                  </a:lnTo>
                  <a:lnTo>
                    <a:pt x="1023589" y="656625"/>
                  </a:lnTo>
                  <a:lnTo>
                    <a:pt x="978009" y="676752"/>
                  </a:lnTo>
                  <a:lnTo>
                    <a:pt x="930635" y="695769"/>
                  </a:lnTo>
                  <a:lnTo>
                    <a:pt x="881543" y="713641"/>
                  </a:lnTo>
                  <a:lnTo>
                    <a:pt x="830808" y="730333"/>
                  </a:lnTo>
                  <a:lnTo>
                    <a:pt x="778504" y="745811"/>
                  </a:lnTo>
                  <a:lnTo>
                    <a:pt x="724707" y="760040"/>
                  </a:lnTo>
                  <a:lnTo>
                    <a:pt x="669492" y="772985"/>
                  </a:lnTo>
                  <a:lnTo>
                    <a:pt x="612933" y="784612"/>
                  </a:lnTo>
                  <a:lnTo>
                    <a:pt x="555106" y="794885"/>
                  </a:lnTo>
                  <a:lnTo>
                    <a:pt x="496085" y="803770"/>
                  </a:lnTo>
                  <a:lnTo>
                    <a:pt x="124021" y="803770"/>
                  </a:lnTo>
                  <a:lnTo>
                    <a:pt x="158482" y="763233"/>
                  </a:lnTo>
                  <a:lnTo>
                    <a:pt x="189115" y="722106"/>
                  </a:lnTo>
                  <a:lnTo>
                    <a:pt x="215918" y="680461"/>
                  </a:lnTo>
                  <a:lnTo>
                    <a:pt x="238892" y="638365"/>
                  </a:lnTo>
                  <a:lnTo>
                    <a:pt x="258037" y="595888"/>
                  </a:lnTo>
                  <a:lnTo>
                    <a:pt x="273354" y="553099"/>
                  </a:lnTo>
                  <a:lnTo>
                    <a:pt x="284841" y="510068"/>
                  </a:lnTo>
                  <a:lnTo>
                    <a:pt x="292499" y="466864"/>
                  </a:lnTo>
                  <a:lnTo>
                    <a:pt x="296328" y="423556"/>
                  </a:lnTo>
                  <a:lnTo>
                    <a:pt x="296328" y="380213"/>
                  </a:lnTo>
                  <a:lnTo>
                    <a:pt x="292499" y="336905"/>
                  </a:lnTo>
                  <a:lnTo>
                    <a:pt x="284841" y="293701"/>
                  </a:lnTo>
                  <a:lnTo>
                    <a:pt x="273354" y="250670"/>
                  </a:lnTo>
                  <a:lnTo>
                    <a:pt x="258037" y="207881"/>
                  </a:lnTo>
                  <a:lnTo>
                    <a:pt x="238892" y="165404"/>
                  </a:lnTo>
                  <a:lnTo>
                    <a:pt x="215918" y="123308"/>
                  </a:lnTo>
                  <a:lnTo>
                    <a:pt x="189115" y="81663"/>
                  </a:lnTo>
                  <a:lnTo>
                    <a:pt x="158482" y="40537"/>
                  </a:lnTo>
                  <a:lnTo>
                    <a:pt x="124021" y="0"/>
                  </a:lnTo>
                  <a:lnTo>
                    <a:pt x="496085" y="0"/>
                  </a:lnTo>
                  <a:lnTo>
                    <a:pt x="555315" y="8701"/>
                  </a:lnTo>
                  <a:lnTo>
                    <a:pt x="613343" y="18817"/>
                  </a:lnTo>
                  <a:lnTo>
                    <a:pt x="670093" y="30312"/>
                  </a:lnTo>
                  <a:lnTo>
                    <a:pt x="725487" y="43148"/>
                  </a:lnTo>
                  <a:lnTo>
                    <a:pt x="779447" y="57292"/>
                  </a:lnTo>
                  <a:lnTo>
                    <a:pt x="831897" y="72707"/>
                  </a:lnTo>
                  <a:lnTo>
                    <a:pt x="882758" y="89357"/>
                  </a:lnTo>
                  <a:lnTo>
                    <a:pt x="931955" y="107206"/>
                  </a:lnTo>
                  <a:lnTo>
                    <a:pt x="979409" y="126219"/>
                  </a:lnTo>
                  <a:lnTo>
                    <a:pt x="1025043" y="146360"/>
                  </a:lnTo>
                  <a:lnTo>
                    <a:pt x="1068779" y="167593"/>
                  </a:lnTo>
                  <a:lnTo>
                    <a:pt x="1110542" y="189882"/>
                  </a:lnTo>
                  <a:lnTo>
                    <a:pt x="1150252" y="213191"/>
                  </a:lnTo>
                  <a:lnTo>
                    <a:pt x="1187833" y="237485"/>
                  </a:lnTo>
                  <a:lnTo>
                    <a:pt x="1223208" y="262728"/>
                  </a:lnTo>
                  <a:lnTo>
                    <a:pt x="1256299" y="288884"/>
                  </a:lnTo>
                  <a:lnTo>
                    <a:pt x="1287029" y="315917"/>
                  </a:lnTo>
                  <a:lnTo>
                    <a:pt x="1315321" y="343792"/>
                  </a:lnTo>
                  <a:lnTo>
                    <a:pt x="1341096" y="372472"/>
                  </a:lnTo>
                  <a:lnTo>
                    <a:pt x="1364279" y="401922"/>
                  </a:lnTo>
                </a:path>
                <a:path w="1364614" h="803910">
                  <a:moveTo>
                    <a:pt x="0" y="803770"/>
                  </a:moveTo>
                  <a:lnTo>
                    <a:pt x="34461" y="763233"/>
                  </a:lnTo>
                  <a:lnTo>
                    <a:pt x="65093" y="722106"/>
                  </a:lnTo>
                  <a:lnTo>
                    <a:pt x="91897" y="680461"/>
                  </a:lnTo>
                  <a:lnTo>
                    <a:pt x="114871" y="638365"/>
                  </a:lnTo>
                  <a:lnTo>
                    <a:pt x="134016" y="595888"/>
                  </a:lnTo>
                  <a:lnTo>
                    <a:pt x="149332" y="553099"/>
                  </a:lnTo>
                  <a:lnTo>
                    <a:pt x="160819" y="510068"/>
                  </a:lnTo>
                  <a:lnTo>
                    <a:pt x="168477" y="466864"/>
                  </a:lnTo>
                  <a:lnTo>
                    <a:pt x="172307" y="423556"/>
                  </a:lnTo>
                  <a:lnTo>
                    <a:pt x="172307" y="380213"/>
                  </a:lnTo>
                  <a:lnTo>
                    <a:pt x="168477" y="336905"/>
                  </a:lnTo>
                  <a:lnTo>
                    <a:pt x="160819" y="293701"/>
                  </a:lnTo>
                  <a:lnTo>
                    <a:pt x="149332" y="250670"/>
                  </a:lnTo>
                  <a:lnTo>
                    <a:pt x="134016" y="207881"/>
                  </a:lnTo>
                  <a:lnTo>
                    <a:pt x="114871" y="165404"/>
                  </a:lnTo>
                  <a:lnTo>
                    <a:pt x="91897" y="123308"/>
                  </a:lnTo>
                  <a:lnTo>
                    <a:pt x="65093" y="81663"/>
                  </a:lnTo>
                  <a:lnTo>
                    <a:pt x="34461" y="4053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5866" y="3585970"/>
              <a:ext cx="145576" cy="123139"/>
            </a:xfrm>
            <a:prstGeom prst="rect">
              <a:avLst/>
            </a:prstGeom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NSU, JAMSHEDPUR</a:t>
            </a:r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13152</Words>
  <Application>Microsoft Office PowerPoint</Application>
  <PresentationFormat>Custom</PresentationFormat>
  <Paragraphs>4375</Paragraphs>
  <Slides>326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326</vt:i4>
      </vt:variant>
    </vt:vector>
  </HeadingPairs>
  <TitlesOfParts>
    <vt:vector size="327" baseType="lpstr">
      <vt:lpstr>Office Theme</vt:lpstr>
      <vt:lpstr>DIGITAL ELECTRONICS COURSE: BTECH SEMESTER: 3RD BRANCH: CSE </vt:lpstr>
      <vt:lpstr>Lecture of Module 1</vt:lpstr>
      <vt:lpstr>Overview</vt:lpstr>
      <vt:lpstr>Introduction</vt:lpstr>
      <vt:lpstr>Analog versus Digital</vt:lpstr>
      <vt:lpstr>PowerPoint Presentation</vt:lpstr>
      <vt:lpstr>Signal Examples Over Time</vt:lpstr>
      <vt:lpstr>Digital Signal</vt:lpstr>
      <vt:lpstr>Binary Values: Other Physical Quantities</vt:lpstr>
      <vt:lpstr>Digital System</vt:lpstr>
      <vt:lpstr>Digital representations of logical functions</vt:lpstr>
      <vt:lpstr>Logic Levels</vt:lpstr>
      <vt:lpstr>Combinational Logic Circuit</vt:lpstr>
      <vt:lpstr>Sequential Logic Circuits</vt:lpstr>
      <vt:lpstr>Fixed function Logic devices</vt:lpstr>
      <vt:lpstr>Programmable Logic Devices</vt:lpstr>
      <vt:lpstr>Advantages of PLDs</vt:lpstr>
      <vt:lpstr>Types of PLDs</vt:lpstr>
      <vt:lpstr>PLD Configuration</vt:lpstr>
      <vt:lpstr>PowerPoint Presentation</vt:lpstr>
      <vt:lpstr>PowerPoint Presentation</vt:lpstr>
      <vt:lpstr>GAL</vt:lpstr>
      <vt:lpstr>HCPLD</vt:lpstr>
      <vt:lpstr>Number Systems</vt:lpstr>
      <vt:lpstr>Overview</vt:lpstr>
      <vt:lpstr>Introduction</vt:lpstr>
      <vt:lpstr>Binary Number</vt:lpstr>
      <vt:lpstr>BINARY TO DECIMAL CONVERSION</vt:lpstr>
      <vt:lpstr>TEST</vt:lpstr>
      <vt:lpstr>TEST</vt:lpstr>
      <vt:lpstr>DECIMAL TO BINARY CONVERSION</vt:lpstr>
      <vt:lpstr>PowerPoint Presentation</vt:lpstr>
      <vt:lpstr>PowerPoint Presentation</vt:lpstr>
      <vt:lpstr>PowerPoint Presentation</vt:lpstr>
      <vt:lpstr>PowerPoint Presentation</vt:lpstr>
      <vt:lpstr>HEXADECIMAL NUMBER SYSTEM</vt:lpstr>
      <vt:lpstr>PowerPoint Presentation</vt:lpstr>
      <vt:lpstr>DECIMAL TO HEXADECIMAL CONVERSION</vt:lpstr>
      <vt:lpstr>PowerPoint Presentation</vt:lpstr>
      <vt:lpstr>HEXADECIMAL TO DECIMAL CONVERSION</vt:lpstr>
      <vt:lpstr>PowerPoint Presentation</vt:lpstr>
      <vt:lpstr>TEST</vt:lpstr>
      <vt:lpstr>OCTAL NUMBERS</vt:lpstr>
      <vt:lpstr>PowerPoint Presentation</vt:lpstr>
      <vt:lpstr>DECIMAL TO OCTAL CONVERSION</vt:lpstr>
      <vt:lpstr>PowerPoint Presentation</vt:lpstr>
      <vt:lpstr>OCTAL TO DECIMAL CONVERSION</vt:lpstr>
      <vt:lpstr>PowerPoint Presentation</vt:lpstr>
      <vt:lpstr>PowerPoint Presentation</vt:lpstr>
      <vt:lpstr>PowerPoint Presentation</vt:lpstr>
      <vt:lpstr>Overview</vt:lpstr>
      <vt:lpstr>Arithmetic Operations</vt:lpstr>
      <vt:lpstr>Subtraction</vt:lpstr>
      <vt:lpstr>Decimal Subtraction</vt:lpstr>
      <vt:lpstr>Decimal Subtraction</vt:lpstr>
      <vt:lpstr>Binary Subtraction</vt:lpstr>
      <vt:lpstr>Binary Subtraction</vt:lpstr>
      <vt:lpstr>Signed Binary Numbers</vt:lpstr>
      <vt:lpstr>Signed Binary Numbers</vt:lpstr>
      <vt:lpstr>Range of Binary Number</vt:lpstr>
      <vt:lpstr>Signed Binary Number Arithmetic</vt:lpstr>
      <vt:lpstr>PowerPoint Presentation</vt:lpstr>
      <vt:lpstr>Overview</vt:lpstr>
      <vt:lpstr>Introduction</vt:lpstr>
      <vt:lpstr>PowerPoint Presentation</vt:lpstr>
      <vt:lpstr>Binary Coded Decimal (BCD)</vt:lpstr>
      <vt:lpstr>▶ Consider 5 + 5</vt:lpstr>
      <vt:lpstr>PowerPoint Presentation</vt:lpstr>
      <vt:lpstr>PowerPoint Presentation</vt:lpstr>
      <vt:lpstr>▶ Had a carry to the 3rd BCD digit position</vt:lpstr>
      <vt:lpstr>EBCDIC Code</vt:lpstr>
      <vt:lpstr>The Excess-3- Code</vt:lpstr>
      <vt:lpstr>Gray Code</vt:lpstr>
      <vt:lpstr>Binary to Gray</vt:lpstr>
      <vt:lpstr>Gray to Binary</vt:lpstr>
      <vt:lpstr>Reflection of Gray Codes</vt:lpstr>
      <vt:lpstr>Alphanumeric Codes</vt:lpstr>
      <vt:lpstr>ASCII</vt:lpstr>
      <vt:lpstr>PowerPoint Presentation</vt:lpstr>
      <vt:lpstr>ASCII Properties</vt:lpstr>
      <vt:lpstr>Lecture of Module 2</vt:lpstr>
      <vt:lpstr>Overview</vt:lpstr>
      <vt:lpstr>Introduction</vt:lpstr>
      <vt:lpstr>Binary Variables</vt:lpstr>
      <vt:lpstr>Logical Operations</vt:lpstr>
      <vt:lpstr>Operator</vt:lpstr>
      <vt:lpstr>Truth Tables</vt:lpstr>
      <vt:lpstr>Logic Function Implementation</vt:lpstr>
      <vt:lpstr>Logic Gates</vt:lpstr>
      <vt:lpstr>NOT Gate</vt:lpstr>
      <vt:lpstr>AND Gate</vt:lpstr>
      <vt:lpstr>OR Gate</vt:lpstr>
      <vt:lpstr>Universal Gates</vt:lpstr>
      <vt:lpstr>NAND Gate</vt:lpstr>
      <vt:lpstr>NOR Gate</vt:lpstr>
      <vt:lpstr>Realization</vt:lpstr>
      <vt:lpstr>Realization</vt:lpstr>
      <vt:lpstr>XOR Gate</vt:lpstr>
      <vt:lpstr>X-NOR Gate</vt:lpstr>
      <vt:lpstr>Constructing Gates</vt:lpstr>
      <vt:lpstr>PowerPoint Presentation</vt:lpstr>
      <vt:lpstr>PowerPoint Presentation</vt:lpstr>
      <vt:lpstr>Timing Diagram</vt:lpstr>
      <vt:lpstr>Gate Delay</vt:lpstr>
      <vt:lpstr>PowerPoint Presentation</vt:lpstr>
      <vt:lpstr>Overview</vt:lpstr>
      <vt:lpstr>Introduction</vt:lpstr>
      <vt:lpstr>Boolean algebra</vt:lpstr>
      <vt:lpstr>PowerPoint Presentation</vt:lpstr>
      <vt:lpstr>▶ A Boolean function has:</vt:lpstr>
      <vt:lpstr>Conceptually</vt:lpstr>
      <vt:lpstr>PowerPoint Presentation</vt:lpstr>
      <vt:lpstr>Properties of Boolean Algebra</vt:lpstr>
      <vt:lpstr>▶ Our second group of Boolean identities should be familiar to you from your study of algebra:</vt:lpstr>
      <vt:lpstr>▶ Our last group of Boolean identities are perhaps the most useful.</vt:lpstr>
      <vt:lpstr>▶ We can use Boolean identities to simplify the function:</vt:lpstr>
      <vt:lpstr>PowerPoint Presentation</vt:lpstr>
      <vt:lpstr>Algebraic Manipulation</vt:lpstr>
      <vt:lpstr>Complementation</vt:lpstr>
      <vt:lpstr>▶ Find the complement of F(x, y, z) = x y’ z’ + x’ y z</vt:lpstr>
      <vt:lpstr>Truth Table</vt:lpstr>
      <vt:lpstr>PowerPoint Presentation</vt:lpstr>
      <vt:lpstr>Overview</vt:lpstr>
      <vt:lpstr>Introduction</vt:lpstr>
      <vt:lpstr>SOP and POS</vt:lpstr>
      <vt:lpstr>Definitions</vt:lpstr>
      <vt:lpstr>Truth Table notation for Minterms and Maxterms</vt:lpstr>
      <vt:lpstr>Canonical Forms</vt:lpstr>
      <vt:lpstr>Conversion Between Canonical Forms</vt:lpstr>
      <vt:lpstr>F  XYZ  XYZ  XYZ  XYZ  m0  m2  m5  m7  m(0, 2, 5, 7)</vt:lpstr>
      <vt:lpstr>Standard Forms</vt:lpstr>
      <vt:lpstr>Conversion of SOP from standard to canonical form</vt:lpstr>
      <vt:lpstr>Conversion of POS from standard to canonical form</vt:lpstr>
      <vt:lpstr>Minimization Techniques</vt:lpstr>
      <vt:lpstr>Overview</vt:lpstr>
      <vt:lpstr>Introduction</vt:lpstr>
      <vt:lpstr>Karnaugh Map (K-map) is a simple procedure for simplification of Boolean expressions.</vt:lpstr>
      <vt:lpstr>Karnaugh Map (K-Map)</vt:lpstr>
      <vt:lpstr>K-Map Simplification for Two Variables</vt:lpstr>
      <vt:lpstr>K-Map Rules</vt:lpstr>
      <vt:lpstr>K-Map Rules</vt:lpstr>
      <vt:lpstr>K-Map Simplification for Two Variables</vt:lpstr>
      <vt:lpstr>K-Map Simplification for Three Variables</vt:lpstr>
      <vt:lpstr>PowerPoint Presentation</vt:lpstr>
      <vt:lpstr>▶ This grouping tells us that changes in the variables x and y have no influence upon the value of the function: They are irrelevant.</vt:lpstr>
      <vt:lpstr>▶ Now for a more complicated K-map. Consider the function:</vt:lpstr>
      <vt:lpstr>▶ In this K-map, we see an example of a group that wraps around the sides of a K-map.</vt:lpstr>
      <vt:lpstr>PowerPoint Presentation</vt:lpstr>
      <vt:lpstr>K-Map Simplification for Four Variables</vt:lpstr>
      <vt:lpstr>▶ We have populated the K-map shown below with the nonzero minterms from the function:</vt:lpstr>
      <vt:lpstr>▶ Our three groups consist of:</vt:lpstr>
      <vt:lpstr>▶ It is possible to have a choice as to how to pick groups within a K-map, while keeping the groups as large as possible.</vt:lpstr>
      <vt:lpstr>PowerPoint Presentation</vt:lpstr>
      <vt:lpstr>PowerPoint Presentation</vt:lpstr>
      <vt:lpstr>Don’t Care Conditions</vt:lpstr>
      <vt:lpstr>PowerPoint Presentation</vt:lpstr>
      <vt:lpstr>▶ In one grouping in the K-map below, we have the function:</vt:lpstr>
      <vt:lpstr>▶ A different grouping gives us the function:</vt:lpstr>
      <vt:lpstr>PowerPoint Presentation</vt:lpstr>
      <vt:lpstr>Redundancy</vt:lpstr>
      <vt:lpstr>Design of combinational digital circuits</vt:lpstr>
      <vt:lpstr>X  (3, 5, 6, 7)</vt:lpstr>
      <vt:lpstr>▶ Example: Design a 4-input (A,B,C,D) digital circuit that will give at its output (X) a logic 1 only if the binary number formed at the input is between 2 and 9 (including).</vt:lpstr>
      <vt:lpstr>Conclusion</vt:lpstr>
      <vt:lpstr>PowerPoint Presentation</vt:lpstr>
      <vt:lpstr>Lecture of Module 3</vt:lpstr>
      <vt:lpstr>Overview</vt:lpstr>
      <vt:lpstr>Introduction</vt:lpstr>
      <vt:lpstr>Half Adder</vt:lpstr>
      <vt:lpstr>PowerPoint Presentation</vt:lpstr>
      <vt:lpstr>Full Adder</vt:lpstr>
      <vt:lpstr>PowerPoint Presentation</vt:lpstr>
      <vt:lpstr>PowerPoint Presentation</vt:lpstr>
      <vt:lpstr>Full Adder using Half Adders</vt:lpstr>
      <vt:lpstr>Half Subtractor</vt:lpstr>
      <vt:lpstr>Full Subtractor</vt:lpstr>
      <vt:lpstr>PowerPoint Presentation</vt:lpstr>
      <vt:lpstr>Full Subtractor using Half Subtractor</vt:lpstr>
      <vt:lpstr>Ripple/ Parallel Adder</vt:lpstr>
      <vt:lpstr>One’s Complement Circuit</vt:lpstr>
      <vt:lpstr>Adder-Subtractor</vt:lpstr>
      <vt:lpstr>PowerPoint Presentation</vt:lpstr>
      <vt:lpstr>PowerPoint Presentation</vt:lpstr>
      <vt:lpstr>Look-Ahead Carry Adder</vt:lpstr>
      <vt:lpstr>PowerPoint Presentation</vt:lpstr>
      <vt:lpstr>PowerPoint Presentation</vt:lpstr>
      <vt:lpstr>Advantages:</vt:lpstr>
      <vt:lpstr>Ripple Carry Adder vs. Carry Look Ahead Adder</vt:lpstr>
      <vt:lpstr>PowerPoint Presentation</vt:lpstr>
      <vt:lpstr>Overview</vt:lpstr>
      <vt:lpstr>BCD</vt:lpstr>
      <vt:lpstr>BCD Addition Rules</vt:lpstr>
      <vt:lpstr>Comparing Binary and BCD Sums</vt:lpstr>
      <vt:lpstr>BCD Adder</vt:lpstr>
      <vt:lpstr>PowerPoint Presentation</vt:lpstr>
      <vt:lpstr>Cascading of BCD Adders</vt:lpstr>
      <vt:lpstr>BCD Subtraction Rules</vt:lpstr>
      <vt:lpstr>Example</vt:lpstr>
      <vt:lpstr>9’s Complement Circuit</vt:lpstr>
      <vt:lpstr>BCD Subtractor Circuit</vt:lpstr>
      <vt:lpstr>Comparator</vt:lpstr>
      <vt:lpstr>1-Bit Magnitude Comparator</vt:lpstr>
      <vt:lpstr>Logic Diagram</vt:lpstr>
      <vt:lpstr>2-Bit Magnitude Comparator</vt:lpstr>
      <vt:lpstr>From the Truth Table K-map for each output can be drawn as follows:</vt:lpstr>
      <vt:lpstr>Logic Diagram</vt:lpstr>
      <vt:lpstr>4-Bit Magnitude Comparator</vt:lpstr>
      <vt:lpstr>PowerPoint Presentation</vt:lpstr>
      <vt:lpstr>Logic Diagram</vt:lpstr>
      <vt:lpstr>Cascading Comparator</vt:lpstr>
      <vt:lpstr>Applications of Comparators</vt:lpstr>
      <vt:lpstr>Error Detection and Correction Codes</vt:lpstr>
      <vt:lpstr>PowerPoint Presentation</vt:lpstr>
      <vt:lpstr>Parity Code Method</vt:lpstr>
      <vt:lpstr>Parity Generator</vt:lpstr>
      <vt:lpstr>Parity Generator and Checker</vt:lpstr>
      <vt:lpstr>Parity Generator and Checker</vt:lpstr>
      <vt:lpstr>PowerPoint Presentation</vt:lpstr>
      <vt:lpstr>Hamming Code</vt:lpstr>
      <vt:lpstr>▶ Let us find the Hamming code for 4-bit binary code</vt:lpstr>
      <vt:lpstr>PowerPoint Presentation</vt:lpstr>
      <vt:lpstr>▶ x = d7 ⊕ d5 ⊕ d3 ⊕ p1 y = d7 ⊕ d6 ⊕ d3 ⊕ p2 z = d7 ⊕ d6 ⊕ d5 ⊕ p4</vt:lpstr>
      <vt:lpstr>PowerPoint Presentation</vt:lpstr>
      <vt:lpstr>Overview</vt:lpstr>
      <vt:lpstr>Multiplexer</vt:lpstr>
      <vt:lpstr>4-to-1 multiplexer</vt:lpstr>
      <vt:lpstr>8-to-1 multiplexer</vt:lpstr>
      <vt:lpstr>16-to-1 multiplexer</vt:lpstr>
      <vt:lpstr>Applications</vt:lpstr>
      <vt:lpstr>MUX as Universal Logic Circuit</vt:lpstr>
      <vt:lpstr>Boolean function implementation using Mux</vt:lpstr>
      <vt:lpstr>PowerPoint Presentation</vt:lpstr>
      <vt:lpstr>Demultiplexer</vt:lpstr>
      <vt:lpstr>1:2 Demultiplexer</vt:lpstr>
      <vt:lpstr>1:4 Demultiplexer</vt:lpstr>
      <vt:lpstr>1:8 Demultiplexer</vt:lpstr>
      <vt:lpstr>Applications of Demultiplexer (Demux)</vt:lpstr>
      <vt:lpstr>Decoder</vt:lpstr>
      <vt:lpstr>PowerPoint Presentation</vt:lpstr>
      <vt:lpstr>Logic Design Using Decoders</vt:lpstr>
      <vt:lpstr>PowerPoint Presentation</vt:lpstr>
      <vt:lpstr>PowerPoint Presentation</vt:lpstr>
      <vt:lpstr>Decoders with enable inputs</vt:lpstr>
      <vt:lpstr>Larger Decoders from smaller Decoder</vt:lpstr>
      <vt:lpstr>Applications</vt:lpstr>
      <vt:lpstr>BCD to Seven segment display</vt:lpstr>
      <vt:lpstr>PowerPoint Presentation</vt:lpstr>
      <vt:lpstr>Truth Table</vt:lpstr>
      <vt:lpstr>K-Map</vt:lpstr>
      <vt:lpstr>Logic Circuit</vt:lpstr>
      <vt:lpstr>IC and Connection Diagram</vt:lpstr>
      <vt:lpstr>Encoder</vt:lpstr>
      <vt:lpstr>▶ The 4 to 2 Encoder consists of four inputs Y3, Y2, Y1, Y0 and two outputs A1 and A0.</vt:lpstr>
      <vt:lpstr>4-to-2 Binary Encoder</vt:lpstr>
      <vt:lpstr>8-to-3 Binary Encoder</vt:lpstr>
      <vt:lpstr>Priority Encoder</vt:lpstr>
      <vt:lpstr>4-to-2 Priority Encoder</vt:lpstr>
      <vt:lpstr>K-Map</vt:lpstr>
      <vt:lpstr>PowerPoint Presentation</vt:lpstr>
      <vt:lpstr>Circuit for the 4-to-2 priority encoder</vt:lpstr>
      <vt:lpstr>8-to-3 Priority Encoder</vt:lpstr>
      <vt:lpstr>Applications</vt:lpstr>
      <vt:lpstr>Lecture of Module 4</vt:lpstr>
      <vt:lpstr>Overview</vt:lpstr>
      <vt:lpstr>Sequential Logic Circuits</vt:lpstr>
      <vt:lpstr>Sequential Logic: Concept</vt:lpstr>
      <vt:lpstr>Clock</vt:lpstr>
      <vt:lpstr>Memory Devices</vt:lpstr>
      <vt:lpstr>Latch Vs. Flip Flop</vt:lpstr>
      <vt:lpstr>Synchronous Sequential Circuits: Flip flops as state memory</vt:lpstr>
      <vt:lpstr>S-R Latch(NOR version)</vt:lpstr>
      <vt:lpstr>S-R Latch(NAND version)</vt:lpstr>
      <vt:lpstr>S-R Latch(NAND version)</vt:lpstr>
      <vt:lpstr>S-R Latch(NAND version)</vt:lpstr>
      <vt:lpstr>S-R Latch Flop(NAND version)</vt:lpstr>
      <vt:lpstr>S-R Latch(NAND version)</vt:lpstr>
      <vt:lpstr>S-R Latch(NAND version)</vt:lpstr>
      <vt:lpstr>S-R Flip Flop with Clock signal</vt:lpstr>
      <vt:lpstr>S-R Flip Flop with Clock signal</vt:lpstr>
      <vt:lpstr>Characteristic Equation of S-R Flip Flop</vt:lpstr>
      <vt:lpstr>Triggering of Flip Flop</vt:lpstr>
      <vt:lpstr>PowerPoint Presentation</vt:lpstr>
      <vt:lpstr>Characteristic Equation of D Flip Flop</vt:lpstr>
      <vt:lpstr>J-K Flip Flop</vt:lpstr>
      <vt:lpstr>PowerPoint Presentation</vt:lpstr>
      <vt:lpstr>Master-Slave Flip Flop</vt:lpstr>
      <vt:lpstr>Characteristic Equation of J-K Flip Flop</vt:lpstr>
      <vt:lpstr>T Flip Flop</vt:lpstr>
      <vt:lpstr>Characteristic Equation of T Flip Flop</vt:lpstr>
      <vt:lpstr>Excitation Table</vt:lpstr>
      <vt:lpstr>PowerPoint Presentation</vt:lpstr>
      <vt:lpstr>Example:</vt:lpstr>
      <vt:lpstr>Setup time and Hold time</vt:lpstr>
      <vt:lpstr>Applications</vt:lpstr>
      <vt:lpstr>PowerPoint Presentation</vt:lpstr>
      <vt:lpstr>Overview</vt:lpstr>
      <vt:lpstr>Register</vt:lpstr>
      <vt:lpstr>Shift Register</vt:lpstr>
      <vt:lpstr>Serial In − Serial Out (SISO) shift register</vt:lpstr>
      <vt:lpstr>Serial In − Parallel Out (SIPO) shift register</vt:lpstr>
      <vt:lpstr>Parallel In − Serial Out (PISO) shift register</vt:lpstr>
      <vt:lpstr>Parallel In − Parallel Out (PIPO) shift register</vt:lpstr>
      <vt:lpstr>Bidirectional Shift Register</vt:lpstr>
      <vt:lpstr>Universal Shift Register</vt:lpstr>
      <vt:lpstr>PowerPoint Presentation</vt:lpstr>
      <vt:lpstr>Universal Shift Register using MUX</vt:lpstr>
      <vt:lpstr>Typical ICs for Shift register</vt:lpstr>
      <vt:lpstr>Lecture of Module 5</vt:lpstr>
      <vt:lpstr>Overview</vt:lpstr>
      <vt:lpstr>Introduction</vt:lpstr>
      <vt:lpstr>PowerPoint Presentation</vt:lpstr>
      <vt:lpstr>Synchronous Counter</vt:lpstr>
      <vt:lpstr>Decade or BCD synchronous counter</vt:lpstr>
      <vt:lpstr>Asynchronous Counter</vt:lpstr>
      <vt:lpstr>Ripple Counter</vt:lpstr>
      <vt:lpstr>Ripple Counter</vt:lpstr>
      <vt:lpstr>Up/Down Counter (Asynchronous)</vt:lpstr>
      <vt:lpstr>Decade or BCD asynchronous counter</vt:lpstr>
      <vt:lpstr>PowerPoint Presentation</vt:lpstr>
      <vt:lpstr>Up/Down Counter (Synchronous)</vt:lpstr>
      <vt:lpstr>Ring Counter</vt:lpstr>
      <vt:lpstr>PowerPoint Presentation</vt:lpstr>
      <vt:lpstr>PowerPoint Presentation</vt:lpstr>
      <vt:lpstr>PowerPoint Presentation</vt:lpstr>
      <vt:lpstr>Differences:</vt:lpstr>
      <vt:lpstr>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CLASSIFICATION USING PCA AND DEEP LEARNING</dc:title>
  <dc:creator>Windows User</dc:creator>
  <cp:lastModifiedBy>user</cp:lastModifiedBy>
  <cp:revision>7</cp:revision>
  <dcterms:created xsi:type="dcterms:W3CDTF">2025-03-11T06:15:32Z</dcterms:created>
  <dcterms:modified xsi:type="dcterms:W3CDTF">2025-03-11T06:54:31Z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2025-03-11T00:00:00Z</vt:filetime>
  </property>
  <property fmtid="{D5CDD505-2E9C-101B-9397-08002B2CF9AE}" pid="5" name="Producer">
    <vt:lpwstr>iLovePDF</vt:lpwstr>
  </property>
</Properties>
</file>