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6"/>
  </p:notesMasterIdLst>
  <p:sldIdLst>
    <p:sldId id="3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1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962B0-BE0E-4EA2-B7CC-7978A8E38781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C0663-E13E-450C-91EB-1C9E4785A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72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624C-F054-47E6-ADB7-6B53602731FD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8B0D-EF1E-452C-A17A-32A8BCCB1159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95C9-4D55-4163-AC49-594FC6DADF77}" type="datetime1">
              <a:rPr lang="en-US" smtClean="0"/>
              <a:t>3/11/2025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C5CA-4E7F-4511-AB68-F5FC6C06E480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AA76-D946-45C3-908E-A3E423BCFA86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3875-6BC5-4DE6-A720-2E831D52FC1C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79901" y="9762235"/>
            <a:ext cx="21780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5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.jpg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8.jp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physics/wave-number/" TargetMode="External"/><Relationship Id="rId2" Type="http://schemas.openxmlformats.org/officeDocument/2006/relationships/hyperlink" Target="https://byjus.com/physics/velocity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1.png"/><Relationship Id="rId5" Type="http://schemas.openxmlformats.org/officeDocument/2006/relationships/image" Target="../media/image490.png"/><Relationship Id="rId4" Type="http://schemas.openxmlformats.org/officeDocument/2006/relationships/image" Target="../media/image489.jp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.jpg"/><Relationship Id="rId2" Type="http://schemas.openxmlformats.org/officeDocument/2006/relationships/image" Target="../media/image492.jp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5.png"/><Relationship Id="rId2" Type="http://schemas.openxmlformats.org/officeDocument/2006/relationships/image" Target="../media/image49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7.png"/><Relationship Id="rId4" Type="http://schemas.openxmlformats.org/officeDocument/2006/relationships/image" Target="../media/image496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.png"/><Relationship Id="rId2" Type="http://schemas.openxmlformats.org/officeDocument/2006/relationships/image" Target="../media/image498.jp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jpg"/><Relationship Id="rId2" Type="http://schemas.openxmlformats.org/officeDocument/2006/relationships/image" Target="../media/image50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2.jp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4.jp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6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system-analysis.cadence.com/signal-integrity/msa2021-transmission-line-propagation-delay-characteristic-impedance-and-dielectric-material" TargetMode="External"/><Relationship Id="rId2" Type="http://schemas.openxmlformats.org/officeDocument/2006/relationships/hyperlink" Target="https://resources.system-analysis.cadence.com/blog/msa2021-the-effective-permittivity-of-a-transmission-line-in-a-microstri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8.png"/><Relationship Id="rId4" Type="http://schemas.openxmlformats.org/officeDocument/2006/relationships/image" Target="../media/image50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jpg"/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jp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3.jp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waves101.com/encyclopedias/smith-chart-basics" TargetMode="Externa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png"/><Relationship Id="rId2" Type="http://schemas.openxmlformats.org/officeDocument/2006/relationships/image" Target="../media/image5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.png"/><Relationship Id="rId2" Type="http://schemas.openxmlformats.org/officeDocument/2006/relationships/hyperlink" Target="https://www.allaboutcircuits.com/news/zeroing-in-on-wi-fi-7-marvell-releases-first-5nm-multi-gb-phy-platfor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9.png"/><Relationship Id="rId5" Type="http://schemas.openxmlformats.org/officeDocument/2006/relationships/image" Target="../media/image518.png"/><Relationship Id="rId4" Type="http://schemas.openxmlformats.org/officeDocument/2006/relationships/image" Target="../media/image51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3.png"/><Relationship Id="rId4" Type="http://schemas.openxmlformats.org/officeDocument/2006/relationships/image" Target="../media/image52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jpg"/><Relationship Id="rId2" Type="http://schemas.openxmlformats.org/officeDocument/2006/relationships/image" Target="../media/image5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6.jp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png"/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https://byjus.com/maths/vector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4u.com/what-is-electric-field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7.jp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jpg"/><Relationship Id="rId7" Type="http://schemas.openxmlformats.org/officeDocument/2006/relationships/image" Target="../media/image119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jpg"/><Relationship Id="rId5" Type="http://schemas.openxmlformats.org/officeDocument/2006/relationships/image" Target="../media/image117.jpg"/><Relationship Id="rId4" Type="http://schemas.openxmlformats.org/officeDocument/2006/relationships/image" Target="../media/image116.jpg"/><Relationship Id="rId9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jpg"/><Relationship Id="rId7" Type="http://schemas.openxmlformats.org/officeDocument/2006/relationships/image" Target="../media/image127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5" Type="http://schemas.openxmlformats.org/officeDocument/2006/relationships/image" Target="../media/image125.jpg"/><Relationship Id="rId4" Type="http://schemas.openxmlformats.org/officeDocument/2006/relationships/image" Target="../media/image124.jpg"/><Relationship Id="rId9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2.jpg"/><Relationship Id="rId4" Type="http://schemas.openxmlformats.org/officeDocument/2006/relationships/image" Target="../media/image13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7" Type="http://schemas.openxmlformats.org/officeDocument/2006/relationships/image" Target="../media/image142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jpg"/><Relationship Id="rId5" Type="http://schemas.openxmlformats.org/officeDocument/2006/relationships/image" Target="../media/image140.jpg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7" Type="http://schemas.openxmlformats.org/officeDocument/2006/relationships/image" Target="../media/image148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jpg"/><Relationship Id="rId5" Type="http://schemas.openxmlformats.org/officeDocument/2006/relationships/image" Target="../media/image146.jpg"/><Relationship Id="rId4" Type="http://schemas.openxmlformats.org/officeDocument/2006/relationships/image" Target="../media/image145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g"/><Relationship Id="rId3" Type="http://schemas.openxmlformats.org/officeDocument/2006/relationships/image" Target="../media/image150.jpg"/><Relationship Id="rId7" Type="http://schemas.openxmlformats.org/officeDocument/2006/relationships/image" Target="../media/image154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11" Type="http://schemas.openxmlformats.org/officeDocument/2006/relationships/image" Target="../media/image158.jpg"/><Relationship Id="rId5" Type="http://schemas.openxmlformats.org/officeDocument/2006/relationships/image" Target="../media/image152.png"/><Relationship Id="rId10" Type="http://schemas.openxmlformats.org/officeDocument/2006/relationships/image" Target="../media/image157.jpg"/><Relationship Id="rId4" Type="http://schemas.openxmlformats.org/officeDocument/2006/relationships/image" Target="../media/image151.jpg"/><Relationship Id="rId9" Type="http://schemas.openxmlformats.org/officeDocument/2006/relationships/image" Target="../media/image15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jpg"/><Relationship Id="rId5" Type="http://schemas.openxmlformats.org/officeDocument/2006/relationships/image" Target="../media/image162.jpg"/><Relationship Id="rId4" Type="http://schemas.openxmlformats.org/officeDocument/2006/relationships/image" Target="../media/image161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g"/><Relationship Id="rId3" Type="http://schemas.openxmlformats.org/officeDocument/2006/relationships/image" Target="../media/image165.jpg"/><Relationship Id="rId7" Type="http://schemas.openxmlformats.org/officeDocument/2006/relationships/image" Target="../media/image168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11" Type="http://schemas.openxmlformats.org/officeDocument/2006/relationships/image" Target="../media/image171.jpg"/><Relationship Id="rId5" Type="http://schemas.openxmlformats.org/officeDocument/2006/relationships/image" Target="../media/image167.jpg"/><Relationship Id="rId10" Type="http://schemas.openxmlformats.org/officeDocument/2006/relationships/image" Target="../media/image170.png"/><Relationship Id="rId4" Type="http://schemas.openxmlformats.org/officeDocument/2006/relationships/image" Target="../media/image166.png"/><Relationship Id="rId9" Type="http://schemas.openxmlformats.org/officeDocument/2006/relationships/image" Target="../media/image13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82.jpg"/><Relationship Id="rId3" Type="http://schemas.openxmlformats.org/officeDocument/2006/relationships/image" Target="../media/image173.jpg"/><Relationship Id="rId7" Type="http://schemas.openxmlformats.org/officeDocument/2006/relationships/image" Target="../media/image177.jpg"/><Relationship Id="rId12" Type="http://schemas.openxmlformats.org/officeDocument/2006/relationships/image" Target="../media/image181.jp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6.jpg"/><Relationship Id="rId11" Type="http://schemas.openxmlformats.org/officeDocument/2006/relationships/image" Target="../media/image180.jpg"/><Relationship Id="rId5" Type="http://schemas.openxmlformats.org/officeDocument/2006/relationships/image" Target="../media/image175.jpg"/><Relationship Id="rId10" Type="http://schemas.openxmlformats.org/officeDocument/2006/relationships/image" Target="../media/image179.jpg"/><Relationship Id="rId4" Type="http://schemas.openxmlformats.org/officeDocument/2006/relationships/image" Target="../media/image174.png"/><Relationship Id="rId9" Type="http://schemas.openxmlformats.org/officeDocument/2006/relationships/image" Target="../media/image178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193.png"/><Relationship Id="rId18" Type="http://schemas.openxmlformats.org/officeDocument/2006/relationships/image" Target="../media/image215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1.png"/><Relationship Id="rId17" Type="http://schemas.openxmlformats.org/officeDocument/2006/relationships/image" Target="../media/image183.png"/><Relationship Id="rId2" Type="http://schemas.openxmlformats.org/officeDocument/2006/relationships/image" Target="../media/image202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11" Type="http://schemas.openxmlformats.org/officeDocument/2006/relationships/image" Target="../media/image198.png"/><Relationship Id="rId5" Type="http://schemas.openxmlformats.org/officeDocument/2006/relationships/image" Target="../media/image205.png"/><Relationship Id="rId15" Type="http://schemas.openxmlformats.org/officeDocument/2006/relationships/image" Target="../media/image213.png"/><Relationship Id="rId10" Type="http://schemas.openxmlformats.org/officeDocument/2006/relationships/image" Target="../media/image210.png"/><Relationship Id="rId19" Type="http://schemas.openxmlformats.org/officeDocument/2006/relationships/image" Target="../media/image216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5" Type="http://schemas.openxmlformats.org/officeDocument/2006/relationships/image" Target="../media/image23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3.png"/><Relationship Id="rId5" Type="http://schemas.openxmlformats.org/officeDocument/2006/relationships/image" Target="../media/image214.png"/><Relationship Id="rId4" Type="http://schemas.openxmlformats.org/officeDocument/2006/relationships/image" Target="../media/image18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9.png"/><Relationship Id="rId4" Type="http://schemas.openxmlformats.org/officeDocument/2006/relationships/image" Target="../media/image23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3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54.png"/><Relationship Id="rId7" Type="http://schemas.openxmlformats.org/officeDocument/2006/relationships/image" Target="../media/image248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5.png"/><Relationship Id="rId5" Type="http://schemas.openxmlformats.org/officeDocument/2006/relationships/image" Target="../media/image193.png"/><Relationship Id="rId10" Type="http://schemas.openxmlformats.org/officeDocument/2006/relationships/image" Target="../media/image184.png"/><Relationship Id="rId4" Type="http://schemas.openxmlformats.org/officeDocument/2006/relationships/image" Target="../media/image255.png"/><Relationship Id="rId9" Type="http://schemas.openxmlformats.org/officeDocument/2006/relationships/image" Target="../media/image1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jpg"/><Relationship Id="rId2" Type="http://schemas.openxmlformats.org/officeDocument/2006/relationships/image" Target="../media/image25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9.png"/><Relationship Id="rId4" Type="http://schemas.openxmlformats.org/officeDocument/2006/relationships/image" Target="../media/image25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g"/><Relationship Id="rId7" Type="http://schemas.openxmlformats.org/officeDocument/2006/relationships/image" Target="../media/image265.jpg"/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4.jpg"/><Relationship Id="rId5" Type="http://schemas.openxmlformats.org/officeDocument/2006/relationships/image" Target="../media/image263.jpg"/><Relationship Id="rId4" Type="http://schemas.openxmlformats.org/officeDocument/2006/relationships/image" Target="../media/image26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9.jpg"/><Relationship Id="rId5" Type="http://schemas.openxmlformats.org/officeDocument/2006/relationships/image" Target="../media/image268.jpg"/><Relationship Id="rId4" Type="http://schemas.openxmlformats.org/officeDocument/2006/relationships/image" Target="../media/image26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g"/><Relationship Id="rId2" Type="http://schemas.openxmlformats.org/officeDocument/2006/relationships/image" Target="../media/image270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jpg"/><Relationship Id="rId2" Type="http://schemas.openxmlformats.org/officeDocument/2006/relationships/image" Target="../media/image275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jpg"/><Relationship Id="rId2" Type="http://schemas.openxmlformats.org/officeDocument/2006/relationships/image" Target="../media/image277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g"/><Relationship Id="rId2" Type="http://schemas.openxmlformats.org/officeDocument/2006/relationships/image" Target="../media/image27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1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g"/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6.jpg"/><Relationship Id="rId5" Type="http://schemas.openxmlformats.org/officeDocument/2006/relationships/image" Target="../media/image285.jpg"/><Relationship Id="rId4" Type="http://schemas.openxmlformats.org/officeDocument/2006/relationships/image" Target="../media/image28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jpg"/><Relationship Id="rId2" Type="http://schemas.openxmlformats.org/officeDocument/2006/relationships/image" Target="../media/image28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3" Type="http://schemas.openxmlformats.org/officeDocument/2006/relationships/image" Target="../media/image291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5" Type="http://schemas.openxmlformats.org/officeDocument/2006/relationships/image" Target="../media/image292.png"/><Relationship Id="rId15" Type="http://schemas.openxmlformats.org/officeDocument/2006/relationships/image" Target="../media/image302.png"/><Relationship Id="rId10" Type="http://schemas.openxmlformats.org/officeDocument/2006/relationships/image" Target="../media/image297.png"/><Relationship Id="rId4" Type="http://schemas.openxmlformats.org/officeDocument/2006/relationships/image" Target="../media/image186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3" Type="http://schemas.openxmlformats.org/officeDocument/2006/relationships/image" Target="../media/image302.png"/><Relationship Id="rId7" Type="http://schemas.openxmlformats.org/officeDocument/2006/relationships/image" Target="../media/image306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5.png"/><Relationship Id="rId11" Type="http://schemas.openxmlformats.org/officeDocument/2006/relationships/image" Target="../media/image310.png"/><Relationship Id="rId5" Type="http://schemas.openxmlformats.org/officeDocument/2006/relationships/image" Target="../media/image304.png"/><Relationship Id="rId10" Type="http://schemas.openxmlformats.org/officeDocument/2006/relationships/image" Target="../media/image309.png"/><Relationship Id="rId4" Type="http://schemas.openxmlformats.org/officeDocument/2006/relationships/image" Target="../media/image303.png"/><Relationship Id="rId9" Type="http://schemas.openxmlformats.org/officeDocument/2006/relationships/image" Target="../media/image30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13" Type="http://schemas.openxmlformats.org/officeDocument/2006/relationships/image" Target="../media/image322.png"/><Relationship Id="rId18" Type="http://schemas.openxmlformats.org/officeDocument/2006/relationships/image" Target="../media/image327.png"/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12" Type="http://schemas.openxmlformats.org/officeDocument/2006/relationships/image" Target="../media/image321.png"/><Relationship Id="rId17" Type="http://schemas.openxmlformats.org/officeDocument/2006/relationships/image" Target="../media/image326.png"/><Relationship Id="rId2" Type="http://schemas.openxmlformats.org/officeDocument/2006/relationships/image" Target="../media/image311.png"/><Relationship Id="rId16" Type="http://schemas.openxmlformats.org/officeDocument/2006/relationships/image" Target="../media/image3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5.png"/><Relationship Id="rId11" Type="http://schemas.openxmlformats.org/officeDocument/2006/relationships/image" Target="../media/image320.png"/><Relationship Id="rId5" Type="http://schemas.openxmlformats.org/officeDocument/2006/relationships/image" Target="../media/image314.png"/><Relationship Id="rId15" Type="http://schemas.openxmlformats.org/officeDocument/2006/relationships/image" Target="../media/image324.png"/><Relationship Id="rId10" Type="http://schemas.openxmlformats.org/officeDocument/2006/relationships/image" Target="../media/image319.png"/><Relationship Id="rId4" Type="http://schemas.openxmlformats.org/officeDocument/2006/relationships/image" Target="../media/image313.png"/><Relationship Id="rId9" Type="http://schemas.openxmlformats.org/officeDocument/2006/relationships/image" Target="../media/image318.png"/><Relationship Id="rId14" Type="http://schemas.openxmlformats.org/officeDocument/2006/relationships/image" Target="../media/image32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13" Type="http://schemas.openxmlformats.org/officeDocument/2006/relationships/image" Target="../media/image338.png"/><Relationship Id="rId3" Type="http://schemas.openxmlformats.org/officeDocument/2006/relationships/image" Target="../media/image329.png"/><Relationship Id="rId7" Type="http://schemas.openxmlformats.org/officeDocument/2006/relationships/image" Target="../media/image332.png"/><Relationship Id="rId12" Type="http://schemas.openxmlformats.org/officeDocument/2006/relationships/image" Target="../media/image337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1.png"/><Relationship Id="rId11" Type="http://schemas.openxmlformats.org/officeDocument/2006/relationships/image" Target="../media/image336.png"/><Relationship Id="rId5" Type="http://schemas.openxmlformats.org/officeDocument/2006/relationships/image" Target="../media/image324.png"/><Relationship Id="rId15" Type="http://schemas.openxmlformats.org/officeDocument/2006/relationships/image" Target="../media/image340.png"/><Relationship Id="rId10" Type="http://schemas.openxmlformats.org/officeDocument/2006/relationships/image" Target="../media/image335.png"/><Relationship Id="rId4" Type="http://schemas.openxmlformats.org/officeDocument/2006/relationships/image" Target="../media/image330.png"/><Relationship Id="rId9" Type="http://schemas.openxmlformats.org/officeDocument/2006/relationships/image" Target="../media/image334.png"/><Relationship Id="rId14" Type="http://schemas.openxmlformats.org/officeDocument/2006/relationships/image" Target="../media/image33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6.png"/><Relationship Id="rId5" Type="http://schemas.openxmlformats.org/officeDocument/2006/relationships/image" Target="../media/image345.png"/><Relationship Id="rId4" Type="http://schemas.openxmlformats.org/officeDocument/2006/relationships/image" Target="../media/image3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image" Target="../media/image360.png"/><Relationship Id="rId18" Type="http://schemas.openxmlformats.org/officeDocument/2006/relationships/image" Target="../media/image365.png"/><Relationship Id="rId3" Type="http://schemas.openxmlformats.org/officeDocument/2006/relationships/image" Target="../media/image350.png"/><Relationship Id="rId7" Type="http://schemas.openxmlformats.org/officeDocument/2006/relationships/image" Target="../media/image354.png"/><Relationship Id="rId12" Type="http://schemas.openxmlformats.org/officeDocument/2006/relationships/image" Target="../media/image359.png"/><Relationship Id="rId17" Type="http://schemas.openxmlformats.org/officeDocument/2006/relationships/image" Target="../media/image364.png"/><Relationship Id="rId2" Type="http://schemas.openxmlformats.org/officeDocument/2006/relationships/image" Target="../media/image349.png"/><Relationship Id="rId16" Type="http://schemas.openxmlformats.org/officeDocument/2006/relationships/image" Target="../media/image3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3.png"/><Relationship Id="rId11" Type="http://schemas.openxmlformats.org/officeDocument/2006/relationships/image" Target="../media/image358.png"/><Relationship Id="rId5" Type="http://schemas.openxmlformats.org/officeDocument/2006/relationships/image" Target="../media/image352.png"/><Relationship Id="rId15" Type="http://schemas.openxmlformats.org/officeDocument/2006/relationships/image" Target="../media/image362.png"/><Relationship Id="rId10" Type="http://schemas.openxmlformats.org/officeDocument/2006/relationships/image" Target="../media/image357.png"/><Relationship Id="rId19" Type="http://schemas.openxmlformats.org/officeDocument/2006/relationships/image" Target="../media/image366.png"/><Relationship Id="rId4" Type="http://schemas.openxmlformats.org/officeDocument/2006/relationships/image" Target="../media/image351.png"/><Relationship Id="rId9" Type="http://schemas.openxmlformats.org/officeDocument/2006/relationships/image" Target="../media/image356.png"/><Relationship Id="rId14" Type="http://schemas.openxmlformats.org/officeDocument/2006/relationships/image" Target="../media/image36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image" Target="../media/image378.png"/><Relationship Id="rId3" Type="http://schemas.openxmlformats.org/officeDocument/2006/relationships/image" Target="../media/image368.png"/><Relationship Id="rId7" Type="http://schemas.openxmlformats.org/officeDocument/2006/relationships/image" Target="../media/image372.png"/><Relationship Id="rId12" Type="http://schemas.openxmlformats.org/officeDocument/2006/relationships/image" Target="../media/image377.png"/><Relationship Id="rId17" Type="http://schemas.openxmlformats.org/officeDocument/2006/relationships/image" Target="../media/image382.png"/><Relationship Id="rId2" Type="http://schemas.openxmlformats.org/officeDocument/2006/relationships/image" Target="../media/image367.png"/><Relationship Id="rId16" Type="http://schemas.openxmlformats.org/officeDocument/2006/relationships/image" Target="../media/image3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1.png"/><Relationship Id="rId11" Type="http://schemas.openxmlformats.org/officeDocument/2006/relationships/image" Target="../media/image376.png"/><Relationship Id="rId5" Type="http://schemas.openxmlformats.org/officeDocument/2006/relationships/image" Target="../media/image370.png"/><Relationship Id="rId15" Type="http://schemas.openxmlformats.org/officeDocument/2006/relationships/image" Target="../media/image380.png"/><Relationship Id="rId10" Type="http://schemas.openxmlformats.org/officeDocument/2006/relationships/image" Target="../media/image375.png"/><Relationship Id="rId4" Type="http://schemas.openxmlformats.org/officeDocument/2006/relationships/image" Target="../media/image369.png"/><Relationship Id="rId9" Type="http://schemas.openxmlformats.org/officeDocument/2006/relationships/image" Target="../media/image374.png"/><Relationship Id="rId14" Type="http://schemas.openxmlformats.org/officeDocument/2006/relationships/image" Target="../media/image37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384.png"/><Relationship Id="rId7" Type="http://schemas.openxmlformats.org/officeDocument/2006/relationships/image" Target="../media/image387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6.png"/><Relationship Id="rId11" Type="http://schemas.openxmlformats.org/officeDocument/2006/relationships/image" Target="../media/image391.png"/><Relationship Id="rId5" Type="http://schemas.openxmlformats.org/officeDocument/2006/relationships/image" Target="../media/image379.png"/><Relationship Id="rId10" Type="http://schemas.openxmlformats.org/officeDocument/2006/relationships/image" Target="../media/image390.png"/><Relationship Id="rId4" Type="http://schemas.openxmlformats.org/officeDocument/2006/relationships/image" Target="../media/image385.png"/><Relationship Id="rId9" Type="http://schemas.openxmlformats.org/officeDocument/2006/relationships/image" Target="../media/image38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png"/><Relationship Id="rId13" Type="http://schemas.openxmlformats.org/officeDocument/2006/relationships/image" Target="../media/image403.png"/><Relationship Id="rId3" Type="http://schemas.openxmlformats.org/officeDocument/2006/relationships/image" Target="../media/image393.png"/><Relationship Id="rId7" Type="http://schemas.openxmlformats.org/officeDocument/2006/relationships/image" Target="../media/image397.png"/><Relationship Id="rId12" Type="http://schemas.openxmlformats.org/officeDocument/2006/relationships/image" Target="../media/image402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6.png"/><Relationship Id="rId11" Type="http://schemas.openxmlformats.org/officeDocument/2006/relationships/image" Target="../media/image401.png"/><Relationship Id="rId5" Type="http://schemas.openxmlformats.org/officeDocument/2006/relationships/image" Target="../media/image395.png"/><Relationship Id="rId15" Type="http://schemas.openxmlformats.org/officeDocument/2006/relationships/image" Target="../media/image405.png"/><Relationship Id="rId10" Type="http://schemas.openxmlformats.org/officeDocument/2006/relationships/image" Target="../media/image400.png"/><Relationship Id="rId4" Type="http://schemas.openxmlformats.org/officeDocument/2006/relationships/image" Target="../media/image394.png"/><Relationship Id="rId9" Type="http://schemas.openxmlformats.org/officeDocument/2006/relationships/image" Target="../media/image399.png"/><Relationship Id="rId14" Type="http://schemas.openxmlformats.org/officeDocument/2006/relationships/image" Target="../media/image40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13" Type="http://schemas.openxmlformats.org/officeDocument/2006/relationships/image" Target="../media/image417.png"/><Relationship Id="rId3" Type="http://schemas.openxmlformats.org/officeDocument/2006/relationships/image" Target="../media/image407.png"/><Relationship Id="rId7" Type="http://schemas.openxmlformats.org/officeDocument/2006/relationships/image" Target="../media/image411.png"/><Relationship Id="rId12" Type="http://schemas.openxmlformats.org/officeDocument/2006/relationships/image" Target="../media/image416.png"/><Relationship Id="rId2" Type="http://schemas.openxmlformats.org/officeDocument/2006/relationships/image" Target="../media/image406.png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0.png"/><Relationship Id="rId11" Type="http://schemas.openxmlformats.org/officeDocument/2006/relationships/image" Target="../media/image415.png"/><Relationship Id="rId5" Type="http://schemas.openxmlformats.org/officeDocument/2006/relationships/image" Target="../media/image409.png"/><Relationship Id="rId15" Type="http://schemas.openxmlformats.org/officeDocument/2006/relationships/image" Target="../media/image419.png"/><Relationship Id="rId10" Type="http://schemas.openxmlformats.org/officeDocument/2006/relationships/image" Target="../media/image414.png"/><Relationship Id="rId4" Type="http://schemas.openxmlformats.org/officeDocument/2006/relationships/image" Target="../media/image408.png"/><Relationship Id="rId9" Type="http://schemas.openxmlformats.org/officeDocument/2006/relationships/image" Target="../media/image413.png"/><Relationship Id="rId14" Type="http://schemas.openxmlformats.org/officeDocument/2006/relationships/image" Target="../media/image41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bldrdoc.gov/fs-1037/dir-002/_0294.htm" TargetMode="External"/><Relationship Id="rId2" Type="http://schemas.openxmlformats.org/officeDocument/2006/relationships/hyperlink" Target="https://www.its.bldrdoc.gov/fs-1037/dir-017/_2454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1.png"/><Relationship Id="rId4" Type="http://schemas.openxmlformats.org/officeDocument/2006/relationships/hyperlink" Target="https://www.its.bldrdoc.gov/fs-1037/dir-037/_5510.htm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bldrdoc.gov/fs-1037/dir-022/_3265.htm" TargetMode="External"/><Relationship Id="rId2" Type="http://schemas.openxmlformats.org/officeDocument/2006/relationships/hyperlink" Target="https://www.its.bldrdoc.gov/fs-1037/dir-031/_4506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2.jpg"/><Relationship Id="rId4" Type="http://schemas.openxmlformats.org/officeDocument/2006/relationships/hyperlink" Target="https://www.its.bldrdoc.gov/fs-1037/dir-030/_4433.htm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7" Type="http://schemas.openxmlformats.org/officeDocument/2006/relationships/image" Target="../media/image342.png"/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7.png"/><Relationship Id="rId5" Type="http://schemas.openxmlformats.org/officeDocument/2006/relationships/image" Target="../media/image426.png"/><Relationship Id="rId4" Type="http://schemas.openxmlformats.org/officeDocument/2006/relationships/image" Target="../media/image4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png"/><Relationship Id="rId13" Type="http://schemas.openxmlformats.org/officeDocument/2006/relationships/image" Target="../media/image439.png"/><Relationship Id="rId18" Type="http://schemas.openxmlformats.org/officeDocument/2006/relationships/image" Target="../media/image444.png"/><Relationship Id="rId3" Type="http://schemas.openxmlformats.org/officeDocument/2006/relationships/image" Target="../media/image429.png"/><Relationship Id="rId7" Type="http://schemas.openxmlformats.org/officeDocument/2006/relationships/image" Target="../media/image433.png"/><Relationship Id="rId12" Type="http://schemas.openxmlformats.org/officeDocument/2006/relationships/image" Target="../media/image438.png"/><Relationship Id="rId17" Type="http://schemas.openxmlformats.org/officeDocument/2006/relationships/image" Target="../media/image443.png"/><Relationship Id="rId2" Type="http://schemas.openxmlformats.org/officeDocument/2006/relationships/image" Target="../media/image428.png"/><Relationship Id="rId16" Type="http://schemas.openxmlformats.org/officeDocument/2006/relationships/image" Target="../media/image4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2.png"/><Relationship Id="rId11" Type="http://schemas.openxmlformats.org/officeDocument/2006/relationships/image" Target="../media/image437.png"/><Relationship Id="rId5" Type="http://schemas.openxmlformats.org/officeDocument/2006/relationships/image" Target="../media/image431.png"/><Relationship Id="rId15" Type="http://schemas.openxmlformats.org/officeDocument/2006/relationships/image" Target="../media/image441.png"/><Relationship Id="rId10" Type="http://schemas.openxmlformats.org/officeDocument/2006/relationships/image" Target="../media/image436.png"/><Relationship Id="rId4" Type="http://schemas.openxmlformats.org/officeDocument/2006/relationships/image" Target="../media/image430.png"/><Relationship Id="rId9" Type="http://schemas.openxmlformats.org/officeDocument/2006/relationships/image" Target="../media/image435.png"/><Relationship Id="rId14" Type="http://schemas.openxmlformats.org/officeDocument/2006/relationships/image" Target="../media/image44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456.png"/><Relationship Id="rId18" Type="http://schemas.openxmlformats.org/officeDocument/2006/relationships/image" Target="../media/image460.png"/><Relationship Id="rId3" Type="http://schemas.openxmlformats.org/officeDocument/2006/relationships/image" Target="../media/image446.png"/><Relationship Id="rId21" Type="http://schemas.openxmlformats.org/officeDocument/2006/relationships/image" Target="../media/image463.png"/><Relationship Id="rId7" Type="http://schemas.openxmlformats.org/officeDocument/2006/relationships/image" Target="../media/image450.png"/><Relationship Id="rId12" Type="http://schemas.openxmlformats.org/officeDocument/2006/relationships/image" Target="../media/image455.png"/><Relationship Id="rId17" Type="http://schemas.openxmlformats.org/officeDocument/2006/relationships/image" Target="../media/image459.png"/><Relationship Id="rId2" Type="http://schemas.openxmlformats.org/officeDocument/2006/relationships/image" Target="../media/image445.png"/><Relationship Id="rId16" Type="http://schemas.openxmlformats.org/officeDocument/2006/relationships/image" Target="../media/image458.png"/><Relationship Id="rId20" Type="http://schemas.openxmlformats.org/officeDocument/2006/relationships/image" Target="../media/image4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9.png"/><Relationship Id="rId11" Type="http://schemas.openxmlformats.org/officeDocument/2006/relationships/image" Target="../media/image454.png"/><Relationship Id="rId5" Type="http://schemas.openxmlformats.org/officeDocument/2006/relationships/image" Target="../media/image448.png"/><Relationship Id="rId15" Type="http://schemas.openxmlformats.org/officeDocument/2006/relationships/image" Target="../media/image457.png"/><Relationship Id="rId10" Type="http://schemas.openxmlformats.org/officeDocument/2006/relationships/image" Target="../media/image453.png"/><Relationship Id="rId19" Type="http://schemas.openxmlformats.org/officeDocument/2006/relationships/image" Target="../media/image461.png"/><Relationship Id="rId4" Type="http://schemas.openxmlformats.org/officeDocument/2006/relationships/image" Target="../media/image447.png"/><Relationship Id="rId9" Type="http://schemas.openxmlformats.org/officeDocument/2006/relationships/image" Target="../media/image452.png"/><Relationship Id="rId14" Type="http://schemas.openxmlformats.org/officeDocument/2006/relationships/image" Target="../media/image43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5.png"/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13" Type="http://schemas.openxmlformats.org/officeDocument/2006/relationships/image" Target="../media/image478.png"/><Relationship Id="rId3" Type="http://schemas.openxmlformats.org/officeDocument/2006/relationships/image" Target="../media/image468.png"/><Relationship Id="rId7" Type="http://schemas.openxmlformats.org/officeDocument/2006/relationships/image" Target="../media/image472.png"/><Relationship Id="rId12" Type="http://schemas.openxmlformats.org/officeDocument/2006/relationships/image" Target="../media/image477.png"/><Relationship Id="rId2" Type="http://schemas.openxmlformats.org/officeDocument/2006/relationships/image" Target="../media/image4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1.png"/><Relationship Id="rId11" Type="http://schemas.openxmlformats.org/officeDocument/2006/relationships/image" Target="../media/image476.png"/><Relationship Id="rId5" Type="http://schemas.openxmlformats.org/officeDocument/2006/relationships/image" Target="../media/image470.png"/><Relationship Id="rId10" Type="http://schemas.openxmlformats.org/officeDocument/2006/relationships/image" Target="../media/image475.png"/><Relationship Id="rId4" Type="http://schemas.openxmlformats.org/officeDocument/2006/relationships/image" Target="../media/image469.png"/><Relationship Id="rId9" Type="http://schemas.openxmlformats.org/officeDocument/2006/relationships/image" Target="../media/image47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jp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major-electronic-components/" TargetMode="External"/><Relationship Id="rId2" Type="http://schemas.openxmlformats.org/officeDocument/2006/relationships/hyperlink" Target="https://www.elprocus.com/basic-elements-of-fiber-optic-communication-system-and-its-workin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2.jp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3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physics/electrical-conductors/" TargetMode="External"/><Relationship Id="rId2" Type="http://schemas.openxmlformats.org/officeDocument/2006/relationships/hyperlink" Target="https://www.daenotes.com/electronics/communication-system/transmission-lin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685800"/>
            <a:ext cx="6606540" cy="2277547"/>
          </a:xfrm>
        </p:spPr>
        <p:txBody>
          <a:bodyPr/>
          <a:lstStyle/>
          <a:p>
            <a:pPr algn="ctr"/>
            <a:r>
              <a:rPr lang="en-US" sz="4000" dirty="0" smtClean="0"/>
              <a:t>Electro Magnetic  Field Theory</a:t>
            </a:r>
            <a:br>
              <a:rPr lang="en-US" sz="4000" dirty="0" smtClean="0"/>
            </a:br>
            <a:r>
              <a:rPr lang="en-US" sz="3600" dirty="0" smtClean="0"/>
              <a:t>Course : BTECH</a:t>
            </a:r>
            <a:br>
              <a:rPr lang="en-US" sz="3600" dirty="0" smtClean="0"/>
            </a:br>
            <a:r>
              <a:rPr lang="en-US" sz="3600" dirty="0" smtClean="0"/>
              <a:t>SEMESTER: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Dept. : ECE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165860" y="5181600"/>
            <a:ext cx="5440680" cy="2239566"/>
          </a:xfrm>
        </p:spPr>
        <p:txBody>
          <a:bodyPr/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By </a:t>
            </a:r>
          </a:p>
          <a:p>
            <a:r>
              <a:rPr lang="en-US" sz="4000" dirty="0" smtClean="0"/>
              <a:t>Dr. Santimoy Mandal</a:t>
            </a:r>
          </a:p>
          <a:p>
            <a:r>
              <a:rPr lang="en-US" sz="4000" dirty="0" smtClean="0"/>
              <a:t>NSU, JAMSHEDPUR</a:t>
            </a:r>
            <a:endParaRPr lang="en-IN" sz="4000" dirty="0"/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11" y="3900487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4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20" y="4945760"/>
            <a:ext cx="1899487" cy="17049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2609" y="861186"/>
            <a:ext cx="6212205" cy="876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indent="-227329">
              <a:lnSpc>
                <a:spcPct val="100000"/>
              </a:lnSpc>
              <a:spcBef>
                <a:spcPts val="100"/>
              </a:spcBef>
              <a:buSzPct val="82142"/>
              <a:buFont typeface="Times New Roman"/>
              <a:buAutoNum type="arabicPeriod" startAt="3"/>
              <a:tabLst>
                <a:tab pos="379730" algn="l"/>
              </a:tabLst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Spherical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coordinate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150" spc="-10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152400" marR="119380">
              <a:lnSpc>
                <a:spcPct val="101699"/>
              </a:lnSpc>
              <a:spcBef>
                <a:spcPts val="1285"/>
              </a:spcBef>
            </a:pP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consist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(r),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distance,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while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two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(θ,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angular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(degrees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radians).</a:t>
            </a: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285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</a:t>
            </a:r>
            <a:r>
              <a:rPr sz="1200" baseline="-6944" dirty="0">
                <a:latin typeface="Times New Roman"/>
                <a:cs typeface="Times New Roman"/>
              </a:rPr>
              <a:t>r</a:t>
            </a:r>
            <a:r>
              <a:rPr sz="1200" spc="26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,A</a:t>
            </a:r>
            <a:r>
              <a:rPr sz="1200" baseline="-6944" dirty="0">
                <a:latin typeface="Times New Roman"/>
                <a:cs typeface="Times New Roman"/>
              </a:rPr>
              <a:t>Ө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200" baseline="-6944" dirty="0">
                <a:latin typeface="Times New Roman"/>
                <a:cs typeface="Times New Roman"/>
              </a:rPr>
              <a:t>Φ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  <a:p>
            <a:pPr marL="31115" algn="ctr">
              <a:lnSpc>
                <a:spcPct val="100000"/>
              </a:lnSpc>
              <a:spcBef>
                <a:spcPts val="60"/>
              </a:spcBef>
            </a:pP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150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85" dirty="0">
                <a:latin typeface="Cambria Math"/>
                <a:cs typeface="Cambria Math"/>
              </a:rPr>
              <a:t> </a:t>
            </a:r>
            <a:r>
              <a:rPr sz="1150" spc="45" dirty="0">
                <a:latin typeface="Cambria Math"/>
                <a:cs typeface="Cambria Math"/>
              </a:rPr>
              <a:t>𝐴</a:t>
            </a:r>
            <a:r>
              <a:rPr sz="1275" spc="187" baseline="-16339" dirty="0">
                <a:latin typeface="Cambria Math"/>
                <a:cs typeface="Cambria Math"/>
              </a:rPr>
              <a:t>𝑟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𝑟</a:t>
            </a:r>
            <a:r>
              <a:rPr sz="1275" spc="21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1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𝐴</a:t>
            </a:r>
            <a:r>
              <a:rPr sz="1275" baseline="-16339" dirty="0">
                <a:latin typeface="Cambria Math"/>
                <a:cs typeface="Cambria Math"/>
              </a:rPr>
              <a:t>𝜃</a:t>
            </a:r>
            <a:r>
              <a:rPr sz="1275" spc="-135" baseline="-16339" dirty="0">
                <a:latin typeface="Cambria Math"/>
                <a:cs typeface="Cambria Math"/>
              </a:rPr>
              <a:t>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50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𝜃</a:t>
            </a:r>
            <a:r>
              <a:rPr sz="1275" spc="24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5" dirty="0">
                <a:latin typeface="Cambria Math"/>
                <a:cs typeface="Cambria Math"/>
              </a:rPr>
              <a:t> </a:t>
            </a:r>
            <a:r>
              <a:rPr sz="1150" spc="80" dirty="0">
                <a:latin typeface="Cambria Math"/>
                <a:cs typeface="Cambria Math"/>
              </a:rPr>
              <a:t>𝐴</a:t>
            </a:r>
            <a:r>
              <a:rPr sz="1275" spc="217" baseline="-16339" dirty="0">
                <a:latin typeface="Cambria Math"/>
                <a:cs typeface="Cambria Math"/>
              </a:rPr>
              <a:t>𝜑</a:t>
            </a:r>
            <a:r>
              <a:rPr sz="1150" spc="-425" dirty="0">
                <a:latin typeface="Cambria Math"/>
                <a:cs typeface="Cambria Math"/>
              </a:rPr>
              <a:t>𝑎</a:t>
            </a:r>
            <a:r>
              <a:rPr sz="1150" spc="70" dirty="0">
                <a:latin typeface="Cambria Math"/>
                <a:cs typeface="Cambria Math"/>
              </a:rPr>
              <a:t>̅</a:t>
            </a:r>
            <a:r>
              <a:rPr sz="1275" spc="120" baseline="-16339" dirty="0">
                <a:latin typeface="Cambria Math"/>
                <a:cs typeface="Cambria Math"/>
              </a:rPr>
              <a:t>𝜑</a:t>
            </a:r>
            <a:endParaRPr sz="1275" baseline="-16339">
              <a:latin typeface="Cambria Math"/>
              <a:cs typeface="Cambria Math"/>
            </a:endParaRPr>
          </a:p>
          <a:p>
            <a:pPr marL="152400">
              <a:lnSpc>
                <a:spcPct val="100000"/>
              </a:lnSpc>
              <a:spcBef>
                <a:spcPts val="170"/>
              </a:spcBef>
            </a:pPr>
            <a:r>
              <a:rPr sz="1150" spc="20" dirty="0">
                <a:latin typeface="Times New Roman"/>
                <a:cs typeface="Times New Roman"/>
              </a:rPr>
              <a:t>W</a:t>
            </a:r>
            <a:r>
              <a:rPr sz="1150" spc="45" dirty="0">
                <a:latin typeface="Times New Roman"/>
                <a:cs typeface="Times New Roman"/>
              </a:rPr>
              <a:t>h</a:t>
            </a:r>
            <a:r>
              <a:rPr sz="1150" spc="5" dirty="0">
                <a:latin typeface="Times New Roman"/>
                <a:cs typeface="Times New Roman"/>
              </a:rPr>
              <a:t>e</a:t>
            </a:r>
            <a:r>
              <a:rPr sz="1150" spc="65" dirty="0">
                <a:latin typeface="Times New Roman"/>
                <a:cs typeface="Times New Roman"/>
              </a:rPr>
              <a:t>r</a:t>
            </a:r>
            <a:r>
              <a:rPr sz="1150" spc="45" dirty="0">
                <a:latin typeface="Times New Roman"/>
                <a:cs typeface="Times New Roman"/>
              </a:rPr>
              <a:t>e</a:t>
            </a:r>
            <a:r>
              <a:rPr sz="1150" spc="-475" dirty="0">
                <a:latin typeface="Cambria Math"/>
                <a:cs typeface="Cambria Math"/>
              </a:rPr>
              <a:t>𝑎</a:t>
            </a:r>
            <a:r>
              <a:rPr sz="1150" spc="20" dirty="0">
                <a:latin typeface="Cambria Math"/>
                <a:cs typeface="Cambria Math"/>
              </a:rPr>
              <a:t>̅</a:t>
            </a:r>
            <a:r>
              <a:rPr sz="1275" spc="165" baseline="-16339" dirty="0">
                <a:latin typeface="Cambria Math"/>
                <a:cs typeface="Cambria Math"/>
              </a:rPr>
              <a:t>𝑟</a:t>
            </a:r>
            <a:r>
              <a:rPr sz="1150" spc="20" dirty="0">
                <a:latin typeface="Times New Roman"/>
                <a:cs typeface="Times New Roman"/>
              </a:rPr>
              <a:t>,</a:t>
            </a:r>
            <a:r>
              <a:rPr sz="1150" spc="-475" dirty="0">
                <a:latin typeface="Cambria Math"/>
                <a:cs typeface="Cambria Math"/>
              </a:rPr>
              <a:t>𝑎</a:t>
            </a:r>
            <a:r>
              <a:rPr sz="1150" spc="55" dirty="0">
                <a:latin typeface="Cambria Math"/>
                <a:cs typeface="Cambria Math"/>
              </a:rPr>
              <a:t>̅</a:t>
            </a:r>
            <a:r>
              <a:rPr sz="1275" spc="44" baseline="-16339" dirty="0">
                <a:latin typeface="Cambria Math"/>
                <a:cs typeface="Cambria Math"/>
              </a:rPr>
              <a:t>𝜃</a:t>
            </a:r>
            <a:r>
              <a:rPr sz="1275" spc="73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450" dirty="0">
                <a:latin typeface="Cambria Math"/>
                <a:cs typeface="Cambria Math"/>
              </a:rPr>
              <a:t>𝑎</a:t>
            </a:r>
            <a:r>
              <a:rPr sz="1150" spc="4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𝜑</a:t>
            </a:r>
            <a:r>
              <a:rPr sz="1275" spc="284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r,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respectively.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physical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significance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coordinates:</a:t>
            </a:r>
            <a:endParaRPr sz="1150">
              <a:latin typeface="Times New Roman"/>
              <a:cs typeface="Times New Roman"/>
            </a:endParaRPr>
          </a:p>
          <a:p>
            <a:pPr marL="609600" marR="1153160" lvl="1" indent="-229235">
              <a:lnSpc>
                <a:spcPct val="112200"/>
              </a:lnSpc>
              <a:spcBef>
                <a:spcPts val="1225"/>
              </a:spcBef>
              <a:buSzPct val="86956"/>
              <a:buAutoNum type="arabicPeriod"/>
              <a:tabLst>
                <a:tab pos="6096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origin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(i.e.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similar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altitude).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sphere.</a:t>
            </a:r>
            <a:endParaRPr sz="1150">
              <a:latin typeface="Times New Roman"/>
              <a:cs typeface="Times New Roman"/>
            </a:endParaRPr>
          </a:p>
          <a:p>
            <a:pPr marL="609600" marR="666115" lvl="1" indent="-229235">
              <a:lnSpc>
                <a:spcPts val="1590"/>
              </a:lnSpc>
              <a:spcBef>
                <a:spcPts val="45"/>
              </a:spcBef>
              <a:buSzPct val="86956"/>
              <a:buAutoNum type="arabicPeriod"/>
              <a:tabLst>
                <a:tab pos="6096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z-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(i.e.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similar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latitude).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also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co-latitude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angle.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clockwise.</a:t>
            </a:r>
            <a:endParaRPr sz="1150">
              <a:latin typeface="Times New Roman"/>
              <a:cs typeface="Times New Roman"/>
            </a:endParaRPr>
          </a:p>
          <a:p>
            <a:pPr marL="609600" marR="296545" lvl="1" indent="-229235" algn="just">
              <a:lnSpc>
                <a:spcPct val="105700"/>
              </a:lnSpc>
              <a:spcBef>
                <a:spcPts val="35"/>
              </a:spcBef>
              <a:buSzPct val="86956"/>
              <a:buAutoNum type="arabicPeriod"/>
              <a:tabLst>
                <a:tab pos="6096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azimuthal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angle,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indicates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rotation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z-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(i.e.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similar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longitude).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basically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x-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plane.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counter-</a:t>
            </a:r>
            <a:r>
              <a:rPr sz="1150" spc="-10" dirty="0">
                <a:latin typeface="Times New Roman"/>
                <a:cs typeface="Times New Roman"/>
              </a:rPr>
              <a:t>clockwise.</a:t>
            </a: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070"/>
              </a:spcBef>
            </a:pPr>
            <a:r>
              <a:rPr sz="1150" b="1" dirty="0">
                <a:latin typeface="Times New Roman"/>
                <a:cs typeface="Times New Roman"/>
              </a:rPr>
              <a:t>Range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the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variables:</a:t>
            </a:r>
            <a:endParaRPr sz="1150">
              <a:latin typeface="Times New Roman"/>
              <a:cs typeface="Times New Roman"/>
            </a:endParaRPr>
          </a:p>
          <a:p>
            <a:pPr marL="152400" marR="193675">
              <a:lnSpc>
                <a:spcPct val="109700"/>
              </a:lnSpc>
              <a:spcBef>
                <a:spcPts val="1295"/>
              </a:spcBef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minimum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υ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</a:t>
            </a:r>
            <a:r>
              <a:rPr sz="1150" spc="-10" dirty="0">
                <a:latin typeface="Times New Roman"/>
                <a:cs typeface="Times New Roman"/>
              </a:rPr>
              <a:t>ordinate system.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150">
              <a:latin typeface="Times New Roman"/>
              <a:cs typeface="Times New Roman"/>
            </a:endParaRPr>
          </a:p>
          <a:p>
            <a:pPr marL="280035" marR="5307965" indent="-41275" algn="just">
              <a:lnSpc>
                <a:spcPct val="90100"/>
              </a:lnSpc>
            </a:pP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∞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π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Φ≤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2π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ts val="1375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length</a:t>
            </a:r>
            <a:r>
              <a:rPr sz="1150" spc="-1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30"/>
              </a:spcBef>
            </a:pPr>
            <a:r>
              <a:rPr sz="1150" spc="-490" dirty="0">
                <a:latin typeface="Cambria Math"/>
                <a:cs typeface="Cambria Math"/>
              </a:rPr>
              <a:t>𝑑</a:t>
            </a:r>
            <a:r>
              <a:rPr sz="1725" spc="-232" baseline="12077" dirty="0">
                <a:latin typeface="Cambria Math"/>
                <a:cs typeface="Cambria Math"/>
              </a:rPr>
              <a:t>̅</a:t>
            </a:r>
            <a:r>
              <a:rPr sz="1150" spc="10" dirty="0">
                <a:latin typeface="Cambria Math"/>
                <a:cs typeface="Cambria Math"/>
              </a:rPr>
              <a:t>𝑙</a:t>
            </a:r>
            <a:r>
              <a:rPr sz="1150" spc="12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60" dirty="0">
                <a:latin typeface="Cambria Math"/>
                <a:cs typeface="Cambria Math"/>
              </a:rPr>
              <a:t> </a:t>
            </a:r>
            <a:r>
              <a:rPr sz="1150" spc="30" dirty="0">
                <a:latin typeface="Cambria Math"/>
                <a:cs typeface="Cambria Math"/>
              </a:rPr>
              <a:t>𝑑</a:t>
            </a:r>
            <a:r>
              <a:rPr sz="1150" spc="80" dirty="0">
                <a:latin typeface="Cambria Math"/>
                <a:cs typeface="Cambria Math"/>
              </a:rPr>
              <a:t>𝑟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𝑟</a:t>
            </a:r>
            <a:r>
              <a:rPr sz="1275" spc="20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5" dirty="0">
                <a:latin typeface="Cambria Math"/>
                <a:cs typeface="Cambria Math"/>
              </a:rPr>
              <a:t> </a:t>
            </a:r>
            <a:r>
              <a:rPr sz="1150" spc="45" dirty="0">
                <a:latin typeface="Cambria Math"/>
                <a:cs typeface="Cambria Math"/>
              </a:rPr>
              <a:t>𝑟</a:t>
            </a:r>
            <a:r>
              <a:rPr sz="1150" spc="30" dirty="0">
                <a:latin typeface="Cambria Math"/>
                <a:cs typeface="Cambria Math"/>
              </a:rPr>
              <a:t>𝑑</a:t>
            </a:r>
            <a:r>
              <a:rPr sz="1150" spc="90" dirty="0">
                <a:latin typeface="Cambria Math"/>
                <a:cs typeface="Cambria Math"/>
              </a:rPr>
              <a:t>𝜃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25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𝜃</a:t>
            </a:r>
            <a:r>
              <a:rPr sz="1275" spc="22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 𝑟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sin</a:t>
            </a:r>
            <a:r>
              <a:rPr sz="1150" spc="-6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150" spc="10" dirty="0">
                <a:latin typeface="Cambria Math"/>
                <a:cs typeface="Cambria Math"/>
              </a:rPr>
              <a:t> </a:t>
            </a:r>
            <a:r>
              <a:rPr sz="1150" spc="65" dirty="0">
                <a:latin typeface="Cambria Math"/>
                <a:cs typeface="Cambria Math"/>
              </a:rPr>
              <a:t>𝑑</a:t>
            </a:r>
            <a:r>
              <a:rPr sz="1150" spc="95" dirty="0">
                <a:latin typeface="Cambria Math"/>
                <a:cs typeface="Cambria Math"/>
              </a:rPr>
              <a:t>𝜑</a:t>
            </a:r>
            <a:r>
              <a:rPr sz="1150" spc="-434" dirty="0">
                <a:latin typeface="Cambria Math"/>
                <a:cs typeface="Cambria Math"/>
              </a:rPr>
              <a:t>𝑎</a:t>
            </a:r>
            <a:r>
              <a:rPr sz="1150" spc="95" dirty="0">
                <a:latin typeface="Cambria Math"/>
                <a:cs typeface="Cambria Math"/>
              </a:rPr>
              <a:t>̅</a:t>
            </a:r>
            <a:r>
              <a:rPr sz="1275" spc="104" baseline="-16339" dirty="0">
                <a:latin typeface="Cambria Math"/>
                <a:cs typeface="Cambria Math"/>
              </a:rPr>
              <a:t>𝜑</a:t>
            </a:r>
            <a:endParaRPr sz="1275" baseline="-16339">
              <a:latin typeface="Cambria Math"/>
              <a:cs typeface="Cambria Math"/>
            </a:endParaRPr>
          </a:p>
          <a:p>
            <a:pPr marL="238760" marR="1177925" indent="-86995">
              <a:lnSpc>
                <a:spcPct val="195700"/>
              </a:lnSpc>
              <a:spcBef>
                <a:spcPts val="180"/>
              </a:spcBef>
            </a:pP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respectively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Cambria Math"/>
                <a:cs typeface="Cambria Math"/>
              </a:rPr>
              <a:t>𝑑</a:t>
            </a:r>
            <a:r>
              <a:rPr sz="1150" spc="55" dirty="0">
                <a:latin typeface="Cambria Math"/>
                <a:cs typeface="Cambria Math"/>
              </a:rPr>
              <a:t>𝑟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dirty="0">
                <a:latin typeface="Cambria Math"/>
                <a:cs typeface="Cambria Math"/>
              </a:rPr>
              <a:t>̅</a:t>
            </a:r>
            <a:r>
              <a:rPr sz="1275" spc="135" baseline="-16339" dirty="0">
                <a:latin typeface="Cambria Math"/>
                <a:cs typeface="Cambria Math"/>
              </a:rPr>
              <a:t>𝑟</a:t>
            </a:r>
            <a:r>
              <a:rPr sz="1150" spc="1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-(For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axis)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Cambria Math"/>
                <a:cs typeface="Cambria Math"/>
              </a:rPr>
              <a:t>𝑟</a:t>
            </a:r>
            <a:r>
              <a:rPr sz="1150" spc="5" dirty="0">
                <a:latin typeface="Cambria Math"/>
                <a:cs typeface="Cambria Math"/>
              </a:rPr>
              <a:t>𝑑</a:t>
            </a:r>
            <a:r>
              <a:rPr sz="1150" spc="60" dirty="0">
                <a:latin typeface="Cambria Math"/>
                <a:cs typeface="Cambria Math"/>
              </a:rPr>
              <a:t>𝜃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𝜃</a:t>
            </a:r>
            <a:r>
              <a:rPr sz="1150" spc="1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--(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23876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𝑟</a:t>
            </a:r>
            <a:r>
              <a:rPr sz="1150" spc="-1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sin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150" spc="-10" dirty="0">
                <a:latin typeface="Cambria Math"/>
                <a:cs typeface="Cambria Math"/>
              </a:rPr>
              <a:t> </a:t>
            </a:r>
            <a:r>
              <a:rPr sz="1150" spc="40" dirty="0">
                <a:latin typeface="Cambria Math"/>
                <a:cs typeface="Cambria Math"/>
              </a:rPr>
              <a:t>𝑑</a:t>
            </a:r>
            <a:r>
              <a:rPr sz="1150" spc="110" dirty="0">
                <a:latin typeface="Cambria Math"/>
                <a:cs typeface="Cambria Math"/>
              </a:rPr>
              <a:t>𝜑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𝜑</a:t>
            </a:r>
            <a:r>
              <a:rPr sz="1275" spc="33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(For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150">
              <a:latin typeface="Times New Roman"/>
              <a:cs typeface="Times New Roman"/>
            </a:endParaRPr>
          </a:p>
          <a:p>
            <a:pPr marL="152400" marR="176530">
              <a:lnSpc>
                <a:spcPts val="1370"/>
              </a:lnSpc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Normal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Surface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(ds):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basically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two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</a:t>
            </a: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ts val="132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(area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element)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 marL="31115" algn="ctr">
              <a:lnSpc>
                <a:spcPct val="100000"/>
              </a:lnSpc>
              <a:spcBef>
                <a:spcPts val="13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16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40" dirty="0">
                <a:latin typeface="Cambria Math"/>
                <a:cs typeface="Cambria Math"/>
              </a:rPr>
              <a:t> </a:t>
            </a:r>
            <a:r>
              <a:rPr sz="1150" spc="80" dirty="0">
                <a:latin typeface="Cambria Math"/>
                <a:cs typeface="Cambria Math"/>
              </a:rPr>
              <a:t>𝑑</a:t>
            </a:r>
            <a:r>
              <a:rPr sz="1150" spc="114" dirty="0">
                <a:latin typeface="Cambria Math"/>
                <a:cs typeface="Cambria Math"/>
              </a:rPr>
              <a:t>𝑠</a:t>
            </a:r>
            <a:r>
              <a:rPr sz="1150" spc="-420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127" baseline="-16339" dirty="0">
                <a:latin typeface="Cambria Math"/>
                <a:cs typeface="Cambria Math"/>
              </a:rPr>
              <a:t>𝑁</a:t>
            </a:r>
            <a:endParaRPr sz="1275" baseline="-16339">
              <a:latin typeface="Cambria Math"/>
              <a:cs typeface="Cambria Math"/>
            </a:endParaRPr>
          </a:p>
          <a:p>
            <a:pPr marL="152400">
              <a:lnSpc>
                <a:spcPct val="100000"/>
              </a:lnSpc>
              <a:spcBef>
                <a:spcPts val="25"/>
              </a:spcBef>
            </a:pPr>
            <a:r>
              <a:rPr sz="1150" spc="5" dirty="0">
                <a:latin typeface="Times New Roman"/>
                <a:cs typeface="Times New Roman"/>
              </a:rPr>
              <a:t>W</a:t>
            </a:r>
            <a:r>
              <a:rPr sz="1150" spc="30" dirty="0">
                <a:latin typeface="Times New Roman"/>
                <a:cs typeface="Times New Roman"/>
              </a:rPr>
              <a:t>h</a:t>
            </a:r>
            <a:r>
              <a:rPr sz="1150" spc="-10" dirty="0">
                <a:latin typeface="Times New Roman"/>
                <a:cs typeface="Times New Roman"/>
              </a:rPr>
              <a:t>e</a:t>
            </a:r>
            <a:r>
              <a:rPr sz="1150" spc="50" dirty="0">
                <a:latin typeface="Times New Roman"/>
                <a:cs typeface="Times New Roman"/>
              </a:rPr>
              <a:t>r</a:t>
            </a:r>
            <a:r>
              <a:rPr sz="1150" spc="30" dirty="0">
                <a:latin typeface="Times New Roman"/>
                <a:cs typeface="Times New Roman"/>
              </a:rPr>
              <a:t>e</a:t>
            </a:r>
            <a:r>
              <a:rPr sz="1150" spc="-490" dirty="0">
                <a:latin typeface="Cambria Math"/>
                <a:cs typeface="Cambria Math"/>
              </a:rPr>
              <a:t>𝑎</a:t>
            </a:r>
            <a:r>
              <a:rPr sz="1150" spc="5" dirty="0">
                <a:latin typeface="Cambria Math"/>
                <a:cs typeface="Cambria Math"/>
              </a:rPr>
              <a:t>̅</a:t>
            </a:r>
            <a:r>
              <a:rPr sz="1275" spc="120" baseline="-16339" dirty="0">
                <a:latin typeface="Cambria Math"/>
                <a:cs typeface="Cambria Math"/>
              </a:rPr>
              <a:t>𝑁</a:t>
            </a:r>
            <a:r>
              <a:rPr sz="1150" spc="15" dirty="0">
                <a:latin typeface="Times New Roman"/>
                <a:cs typeface="Times New Roman"/>
              </a:rPr>
              <a:t>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50">
              <a:latin typeface="Times New Roman"/>
              <a:cs typeface="Times New Roman"/>
            </a:endParaRPr>
          </a:p>
          <a:p>
            <a:pPr marL="31115" algn="ctr">
              <a:lnSpc>
                <a:spcPct val="100000"/>
              </a:lnSpc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2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95" dirty="0">
                <a:latin typeface="Cambria Math"/>
                <a:cs typeface="Cambria Math"/>
              </a:rPr>
              <a:t> </a:t>
            </a:r>
            <a:r>
              <a:rPr sz="1150" spc="50" dirty="0">
                <a:latin typeface="Cambria Math"/>
                <a:cs typeface="Cambria Math"/>
              </a:rPr>
              <a:t>𝑟</a:t>
            </a:r>
            <a:r>
              <a:rPr sz="1150" spc="35" dirty="0">
                <a:latin typeface="Cambria Math"/>
                <a:cs typeface="Cambria Math"/>
              </a:rPr>
              <a:t>𝑑</a:t>
            </a:r>
            <a:r>
              <a:rPr sz="1150" spc="50" dirty="0">
                <a:latin typeface="Cambria Math"/>
                <a:cs typeface="Cambria Math"/>
              </a:rPr>
              <a:t>𝑟</a:t>
            </a:r>
            <a:r>
              <a:rPr sz="1150" spc="35" dirty="0">
                <a:latin typeface="Cambria Math"/>
                <a:cs typeface="Cambria Math"/>
              </a:rPr>
              <a:t>𝑑</a:t>
            </a:r>
            <a:r>
              <a:rPr sz="1150" spc="90" dirty="0">
                <a:latin typeface="Cambria Math"/>
                <a:cs typeface="Cambria Math"/>
              </a:rPr>
              <a:t>𝜃</a:t>
            </a:r>
            <a:r>
              <a:rPr sz="1150" spc="-465" dirty="0">
                <a:latin typeface="Cambria Math"/>
                <a:cs typeface="Cambria Math"/>
              </a:rPr>
              <a:t>𝑎</a:t>
            </a:r>
            <a:r>
              <a:rPr sz="1150" spc="65" dirty="0">
                <a:latin typeface="Cambria Math"/>
                <a:cs typeface="Cambria Math"/>
              </a:rPr>
              <a:t>̅</a:t>
            </a:r>
            <a:r>
              <a:rPr sz="1275" spc="60" baseline="-16339" dirty="0">
                <a:latin typeface="Cambria Math"/>
                <a:cs typeface="Cambria Math"/>
              </a:rPr>
              <a:t>𝜑</a:t>
            </a:r>
            <a:endParaRPr sz="1275" baseline="-16339">
              <a:latin typeface="Cambria Math"/>
              <a:cs typeface="Cambria Math"/>
            </a:endParaRPr>
          </a:p>
          <a:p>
            <a:pPr marL="29209" algn="ctr">
              <a:lnSpc>
                <a:spcPct val="100000"/>
              </a:lnSpc>
              <a:spcBef>
                <a:spcPts val="240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495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17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95" dirty="0">
                <a:latin typeface="Cambria Math"/>
                <a:cs typeface="Cambria Math"/>
              </a:rPr>
              <a:t> </a:t>
            </a:r>
            <a:r>
              <a:rPr sz="1150" spc="55" dirty="0">
                <a:latin typeface="Cambria Math"/>
                <a:cs typeface="Cambria Math"/>
              </a:rPr>
              <a:t>𝑟</a:t>
            </a:r>
            <a:r>
              <a:rPr sz="1275" spc="82" baseline="29411" dirty="0">
                <a:latin typeface="Cambria Math"/>
                <a:cs typeface="Cambria Math"/>
              </a:rPr>
              <a:t>2</a:t>
            </a:r>
            <a:r>
              <a:rPr sz="1275" spc="60" baseline="2941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sin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150" spc="-10" dirty="0">
                <a:latin typeface="Cambria Math"/>
                <a:cs typeface="Cambria Math"/>
              </a:rPr>
              <a:t> 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40" dirty="0">
                <a:latin typeface="Cambria Math"/>
                <a:cs typeface="Cambria Math"/>
              </a:rPr>
              <a:t>𝜑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140" dirty="0">
                <a:latin typeface="Cambria Math"/>
                <a:cs typeface="Cambria Math"/>
              </a:rPr>
              <a:t>𝜃</a:t>
            </a:r>
            <a:r>
              <a:rPr sz="1150" spc="-450" dirty="0">
                <a:latin typeface="Cambria Math"/>
                <a:cs typeface="Cambria Math"/>
              </a:rPr>
              <a:t>𝑎</a:t>
            </a:r>
            <a:r>
              <a:rPr sz="1150" spc="4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𝑟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109" y="888619"/>
            <a:ext cx="611759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Characteristic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Impedance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(Z</a:t>
            </a:r>
            <a:r>
              <a:rPr sz="1350" b="1" spc="-30" baseline="-6172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88900" marR="81280" algn="just">
              <a:lnSpc>
                <a:spcPts val="1370"/>
              </a:lnSpc>
              <a:spcBef>
                <a:spcPts val="1435"/>
              </a:spcBef>
            </a:pP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already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discussed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very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significant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lines,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they </a:t>
            </a:r>
            <a:r>
              <a:rPr sz="1150" dirty="0">
                <a:latin typeface="Times New Roman"/>
                <a:cs typeface="Times New Roman"/>
              </a:rPr>
              <a:t>make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characteristic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(Z</a:t>
            </a:r>
            <a:r>
              <a:rPr sz="1200" baseline="-6944" dirty="0">
                <a:latin typeface="Times New Roman"/>
                <a:cs typeface="Times New Roman"/>
              </a:rPr>
              <a:t>o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very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significant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well,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because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characteristic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(Z</a:t>
            </a:r>
            <a:r>
              <a:rPr sz="1200" baseline="-6944" dirty="0">
                <a:latin typeface="Times New Roman"/>
                <a:cs typeface="Times New Roman"/>
              </a:rPr>
              <a:t>o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involves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four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expression.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What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Characteristic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Impedance?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 marR="83185" algn="just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Characteristic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ratio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amplitude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amplitude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unidirectional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travelling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load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uniform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line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absence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reflections.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 marR="90170" algn="just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square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root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ratio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shunt admittance.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4268851"/>
            <a:ext cx="5972810" cy="42087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Where,</a:t>
            </a:r>
            <a:endParaRPr sz="1150">
              <a:latin typeface="Times New Roman"/>
              <a:cs typeface="Times New Roman"/>
            </a:endParaRPr>
          </a:p>
          <a:p>
            <a:pPr marL="12700" marR="2440940">
              <a:lnSpc>
                <a:spcPts val="2770"/>
              </a:lnSpc>
              <a:spcBef>
                <a:spcPts val="330"/>
              </a:spcBef>
            </a:pP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jwL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(series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phase)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jwC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(shunt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admittance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phase)</a:t>
            </a:r>
            <a:endParaRPr sz="1150">
              <a:latin typeface="Times New Roman"/>
              <a:cs typeface="Times New Roman"/>
            </a:endParaRPr>
          </a:p>
          <a:p>
            <a:pPr marL="12700" marR="22225">
              <a:lnSpc>
                <a:spcPct val="100000"/>
              </a:lnSpc>
              <a:spcBef>
                <a:spcPts val="1105"/>
              </a:spcBef>
            </a:pPr>
            <a:r>
              <a:rPr sz="1150" dirty="0">
                <a:latin typeface="Times New Roman"/>
                <a:cs typeface="Times New Roman"/>
              </a:rPr>
              <a:t>R,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L,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constants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line,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expression </a:t>
            </a:r>
            <a:r>
              <a:rPr sz="1150" dirty="0">
                <a:latin typeface="Times New Roman"/>
                <a:cs typeface="Times New Roman"/>
              </a:rPr>
              <a:t>confirms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characteristics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described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constants.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Transmission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Equations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equivalent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line,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going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simplest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wirelines.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wirelines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made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up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conductors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separated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usually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air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medium,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below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figure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99"/>
              </a:lnSpc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(I)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conductor-1,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around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current-carrying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conductor-1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illustrated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series </a:t>
            </a:r>
            <a:r>
              <a:rPr sz="1150" dirty="0">
                <a:latin typeface="Times New Roman"/>
                <a:cs typeface="Times New Roman"/>
              </a:rPr>
              <a:t>inductor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conductor-1,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should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drop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across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conductor-1,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illustrated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inductor.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setup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two- </a:t>
            </a:r>
            <a:r>
              <a:rPr sz="1150" dirty="0">
                <a:latin typeface="Times New Roman"/>
                <a:cs typeface="Times New Roman"/>
              </a:rPr>
              <a:t>wireline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made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capacitor.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capacitor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always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loosy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illustrate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added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G.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setup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i.e,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inductor,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capacitor,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make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up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equivalent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7633" y="3735460"/>
            <a:ext cx="715951" cy="32690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3033775"/>
            <a:ext cx="5770245" cy="175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Fig.equivalent_circuit_of_a_transmission_line_1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147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inductor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put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together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impedance,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50">
              <a:latin typeface="Times New Roman"/>
              <a:cs typeface="Times New Roman"/>
            </a:endParaRPr>
          </a:p>
          <a:p>
            <a:pPr marL="192405" algn="ctr">
              <a:lnSpc>
                <a:spcPts val="1375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Z</a:t>
            </a:r>
            <a:r>
              <a:rPr sz="1150" b="1" spc="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R+jωL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combination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capacitance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50">
              <a:latin typeface="Times New Roman"/>
              <a:cs typeface="Times New Roman"/>
            </a:endParaRPr>
          </a:p>
          <a:p>
            <a:pPr marL="191135" algn="ctr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Y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G+jωc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109" y="7964551"/>
            <a:ext cx="2404745" cy="1689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length</a:t>
            </a:r>
            <a:endParaRPr sz="1150">
              <a:latin typeface="Times New Roman"/>
              <a:cs typeface="Times New Roman"/>
            </a:endParaRPr>
          </a:p>
          <a:p>
            <a:pPr marL="88900" marR="765175">
              <a:lnSpc>
                <a:spcPct val="203600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217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Sending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209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Sending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voltage </a:t>
            </a:r>
            <a:r>
              <a:rPr sz="1150" dirty="0">
                <a:latin typeface="Times New Roman"/>
                <a:cs typeface="Times New Roman"/>
              </a:rPr>
              <a:t>dx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length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x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dx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sending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end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3634" y="920685"/>
            <a:ext cx="4083286" cy="20052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58" y="5148398"/>
            <a:ext cx="5076250" cy="261880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909" y="888618"/>
            <a:ext cx="5478780" cy="8860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‘p’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current(I)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voltage(v)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‘Q’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I+dV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V+dV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PQ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150">
              <a:latin typeface="Times New Roman"/>
              <a:cs typeface="Times New Roman"/>
            </a:endParaRPr>
          </a:p>
          <a:p>
            <a:pPr marL="2164080" marR="1367155" algn="ctr">
              <a:lnSpc>
                <a:spcPts val="1370"/>
              </a:lnSpc>
            </a:pPr>
            <a:r>
              <a:rPr sz="1150" b="1" dirty="0">
                <a:latin typeface="Times New Roman"/>
                <a:cs typeface="Times New Roman"/>
              </a:rPr>
              <a:t>V-(V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dV)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(R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dx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spc="-50" dirty="0">
                <a:latin typeface="Times New Roman"/>
                <a:cs typeface="Times New Roman"/>
              </a:rPr>
              <a:t>I </a:t>
            </a:r>
            <a:r>
              <a:rPr sz="1150" b="1" dirty="0">
                <a:latin typeface="Times New Roman"/>
                <a:cs typeface="Times New Roman"/>
              </a:rPr>
              <a:t>V-V-dv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(R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dx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spc="-50" dirty="0"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  <a:p>
            <a:pPr marL="793115" algn="ctr">
              <a:lnSpc>
                <a:spcPts val="1320"/>
              </a:lnSpc>
            </a:pPr>
            <a:r>
              <a:rPr sz="1150" b="1" dirty="0">
                <a:latin typeface="Times New Roman"/>
                <a:cs typeface="Times New Roman"/>
              </a:rPr>
              <a:t>-dv/dx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(R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eq(1)</a:t>
            </a:r>
            <a:endParaRPr sz="1150">
              <a:latin typeface="Times New Roman"/>
              <a:cs typeface="Times New Roman"/>
            </a:endParaRPr>
          </a:p>
          <a:p>
            <a:pPr marL="2245995" marR="1445260" algn="ctr">
              <a:lnSpc>
                <a:spcPts val="1370"/>
              </a:lnSpc>
              <a:spcBef>
                <a:spcPts val="80"/>
              </a:spcBef>
            </a:pPr>
            <a:r>
              <a:rPr sz="1150" b="1" dirty="0">
                <a:latin typeface="Times New Roman"/>
                <a:cs typeface="Times New Roman"/>
              </a:rPr>
              <a:t>I-(I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dI)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(G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jωc)dx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50" dirty="0">
                <a:latin typeface="Times New Roman"/>
                <a:cs typeface="Times New Roman"/>
              </a:rPr>
              <a:t>V </a:t>
            </a:r>
            <a:r>
              <a:rPr sz="1150" b="1" dirty="0">
                <a:latin typeface="Times New Roman"/>
                <a:cs typeface="Times New Roman"/>
              </a:rPr>
              <a:t>I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–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I+dI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(G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jωc)dx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50" dirty="0">
                <a:latin typeface="Times New Roman"/>
                <a:cs typeface="Times New Roman"/>
              </a:rPr>
              <a:t>V</a:t>
            </a:r>
            <a:endParaRPr sz="1150">
              <a:latin typeface="Times New Roman"/>
              <a:cs typeface="Times New Roman"/>
            </a:endParaRPr>
          </a:p>
          <a:p>
            <a:pPr marL="793115" algn="ctr">
              <a:lnSpc>
                <a:spcPts val="1315"/>
              </a:lnSpc>
            </a:pPr>
            <a:r>
              <a:rPr sz="1150" b="1" dirty="0">
                <a:latin typeface="Times New Roman"/>
                <a:cs typeface="Times New Roman"/>
              </a:rPr>
              <a:t>-dI/dx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(G</a:t>
            </a:r>
            <a:r>
              <a:rPr sz="1150" b="1" spc="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1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eq(2)</a:t>
            </a:r>
            <a:endParaRPr sz="1150">
              <a:latin typeface="Times New Roman"/>
              <a:cs typeface="Times New Roman"/>
            </a:endParaRPr>
          </a:p>
          <a:p>
            <a:pPr marR="1779270" algn="ctr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Differentiating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(2)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dx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get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150">
              <a:latin typeface="Times New Roman"/>
              <a:cs typeface="Times New Roman"/>
            </a:endParaRPr>
          </a:p>
          <a:p>
            <a:pPr marL="1546225">
              <a:lnSpc>
                <a:spcPts val="1375"/>
              </a:lnSpc>
            </a:pPr>
            <a:r>
              <a:rPr sz="1150" b="1" dirty="0">
                <a:latin typeface="Times New Roman"/>
                <a:cs typeface="Times New Roman"/>
              </a:rPr>
              <a:t>-d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v/dx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200" b="1" spc="240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(R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1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dI/dx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eq(3)</a:t>
            </a:r>
            <a:endParaRPr sz="1150">
              <a:latin typeface="Times New Roman"/>
              <a:cs typeface="Times New Roman"/>
            </a:endParaRPr>
          </a:p>
          <a:p>
            <a:pPr marL="1523365">
              <a:lnSpc>
                <a:spcPts val="1370"/>
              </a:lnSpc>
            </a:pPr>
            <a:r>
              <a:rPr sz="1150" b="1" dirty="0">
                <a:latin typeface="Times New Roman"/>
                <a:cs typeface="Times New Roman"/>
              </a:rPr>
              <a:t>-d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I/dx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200" b="1" spc="284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(G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dV/dx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eq(4)</a:t>
            </a: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Substituting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eq(1)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(2)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eq(3)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(4)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get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50">
              <a:latin typeface="Times New Roman"/>
              <a:cs typeface="Times New Roman"/>
            </a:endParaRPr>
          </a:p>
          <a:p>
            <a:pPr marL="1400175">
              <a:lnSpc>
                <a:spcPts val="1375"/>
              </a:lnSpc>
            </a:pPr>
            <a:r>
              <a:rPr sz="1150" b="1" dirty="0">
                <a:latin typeface="Times New Roman"/>
                <a:cs typeface="Times New Roman"/>
              </a:rPr>
              <a:t>-d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v/dx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200" b="1" spc="225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(R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(G</a:t>
            </a:r>
            <a:r>
              <a:rPr sz="1150" b="1" spc="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eq(5)</a:t>
            </a:r>
            <a:endParaRPr sz="1150">
              <a:latin typeface="Times New Roman"/>
              <a:cs typeface="Times New Roman"/>
            </a:endParaRPr>
          </a:p>
          <a:p>
            <a:pPr marL="1518920" marR="612775" indent="-105410">
              <a:lnSpc>
                <a:spcPts val="1400"/>
              </a:lnSpc>
              <a:spcBef>
                <a:spcPts val="25"/>
              </a:spcBef>
            </a:pPr>
            <a:r>
              <a:rPr sz="1150" b="1" dirty="0">
                <a:latin typeface="Times New Roman"/>
                <a:cs typeface="Times New Roman"/>
              </a:rPr>
              <a:t>-d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I/dx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200" b="1" spc="262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(G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(R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eq(6) </a:t>
            </a:r>
            <a:r>
              <a:rPr sz="1150" b="1" dirty="0">
                <a:latin typeface="Times New Roman"/>
                <a:cs typeface="Times New Roman"/>
              </a:rPr>
              <a:t>Let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200" b="1" spc="82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(R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(G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eq(7)</a:t>
            </a: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ts val="1285"/>
              </a:lnSpc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constant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d/dx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eq(6)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(7)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50">
              <a:latin typeface="Times New Roman"/>
              <a:cs typeface="Times New Roman"/>
            </a:endParaRPr>
          </a:p>
          <a:p>
            <a:pPr marL="1990089">
              <a:lnSpc>
                <a:spcPts val="1375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-d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v/dx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200" b="1" spc="292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V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eq(8)</a:t>
            </a:r>
            <a:endParaRPr sz="1150">
              <a:latin typeface="Times New Roman"/>
              <a:cs typeface="Times New Roman"/>
            </a:endParaRPr>
          </a:p>
          <a:p>
            <a:pPr marL="2003425">
              <a:lnSpc>
                <a:spcPts val="1350"/>
              </a:lnSpc>
            </a:pPr>
            <a:r>
              <a:rPr sz="1150" b="1" dirty="0">
                <a:latin typeface="Times New Roman"/>
                <a:cs typeface="Times New Roman"/>
              </a:rPr>
              <a:t>-d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I/dx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200" b="1" spc="284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</a:t>
            </a:r>
            <a:r>
              <a:rPr sz="1200" b="1" baseline="27777" dirty="0">
                <a:latin typeface="Times New Roman"/>
                <a:cs typeface="Times New Roman"/>
              </a:rPr>
              <a:t>2</a:t>
            </a:r>
            <a:r>
              <a:rPr sz="1150" b="1" dirty="0">
                <a:latin typeface="Times New Roman"/>
                <a:cs typeface="Times New Roman"/>
              </a:rPr>
              <a:t>I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eq(9)</a:t>
            </a: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ts val="1355"/>
              </a:lnSpc>
            </a:pPr>
            <a:r>
              <a:rPr sz="1150" dirty="0">
                <a:latin typeface="Times New Roman"/>
                <a:cs typeface="Times New Roman"/>
              </a:rPr>
              <a:t>General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50">
              <a:latin typeface="Times New Roman"/>
              <a:cs typeface="Times New Roman"/>
            </a:endParaRPr>
          </a:p>
          <a:p>
            <a:pPr marL="1889125" marR="1088390" algn="ctr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V</a:t>
            </a:r>
            <a:r>
              <a:rPr sz="1150" b="1" spc="1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82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Be</a:t>
            </a:r>
            <a:r>
              <a:rPr sz="1200" b="1" baseline="27777" dirty="0">
                <a:latin typeface="Times New Roman"/>
                <a:cs typeface="Times New Roman"/>
              </a:rPr>
              <a:t>-px</a:t>
            </a:r>
            <a:r>
              <a:rPr sz="1200" b="1" spc="209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eq(10) </a:t>
            </a:r>
            <a:r>
              <a:rPr sz="1150" b="1" dirty="0">
                <a:latin typeface="Times New Roman"/>
                <a:cs typeface="Times New Roman"/>
              </a:rPr>
              <a:t>I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89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De</a:t>
            </a:r>
            <a:r>
              <a:rPr sz="1200" b="1" baseline="27777" dirty="0">
                <a:latin typeface="Times New Roman"/>
                <a:cs typeface="Times New Roman"/>
              </a:rPr>
              <a:t>-px</a:t>
            </a:r>
            <a:r>
              <a:rPr sz="1200" b="1" spc="217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eq(11)</a:t>
            </a: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ts val="1320"/>
              </a:lnSpc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constants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Differentiating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eq(10)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(11)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‘x’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get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50">
              <a:latin typeface="Times New Roman"/>
              <a:cs typeface="Times New Roman"/>
            </a:endParaRPr>
          </a:p>
          <a:p>
            <a:pPr marL="1560195">
              <a:lnSpc>
                <a:spcPts val="1375"/>
              </a:lnSpc>
            </a:pPr>
            <a:r>
              <a:rPr sz="1150" b="1" dirty="0">
                <a:latin typeface="Times New Roman"/>
                <a:cs typeface="Times New Roman"/>
              </a:rPr>
              <a:t>-dv/dx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(Aepx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–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Be-px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b="1" spc="1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eq(12)</a:t>
            </a:r>
            <a:endParaRPr sz="1150">
              <a:latin typeface="Times New Roman"/>
              <a:cs typeface="Times New Roman"/>
            </a:endParaRPr>
          </a:p>
          <a:p>
            <a:pPr marL="1564640">
              <a:lnSpc>
                <a:spcPts val="1370"/>
              </a:lnSpc>
            </a:pPr>
            <a:r>
              <a:rPr sz="1150" b="1" dirty="0">
                <a:latin typeface="Times New Roman"/>
                <a:cs typeface="Times New Roman"/>
              </a:rPr>
              <a:t>-dI/dx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1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(Cepx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–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De-px)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…………….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eq(13)</a:t>
            </a: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eq(1)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(2)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eq(12)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(13)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get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50">
              <a:latin typeface="Times New Roman"/>
              <a:cs typeface="Times New Roman"/>
            </a:endParaRPr>
          </a:p>
          <a:p>
            <a:pPr marL="1358900">
              <a:lnSpc>
                <a:spcPts val="1375"/>
              </a:lnSpc>
            </a:pPr>
            <a:r>
              <a:rPr sz="1150" b="1" dirty="0">
                <a:latin typeface="Times New Roman"/>
                <a:cs typeface="Times New Roman"/>
              </a:rPr>
              <a:t>-(R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jωL)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</a:t>
            </a:r>
            <a:r>
              <a:rPr sz="1150" b="1" spc="1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67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Be</a:t>
            </a:r>
            <a:r>
              <a:rPr sz="1200" b="1" baseline="27777" dirty="0">
                <a:latin typeface="Times New Roman"/>
                <a:cs typeface="Times New Roman"/>
              </a:rPr>
              <a:t>-px</a:t>
            </a:r>
            <a:r>
              <a:rPr sz="1200" b="1" spc="195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eq(14)</a:t>
            </a:r>
            <a:endParaRPr sz="1150">
              <a:latin typeface="Times New Roman"/>
              <a:cs typeface="Times New Roman"/>
            </a:endParaRPr>
          </a:p>
          <a:p>
            <a:pPr marL="1344930">
              <a:lnSpc>
                <a:spcPts val="1370"/>
              </a:lnSpc>
            </a:pPr>
            <a:r>
              <a:rPr sz="1150" b="1" dirty="0">
                <a:latin typeface="Times New Roman"/>
                <a:cs typeface="Times New Roman"/>
              </a:rPr>
              <a:t>-(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G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jωc)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</a:t>
            </a:r>
            <a:r>
              <a:rPr sz="1150" b="1" spc="1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(Ce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75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De</a:t>
            </a:r>
            <a:r>
              <a:rPr sz="1200" b="1" baseline="27777" dirty="0">
                <a:latin typeface="Times New Roman"/>
                <a:cs typeface="Times New Roman"/>
              </a:rPr>
              <a:t>-px</a:t>
            </a:r>
            <a:r>
              <a:rPr sz="1200" b="1" spc="262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eq(15)</a:t>
            </a:r>
            <a:endParaRPr sz="1150">
              <a:latin typeface="Times New Roman"/>
              <a:cs typeface="Times New Roman"/>
            </a:endParaRPr>
          </a:p>
          <a:p>
            <a:pPr marL="1651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‘p’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eq(14)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(15)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get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150">
              <a:latin typeface="Times New Roman"/>
              <a:cs typeface="Times New Roman"/>
            </a:endParaRPr>
          </a:p>
          <a:p>
            <a:pPr marL="2150110">
              <a:lnSpc>
                <a:spcPts val="1375"/>
              </a:lnSpc>
            </a:pPr>
            <a:r>
              <a:rPr sz="1150" b="1" dirty="0">
                <a:latin typeface="Times New Roman"/>
                <a:cs typeface="Times New Roman"/>
              </a:rPr>
              <a:t>I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-p/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R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(Ae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60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Be</a:t>
            </a:r>
            <a:r>
              <a:rPr sz="1200" b="1" baseline="27777" dirty="0">
                <a:latin typeface="Times New Roman"/>
                <a:cs typeface="Times New Roman"/>
              </a:rPr>
              <a:t>-</a:t>
            </a:r>
            <a:r>
              <a:rPr sz="1200" b="1" spc="-37" baseline="27777" dirty="0">
                <a:latin typeface="Times New Roman"/>
                <a:cs typeface="Times New Roman"/>
              </a:rPr>
              <a:t>px</a:t>
            </a:r>
            <a:r>
              <a:rPr sz="1150" b="1" spc="-25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  <a:p>
            <a:pPr marL="2113915" marR="393065" indent="-846455">
              <a:lnSpc>
                <a:spcPts val="1400"/>
              </a:lnSpc>
              <a:spcBef>
                <a:spcPts val="25"/>
              </a:spcBef>
            </a:pP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√G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/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R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(Ae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82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Be</a:t>
            </a:r>
            <a:r>
              <a:rPr sz="1200" b="1" baseline="27777" dirty="0">
                <a:latin typeface="Times New Roman"/>
                <a:cs typeface="Times New Roman"/>
              </a:rPr>
              <a:t>-px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eq(16) </a:t>
            </a:r>
            <a:r>
              <a:rPr sz="1150" b="1" dirty="0">
                <a:latin typeface="Times New Roman"/>
                <a:cs typeface="Times New Roman"/>
              </a:rPr>
              <a:t>V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-p/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G +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(Ce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52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De</a:t>
            </a:r>
            <a:r>
              <a:rPr sz="1200" b="1" baseline="27777" dirty="0">
                <a:latin typeface="Times New Roman"/>
                <a:cs typeface="Times New Roman"/>
              </a:rPr>
              <a:t>-px</a:t>
            </a:r>
            <a:r>
              <a:rPr sz="1200" b="1" spc="232" baseline="27777" dirty="0">
                <a:latin typeface="Times New Roman"/>
                <a:cs typeface="Times New Roman"/>
              </a:rPr>
              <a:t> </a:t>
            </a:r>
            <a:r>
              <a:rPr sz="1150" b="1" spc="-50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  <a:p>
            <a:pPr marL="1207770">
              <a:lnSpc>
                <a:spcPts val="1320"/>
              </a:lnSpc>
            </a:pPr>
            <a:r>
              <a:rPr sz="1150" b="1" dirty="0">
                <a:latin typeface="Times New Roman"/>
                <a:cs typeface="Times New Roman"/>
              </a:rPr>
              <a:t>=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√R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jωL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/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G</a:t>
            </a:r>
            <a:r>
              <a:rPr sz="1150" b="1" spc="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jωc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*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(Ce</a:t>
            </a:r>
            <a:r>
              <a:rPr sz="1200" b="1" baseline="27777" dirty="0">
                <a:latin typeface="Times New Roman"/>
                <a:cs typeface="Times New Roman"/>
              </a:rPr>
              <a:t>px</a:t>
            </a:r>
            <a:r>
              <a:rPr sz="1200" b="1" spc="75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De</a:t>
            </a:r>
            <a:r>
              <a:rPr sz="1200" b="1" baseline="27777" dirty="0">
                <a:latin typeface="Times New Roman"/>
                <a:cs typeface="Times New Roman"/>
              </a:rPr>
              <a:t>-px</a:t>
            </a:r>
            <a:r>
              <a:rPr sz="1200" b="1" spc="270" baseline="27777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……………….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eq(17)</a:t>
            </a:r>
            <a:endParaRPr sz="1150">
              <a:latin typeface="Times New Roman"/>
              <a:cs typeface="Times New Roman"/>
            </a:endParaRPr>
          </a:p>
          <a:p>
            <a:pPr marL="2241550">
              <a:lnSpc>
                <a:spcPts val="1355"/>
              </a:lnSpc>
              <a:spcBef>
                <a:spcPts val="25"/>
              </a:spcBef>
            </a:pPr>
            <a:r>
              <a:rPr sz="1725" b="1" baseline="2415" dirty="0">
                <a:latin typeface="Times New Roman"/>
                <a:cs typeface="Times New Roman"/>
              </a:rPr>
              <a:t>Let</a:t>
            </a:r>
            <a:r>
              <a:rPr sz="1725" b="1" spc="6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7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√R</a:t>
            </a:r>
            <a:r>
              <a:rPr sz="1725" b="1" spc="6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</a:t>
            </a:r>
            <a:r>
              <a:rPr sz="1725" b="1" spc="7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jωL</a:t>
            </a:r>
            <a:r>
              <a:rPr sz="1725" b="1" spc="6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</a:t>
            </a:r>
            <a:r>
              <a:rPr sz="1725" b="1" spc="179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G</a:t>
            </a:r>
            <a:r>
              <a:rPr sz="1725" b="1" spc="1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</a:t>
            </a:r>
            <a:r>
              <a:rPr sz="1725" b="1" spc="75" baseline="2415" dirty="0">
                <a:latin typeface="Times New Roman"/>
                <a:cs typeface="Times New Roman"/>
              </a:rPr>
              <a:t> </a:t>
            </a:r>
            <a:r>
              <a:rPr sz="1725" b="1" spc="-37" baseline="2415" dirty="0">
                <a:latin typeface="Times New Roman"/>
                <a:cs typeface="Times New Roman"/>
              </a:rPr>
              <a:t>jωc</a:t>
            </a:r>
            <a:endParaRPr sz="1725" baseline="2415">
              <a:latin typeface="Times New Roman"/>
              <a:cs typeface="Times New Roman"/>
            </a:endParaRPr>
          </a:p>
          <a:p>
            <a:pPr marL="165100">
              <a:lnSpc>
                <a:spcPts val="1355"/>
              </a:lnSpc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200" baseline="-6944" dirty="0">
                <a:latin typeface="Times New Roman"/>
                <a:cs typeface="Times New Roman"/>
              </a:rPr>
              <a:t>0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characteristic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impedenc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2056" y="301701"/>
            <a:ext cx="7173595" cy="9459595"/>
            <a:chOff x="302056" y="301701"/>
            <a:chExt cx="7173595" cy="9459595"/>
          </a:xfrm>
        </p:grpSpPr>
        <p:sp>
          <p:nvSpPr>
            <p:cNvPr id="6" name="object 6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54864" y="9404667"/>
                  </a:move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54864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73150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54864" y="9459519"/>
                  </a:lnTo>
                  <a:lnTo>
                    <a:pt x="7118350" y="9459519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920" y="9715499"/>
              <a:ext cx="7063740" cy="9525"/>
            </a:xfrm>
            <a:custGeom>
              <a:avLst/>
              <a:gdLst/>
              <a:ahLst/>
              <a:cxnLst/>
              <a:rect l="l" t="t" r="r" b="b"/>
              <a:pathLst>
                <a:path w="7063740" h="9525">
                  <a:moveTo>
                    <a:pt x="706348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063485" y="9144"/>
                  </a:lnTo>
                  <a:lnTo>
                    <a:pt x="7063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920" y="9706355"/>
              <a:ext cx="7118350" cy="55244"/>
            </a:xfrm>
            <a:custGeom>
              <a:avLst/>
              <a:gdLst/>
              <a:ahLst/>
              <a:cxnLst/>
              <a:rect l="l" t="t" r="r" b="b"/>
              <a:pathLst>
                <a:path w="7118350" h="55245">
                  <a:moveTo>
                    <a:pt x="7072566" y="12"/>
                  </a:moveTo>
                  <a:lnTo>
                    <a:pt x="7063486" y="12"/>
                  </a:lnTo>
                  <a:lnTo>
                    <a:pt x="0" y="12"/>
                  </a:lnTo>
                  <a:lnTo>
                    <a:pt x="0" y="9144"/>
                  </a:lnTo>
                  <a:lnTo>
                    <a:pt x="7063435" y="9144"/>
                  </a:lnTo>
                  <a:lnTo>
                    <a:pt x="7072566" y="9144"/>
                  </a:lnTo>
                  <a:lnTo>
                    <a:pt x="7072566" y="12"/>
                  </a:lnTo>
                  <a:close/>
                </a:path>
                <a:path w="7118350" h="55245">
                  <a:moveTo>
                    <a:pt x="7118286" y="0"/>
                  </a:moveTo>
                  <a:lnTo>
                    <a:pt x="7081723" y="0"/>
                  </a:lnTo>
                  <a:lnTo>
                    <a:pt x="7081723" y="18300"/>
                  </a:lnTo>
                  <a:lnTo>
                    <a:pt x="7063435" y="18300"/>
                  </a:lnTo>
                  <a:lnTo>
                    <a:pt x="7063435" y="54864"/>
                  </a:lnTo>
                  <a:lnTo>
                    <a:pt x="7081723" y="54864"/>
                  </a:lnTo>
                  <a:lnTo>
                    <a:pt x="7118286" y="54864"/>
                  </a:lnTo>
                  <a:lnTo>
                    <a:pt x="7118286" y="18300"/>
                  </a:lnTo>
                  <a:lnTo>
                    <a:pt x="7118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609" y="888618"/>
            <a:ext cx="6121400" cy="6303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240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boundary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conditions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x=0,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V=V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217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I=I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284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eq(16)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(17)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get</a:t>
            </a:r>
            <a:endParaRPr sz="1150">
              <a:latin typeface="Times New Roman"/>
              <a:cs typeface="Times New Roman"/>
            </a:endParaRPr>
          </a:p>
          <a:p>
            <a:pPr marL="2037080" marR="1899285" indent="81915" algn="just">
              <a:lnSpc>
                <a:spcPct val="100400"/>
              </a:lnSpc>
              <a:spcBef>
                <a:spcPts val="55"/>
              </a:spcBef>
            </a:pPr>
            <a:r>
              <a:rPr sz="1725" b="1" baseline="2415" dirty="0">
                <a:latin typeface="Times New Roman"/>
                <a:cs typeface="Times New Roman"/>
              </a:rPr>
              <a:t>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20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A+B</a:t>
            </a:r>
            <a:r>
              <a:rPr sz="1725" b="1" spc="20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……………….</a:t>
            </a:r>
            <a:r>
              <a:rPr sz="1725" b="1" spc="120" baseline="2415" dirty="0">
                <a:latin typeface="Times New Roman"/>
                <a:cs typeface="Times New Roman"/>
              </a:rPr>
              <a:t> </a:t>
            </a:r>
            <a:r>
              <a:rPr sz="1725" b="1" spc="-15" baseline="2415" dirty="0">
                <a:latin typeface="Times New Roman"/>
                <a:cs typeface="Times New Roman"/>
              </a:rPr>
              <a:t>eq(18) </a:t>
            </a: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21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15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C+D</a:t>
            </a:r>
            <a:r>
              <a:rPr sz="1725" b="1" spc="22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……………….</a:t>
            </a:r>
            <a:r>
              <a:rPr sz="1725" b="1" spc="120" baseline="2415" dirty="0">
                <a:latin typeface="Times New Roman"/>
                <a:cs typeface="Times New Roman"/>
              </a:rPr>
              <a:t> </a:t>
            </a:r>
            <a:r>
              <a:rPr sz="1725" b="1" spc="-15" baseline="2415" dirty="0">
                <a:latin typeface="Times New Roman"/>
                <a:cs typeface="Times New Roman"/>
              </a:rPr>
              <a:t>eq(19) </a:t>
            </a:r>
            <a:r>
              <a:rPr sz="1725" b="1" baseline="2415" dirty="0">
                <a:latin typeface="Times New Roman"/>
                <a:cs typeface="Times New Roman"/>
              </a:rPr>
              <a:t>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1725" b="1" baseline="2415" dirty="0">
                <a:latin typeface="Times New Roman"/>
                <a:cs typeface="Times New Roman"/>
              </a:rPr>
              <a:t>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19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-A+B</a:t>
            </a:r>
            <a:r>
              <a:rPr sz="1725" b="1" spc="27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……………….</a:t>
            </a:r>
            <a:r>
              <a:rPr sz="1725" b="1" spc="179" baseline="2415" dirty="0">
                <a:latin typeface="Times New Roman"/>
                <a:cs typeface="Times New Roman"/>
              </a:rPr>
              <a:t> </a:t>
            </a:r>
            <a:r>
              <a:rPr sz="1725" b="1" spc="-15" baseline="2415" dirty="0">
                <a:latin typeface="Times New Roman"/>
                <a:cs typeface="Times New Roman"/>
              </a:rPr>
              <a:t>eq(20)</a:t>
            </a:r>
            <a:endParaRPr sz="1725" baseline="2415">
              <a:latin typeface="Times New Roman"/>
              <a:cs typeface="Times New Roman"/>
            </a:endParaRPr>
          </a:p>
          <a:p>
            <a:pPr marL="1945005" algn="just">
              <a:lnSpc>
                <a:spcPts val="1345"/>
              </a:lnSpc>
            </a:pP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9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800" b="1" spc="204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12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-C+D</a:t>
            </a:r>
            <a:r>
              <a:rPr sz="1725" b="1" spc="18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……………….</a:t>
            </a:r>
            <a:r>
              <a:rPr sz="1725" b="1" spc="104" baseline="2415" dirty="0">
                <a:latin typeface="Times New Roman"/>
                <a:cs typeface="Times New Roman"/>
              </a:rPr>
              <a:t> </a:t>
            </a:r>
            <a:r>
              <a:rPr sz="1725" b="1" spc="-15" baseline="2415" dirty="0">
                <a:latin typeface="Times New Roman"/>
                <a:cs typeface="Times New Roman"/>
              </a:rPr>
              <a:t>eq(21)</a:t>
            </a:r>
            <a:endParaRPr sz="1725" baseline="2415">
              <a:latin typeface="Times New Roman"/>
              <a:cs typeface="Times New Roman"/>
            </a:endParaRPr>
          </a:p>
          <a:p>
            <a:pPr marL="152400" algn="just">
              <a:lnSpc>
                <a:spcPts val="1355"/>
              </a:lnSpc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(20)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values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150">
              <a:latin typeface="Times New Roman"/>
              <a:cs typeface="Times New Roman"/>
            </a:endParaRPr>
          </a:p>
          <a:p>
            <a:pPr marL="121285" algn="ctr">
              <a:lnSpc>
                <a:spcPts val="1375"/>
              </a:lnSpc>
            </a:pPr>
            <a:r>
              <a:rPr sz="1725" b="1" baseline="2415" dirty="0">
                <a:latin typeface="Times New Roman"/>
                <a:cs typeface="Times New Roman"/>
              </a:rPr>
              <a:t>A</a:t>
            </a:r>
            <a:r>
              <a:rPr sz="1725" b="1" spc="-3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13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2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-I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85" dirty="0">
                <a:latin typeface="Times New Roman"/>
                <a:cs typeface="Times New Roman"/>
              </a:rPr>
              <a:t> </a:t>
            </a:r>
            <a:r>
              <a:rPr sz="1725" b="1" spc="-37" baseline="2415" dirty="0">
                <a:latin typeface="Times New Roman"/>
                <a:cs typeface="Times New Roman"/>
              </a:rPr>
              <a:t>Z</a:t>
            </a:r>
            <a:r>
              <a:rPr sz="800" b="1" spc="-25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 marL="125730" algn="ctr">
              <a:lnSpc>
                <a:spcPts val="1350"/>
              </a:lnSpc>
            </a:pPr>
            <a:r>
              <a:rPr sz="1725" b="1" baseline="2415" dirty="0">
                <a:latin typeface="Times New Roman"/>
                <a:cs typeface="Times New Roman"/>
              </a:rPr>
              <a:t>B</a:t>
            </a:r>
            <a:r>
              <a:rPr sz="1725" b="1" spc="6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=V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2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20" dirty="0">
                <a:latin typeface="Times New Roman"/>
                <a:cs typeface="Times New Roman"/>
              </a:rPr>
              <a:t> </a:t>
            </a:r>
            <a:r>
              <a:rPr sz="1725" b="1" spc="-52" baseline="2415" dirty="0">
                <a:latin typeface="Times New Roman"/>
                <a:cs typeface="Times New Roman"/>
              </a:rPr>
              <a:t>Z</a:t>
            </a:r>
            <a:r>
              <a:rPr sz="800" b="1" spc="-35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 marL="152400" algn="just">
              <a:lnSpc>
                <a:spcPts val="1355"/>
              </a:lnSpc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eq(21)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values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635" algn="ctr">
              <a:lnSpc>
                <a:spcPts val="1375"/>
              </a:lnSpc>
            </a:pPr>
            <a:r>
              <a:rPr sz="1725" b="1" baseline="2415" dirty="0">
                <a:latin typeface="Times New Roman"/>
                <a:cs typeface="Times New Roman"/>
              </a:rPr>
              <a:t>C</a:t>
            </a:r>
            <a:r>
              <a:rPr sz="1725" b="1" spc="3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44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0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–</a:t>
            </a:r>
            <a:r>
              <a:rPr sz="1725" b="1" spc="12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0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)</a:t>
            </a:r>
            <a:r>
              <a:rPr sz="1725" b="1" spc="89" baseline="2415" dirty="0">
                <a:latin typeface="Times New Roman"/>
                <a:cs typeface="Times New Roman"/>
              </a:rPr>
              <a:t> </a:t>
            </a:r>
            <a:r>
              <a:rPr sz="1725" b="1" spc="-37" baseline="2415" dirty="0">
                <a:latin typeface="Times New Roman"/>
                <a:cs typeface="Times New Roman"/>
              </a:rPr>
              <a:t>/2</a:t>
            </a:r>
            <a:endParaRPr sz="1725" baseline="2415">
              <a:latin typeface="Times New Roman"/>
              <a:cs typeface="Times New Roman"/>
            </a:endParaRPr>
          </a:p>
          <a:p>
            <a:pPr marL="118110" algn="ctr">
              <a:lnSpc>
                <a:spcPts val="1350"/>
              </a:lnSpc>
            </a:pPr>
            <a:r>
              <a:rPr sz="1725" b="1" baseline="2415" dirty="0">
                <a:latin typeface="Times New Roman"/>
                <a:cs typeface="Times New Roman"/>
              </a:rPr>
              <a:t>D</a:t>
            </a:r>
            <a:r>
              <a:rPr sz="1725" b="1" spc="2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3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9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</a:t>
            </a:r>
            <a:r>
              <a:rPr sz="1725" b="1" spc="14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3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)</a:t>
            </a:r>
            <a:r>
              <a:rPr sz="1725" b="1" spc="75" baseline="2415" dirty="0">
                <a:latin typeface="Times New Roman"/>
                <a:cs typeface="Times New Roman"/>
              </a:rPr>
              <a:t> </a:t>
            </a:r>
            <a:r>
              <a:rPr sz="1725" b="1" spc="-37" baseline="2415" dirty="0">
                <a:latin typeface="Times New Roman"/>
                <a:cs typeface="Times New Roman"/>
              </a:rPr>
              <a:t>/2</a:t>
            </a:r>
            <a:endParaRPr sz="1725" baseline="2415">
              <a:latin typeface="Times New Roman"/>
              <a:cs typeface="Times New Roman"/>
            </a:endParaRPr>
          </a:p>
          <a:p>
            <a:pPr marL="152400">
              <a:lnSpc>
                <a:spcPts val="1355"/>
              </a:lnSpc>
            </a:pP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eq(10)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(11)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150">
              <a:latin typeface="Times New Roman"/>
              <a:cs typeface="Times New Roman"/>
            </a:endParaRPr>
          </a:p>
          <a:p>
            <a:pPr marL="120014" algn="ctr">
              <a:lnSpc>
                <a:spcPts val="1375"/>
              </a:lnSpc>
            </a:pPr>
            <a:r>
              <a:rPr sz="1725" b="1" baseline="2415" dirty="0">
                <a:latin typeface="Times New Roman"/>
                <a:cs typeface="Times New Roman"/>
              </a:rPr>
              <a:t>V=</a:t>
            </a:r>
            <a:r>
              <a:rPr sz="1725" b="1" spc="6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14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-I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1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)</a:t>
            </a:r>
            <a:r>
              <a:rPr sz="1725" b="1" spc="11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e</a:t>
            </a:r>
            <a:r>
              <a:rPr sz="1200" b="1" baseline="31250" dirty="0">
                <a:latin typeface="Times New Roman"/>
                <a:cs typeface="Times New Roman"/>
              </a:rPr>
              <a:t>px</a:t>
            </a:r>
            <a:r>
              <a:rPr sz="1200" b="1" spc="179" baseline="312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</a:t>
            </a:r>
            <a:r>
              <a:rPr sz="1725" b="1" spc="12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5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1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)e</a:t>
            </a:r>
            <a:r>
              <a:rPr sz="1200" b="1" baseline="31250" dirty="0">
                <a:latin typeface="Times New Roman"/>
                <a:cs typeface="Times New Roman"/>
              </a:rPr>
              <a:t>-</a:t>
            </a:r>
            <a:r>
              <a:rPr sz="1200" b="1" spc="-37" baseline="31250" dirty="0">
                <a:latin typeface="Times New Roman"/>
                <a:cs typeface="Times New Roman"/>
              </a:rPr>
              <a:t>px</a:t>
            </a:r>
            <a:endParaRPr sz="1200" baseline="31250">
              <a:latin typeface="Times New Roman"/>
              <a:cs typeface="Times New Roman"/>
            </a:endParaRPr>
          </a:p>
          <a:p>
            <a:pPr marL="120650" algn="ctr">
              <a:lnSpc>
                <a:spcPts val="1375"/>
              </a:lnSpc>
            </a:pP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89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3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(e</a:t>
            </a:r>
            <a:r>
              <a:rPr sz="1200" b="1" baseline="31250" dirty="0">
                <a:latin typeface="Times New Roman"/>
                <a:cs typeface="Times New Roman"/>
              </a:rPr>
              <a:t>px</a:t>
            </a:r>
            <a:r>
              <a:rPr sz="1200" b="1" spc="277" baseline="312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+e-px/2)</a:t>
            </a:r>
            <a:r>
              <a:rPr sz="1725" b="1" spc="8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–I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8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Z¬0(e</a:t>
            </a:r>
            <a:r>
              <a:rPr sz="1200" b="1" baseline="31250" dirty="0">
                <a:latin typeface="Times New Roman"/>
                <a:cs typeface="Times New Roman"/>
              </a:rPr>
              <a:t>px</a:t>
            </a:r>
            <a:r>
              <a:rPr sz="1200" b="1" spc="209" baseline="312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-e</a:t>
            </a:r>
            <a:r>
              <a:rPr sz="1200" b="1" baseline="31250" dirty="0">
                <a:latin typeface="Times New Roman"/>
                <a:cs typeface="Times New Roman"/>
              </a:rPr>
              <a:t>-</a:t>
            </a:r>
            <a:r>
              <a:rPr sz="1200" b="1" spc="-30" baseline="31250" dirty="0">
                <a:latin typeface="Times New Roman"/>
                <a:cs typeface="Times New Roman"/>
              </a:rPr>
              <a:t>px</a:t>
            </a:r>
            <a:r>
              <a:rPr sz="1725" b="1" spc="-30" baseline="2415" dirty="0">
                <a:latin typeface="Times New Roman"/>
                <a:cs typeface="Times New Roman"/>
              </a:rPr>
              <a:t>/2)</a:t>
            </a:r>
            <a:endParaRPr sz="1725" baseline="2415">
              <a:latin typeface="Times New Roman"/>
              <a:cs typeface="Times New Roman"/>
            </a:endParaRPr>
          </a:p>
          <a:p>
            <a:pPr marL="127635" algn="ctr">
              <a:lnSpc>
                <a:spcPts val="1340"/>
              </a:lnSpc>
              <a:spcBef>
                <a:spcPts val="25"/>
              </a:spcBef>
            </a:pPr>
            <a:r>
              <a:rPr sz="1725" b="1" baseline="2415" dirty="0">
                <a:latin typeface="Times New Roman"/>
                <a:cs typeface="Times New Roman"/>
              </a:rPr>
              <a:t>=</a:t>
            </a:r>
            <a:r>
              <a:rPr sz="1725" b="1" spc="5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0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coshx</a:t>
            </a:r>
            <a:r>
              <a:rPr sz="1725" b="1" spc="2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–</a:t>
            </a:r>
            <a:r>
              <a:rPr sz="1725" b="1" spc="7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4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800" b="1" spc="125" dirty="0">
                <a:latin typeface="Times New Roman"/>
                <a:cs typeface="Times New Roman"/>
              </a:rPr>
              <a:t> </a:t>
            </a:r>
            <a:r>
              <a:rPr sz="1725" b="1" spc="-30" baseline="2415" dirty="0">
                <a:latin typeface="Times New Roman"/>
                <a:cs typeface="Times New Roman"/>
              </a:rPr>
              <a:t>sinhx</a:t>
            </a:r>
            <a:endParaRPr sz="1725" baseline="2415">
              <a:latin typeface="Times New Roman"/>
              <a:cs typeface="Times New Roman"/>
            </a:endParaRPr>
          </a:p>
          <a:p>
            <a:pPr marR="5244465" algn="ctr">
              <a:lnSpc>
                <a:spcPts val="1340"/>
              </a:lnSpc>
            </a:pPr>
            <a:r>
              <a:rPr sz="1150" spc="-10" dirty="0">
                <a:latin typeface="Times New Roman"/>
                <a:cs typeface="Times New Roman"/>
              </a:rPr>
              <a:t>Similarly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50">
              <a:latin typeface="Times New Roman"/>
              <a:cs typeface="Times New Roman"/>
            </a:endParaRPr>
          </a:p>
          <a:p>
            <a:pPr marL="124460" algn="ctr">
              <a:lnSpc>
                <a:spcPct val="100000"/>
              </a:lnSpc>
            </a:pPr>
            <a:r>
              <a:rPr sz="1725" b="1" baseline="2415" dirty="0">
                <a:latin typeface="Times New Roman"/>
                <a:cs typeface="Times New Roman"/>
              </a:rPr>
              <a:t>I=</a:t>
            </a:r>
            <a:r>
              <a:rPr sz="1725" b="1" spc="5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1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-V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1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)</a:t>
            </a:r>
            <a:r>
              <a:rPr sz="1725" b="1" spc="11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e</a:t>
            </a:r>
            <a:r>
              <a:rPr sz="1200" b="1" baseline="31250" dirty="0">
                <a:latin typeface="Times New Roman"/>
                <a:cs typeface="Times New Roman"/>
              </a:rPr>
              <a:t>px</a:t>
            </a:r>
            <a:r>
              <a:rPr sz="1200" b="1" spc="172" baseline="312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+</a:t>
            </a:r>
            <a:r>
              <a:rPr sz="1725" b="1" spc="12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1725" b="1" baseline="2415" dirty="0">
                <a:latin typeface="Times New Roman"/>
                <a:cs typeface="Times New Roman"/>
              </a:rPr>
              <a:t>+I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</a:t>
            </a:r>
            <a:r>
              <a:rPr sz="1725" b="1" spc="3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2)e</a:t>
            </a:r>
            <a:r>
              <a:rPr sz="1200" b="1" baseline="31250" dirty="0">
                <a:latin typeface="Times New Roman"/>
                <a:cs typeface="Times New Roman"/>
              </a:rPr>
              <a:t>-</a:t>
            </a:r>
            <a:r>
              <a:rPr sz="1200" b="1" spc="-37" baseline="31250" dirty="0">
                <a:latin typeface="Times New Roman"/>
                <a:cs typeface="Times New Roman"/>
              </a:rPr>
              <a:t>px</a:t>
            </a:r>
            <a:endParaRPr sz="1200" baseline="31250">
              <a:latin typeface="Times New Roman"/>
              <a:cs typeface="Times New Roman"/>
            </a:endParaRPr>
          </a:p>
          <a:p>
            <a:pPr marL="125730" algn="ctr">
              <a:lnSpc>
                <a:spcPts val="1375"/>
              </a:lnSpc>
              <a:spcBef>
                <a:spcPts val="30"/>
              </a:spcBef>
            </a:pPr>
            <a:r>
              <a:rPr sz="1725" b="1" baseline="2415" dirty="0">
                <a:latin typeface="Times New Roman"/>
                <a:cs typeface="Times New Roman"/>
              </a:rPr>
              <a:t>=I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2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(e</a:t>
            </a:r>
            <a:r>
              <a:rPr sz="1200" b="1" baseline="31250" dirty="0">
                <a:latin typeface="Times New Roman"/>
                <a:cs typeface="Times New Roman"/>
              </a:rPr>
              <a:t>px</a:t>
            </a:r>
            <a:r>
              <a:rPr sz="1725" b="1" baseline="2415" dirty="0">
                <a:latin typeface="Times New Roman"/>
                <a:cs typeface="Times New Roman"/>
              </a:rPr>
              <a:t>+e</a:t>
            </a:r>
            <a:r>
              <a:rPr sz="1200" b="1" baseline="31250" dirty="0">
                <a:latin typeface="Times New Roman"/>
                <a:cs typeface="Times New Roman"/>
              </a:rPr>
              <a:t>-px</a:t>
            </a:r>
            <a:r>
              <a:rPr sz="1725" b="1" baseline="2415" dirty="0">
                <a:latin typeface="Times New Roman"/>
                <a:cs typeface="Times New Roman"/>
              </a:rPr>
              <a:t>/2)</a:t>
            </a:r>
            <a:r>
              <a:rPr sz="1725" b="1" spc="8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–V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7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800" b="1" spc="13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(e</a:t>
            </a:r>
            <a:r>
              <a:rPr sz="1200" b="1" baseline="31250" dirty="0">
                <a:latin typeface="Times New Roman"/>
                <a:cs typeface="Times New Roman"/>
              </a:rPr>
              <a:t>px</a:t>
            </a:r>
            <a:r>
              <a:rPr sz="1200" b="1" spc="202" baseline="3125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-e</a:t>
            </a:r>
            <a:r>
              <a:rPr sz="1200" b="1" baseline="31250" dirty="0">
                <a:latin typeface="Times New Roman"/>
                <a:cs typeface="Times New Roman"/>
              </a:rPr>
              <a:t>-</a:t>
            </a:r>
            <a:r>
              <a:rPr sz="1200" b="1" spc="-30" baseline="31250" dirty="0">
                <a:latin typeface="Times New Roman"/>
                <a:cs typeface="Times New Roman"/>
              </a:rPr>
              <a:t>px</a:t>
            </a:r>
            <a:r>
              <a:rPr sz="1725" b="1" spc="-30" baseline="2415" dirty="0">
                <a:latin typeface="Times New Roman"/>
                <a:cs typeface="Times New Roman"/>
              </a:rPr>
              <a:t>/2)</a:t>
            </a:r>
            <a:endParaRPr sz="1725" baseline="2415">
              <a:latin typeface="Times New Roman"/>
              <a:cs typeface="Times New Roman"/>
            </a:endParaRPr>
          </a:p>
          <a:p>
            <a:pPr marL="123189" algn="ctr">
              <a:lnSpc>
                <a:spcPts val="1330"/>
              </a:lnSpc>
            </a:pPr>
            <a:r>
              <a:rPr sz="1725" b="1" baseline="2415" dirty="0">
                <a:latin typeface="Times New Roman"/>
                <a:cs typeface="Times New Roman"/>
              </a:rPr>
              <a:t>=I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0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coshx</a:t>
            </a:r>
            <a:r>
              <a:rPr sz="1725" b="1" spc="6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–</a:t>
            </a:r>
            <a:r>
              <a:rPr sz="1725" b="1" spc="12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14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/Z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800" b="1" spc="110" dirty="0">
                <a:latin typeface="Times New Roman"/>
                <a:cs typeface="Times New Roman"/>
              </a:rPr>
              <a:t> </a:t>
            </a:r>
            <a:r>
              <a:rPr sz="1725" b="1" spc="-30" baseline="2415" dirty="0">
                <a:latin typeface="Times New Roman"/>
                <a:cs typeface="Times New Roman"/>
              </a:rPr>
              <a:t>sinhx</a:t>
            </a:r>
            <a:endParaRPr sz="1725" baseline="2415">
              <a:latin typeface="Times New Roman"/>
              <a:cs typeface="Times New Roman"/>
            </a:endParaRPr>
          </a:p>
          <a:p>
            <a:pPr marL="152400">
              <a:lnSpc>
                <a:spcPts val="1340"/>
              </a:lnSpc>
            </a:pP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 =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225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coshx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225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200" baseline="-6944" dirty="0">
                <a:latin typeface="Times New Roman"/>
                <a:cs typeface="Times New Roman"/>
              </a:rPr>
              <a:t>0</a:t>
            </a:r>
            <a:r>
              <a:rPr sz="1200" spc="225" baseline="-6944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sinhx</a:t>
            </a: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ts val="1375"/>
              </a:lnSpc>
              <a:spcBef>
                <a:spcPts val="20"/>
              </a:spcBef>
            </a:pP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209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coshx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S</a:t>
            </a:r>
            <a:r>
              <a:rPr sz="1200" spc="14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/Z</a:t>
            </a:r>
            <a:r>
              <a:rPr sz="1200" baseline="-6944" dirty="0">
                <a:latin typeface="Times New Roman"/>
                <a:cs typeface="Times New Roman"/>
              </a:rPr>
              <a:t>0</a:t>
            </a:r>
            <a:r>
              <a:rPr sz="1200" spc="217" baseline="-6944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sinhx</a:t>
            </a:r>
            <a:endParaRPr sz="1150">
              <a:latin typeface="Times New Roman"/>
              <a:cs typeface="Times New Roman"/>
            </a:endParaRPr>
          </a:p>
          <a:p>
            <a:pPr marL="1524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sending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derived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150">
              <a:latin typeface="Times New Roman"/>
              <a:cs typeface="Times New Roman"/>
            </a:endParaRPr>
          </a:p>
          <a:p>
            <a:pPr marL="152400" algn="just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Phase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Group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Velocities:</a:t>
            </a:r>
            <a:endParaRPr sz="1400">
              <a:latin typeface="Times New Roman"/>
              <a:cs typeface="Times New Roman"/>
            </a:endParaRPr>
          </a:p>
          <a:p>
            <a:pPr marL="152400" marR="30480" algn="just">
              <a:lnSpc>
                <a:spcPct val="100400"/>
              </a:lnSpc>
              <a:spcBef>
                <a:spcPts val="1410"/>
              </a:spcBef>
            </a:pP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Phase</a:t>
            </a:r>
            <a:r>
              <a:rPr sz="1150" spc="24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velocity</a:t>
            </a:r>
            <a:r>
              <a:rPr sz="1150" spc="25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is</a:t>
            </a:r>
            <a:r>
              <a:rPr sz="1150" spc="24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the</a:t>
            </a:r>
            <a:r>
              <a:rPr sz="1150" spc="24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speed</a:t>
            </a:r>
            <a:r>
              <a:rPr sz="1150" spc="25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at</a:t>
            </a:r>
            <a:r>
              <a:rPr sz="1150" spc="31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which</a:t>
            </a:r>
            <a:r>
              <a:rPr sz="1150" spc="254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a</a:t>
            </a:r>
            <a:r>
              <a:rPr sz="1150" spc="28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point</a:t>
            </a:r>
            <a:r>
              <a:rPr sz="1150" spc="27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of</a:t>
            </a:r>
            <a:r>
              <a:rPr sz="1150" spc="27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constant</a:t>
            </a:r>
            <a:r>
              <a:rPr sz="1150" spc="31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phase</a:t>
            </a:r>
            <a:r>
              <a:rPr sz="1150" spc="29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moves</a:t>
            </a:r>
            <a:r>
              <a:rPr sz="1150" spc="24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through</a:t>
            </a:r>
            <a:r>
              <a:rPr sz="1150" spc="254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a</a:t>
            </a:r>
            <a:r>
              <a:rPr sz="1150" spc="28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medium.</a:t>
            </a:r>
            <a:r>
              <a:rPr sz="1150" spc="26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93D42"/>
                </a:solidFill>
                <a:latin typeface="Times New Roman"/>
                <a:cs typeface="Times New Roman"/>
              </a:rPr>
              <a:t>In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simple</a:t>
            </a:r>
            <a:r>
              <a:rPr sz="1150" spc="23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terms,</a:t>
            </a:r>
            <a:r>
              <a:rPr sz="1150" spc="254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it’s</a:t>
            </a:r>
            <a:r>
              <a:rPr sz="1150" spc="229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like</a:t>
            </a:r>
            <a:r>
              <a:rPr sz="1150" spc="23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tracing</a:t>
            </a:r>
            <a:r>
              <a:rPr sz="1150" spc="27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the</a:t>
            </a:r>
            <a:r>
              <a:rPr sz="1150" spc="24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path</a:t>
            </a:r>
            <a:r>
              <a:rPr sz="1150" spc="28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of</a:t>
            </a:r>
            <a:r>
              <a:rPr sz="1150" spc="18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a</a:t>
            </a:r>
            <a:r>
              <a:rPr sz="1150" spc="28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ruffling</a:t>
            </a:r>
            <a:r>
              <a:rPr sz="1150" spc="28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wave</a:t>
            </a:r>
            <a:r>
              <a:rPr sz="1150" spc="23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crest</a:t>
            </a:r>
            <a:r>
              <a:rPr sz="1150" spc="26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or</a:t>
            </a:r>
            <a:r>
              <a:rPr sz="1150" spc="26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trough</a:t>
            </a:r>
            <a:r>
              <a:rPr sz="1150" spc="24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marking</a:t>
            </a:r>
            <a:r>
              <a:rPr sz="1150" spc="204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a</a:t>
            </a:r>
            <a:r>
              <a:rPr sz="1150" spc="27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93D42"/>
                </a:solidFill>
                <a:latin typeface="Times New Roman"/>
                <a:cs typeface="Times New Roman"/>
              </a:rPr>
              <a:t>constant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phase</a:t>
            </a:r>
            <a:r>
              <a:rPr sz="1150" spc="1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in</a:t>
            </a:r>
            <a:r>
              <a:rPr sz="1150" spc="6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the</a:t>
            </a:r>
            <a:r>
              <a:rPr sz="1150" spc="10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93D42"/>
                </a:solidFill>
                <a:latin typeface="Times New Roman"/>
                <a:cs typeface="Times New Roman"/>
              </a:rPr>
              <a:t>wave.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1524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physics,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formula: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909" y="7731379"/>
            <a:ext cx="5998210" cy="1437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solidFill>
                  <a:srgbClr val="3A546B"/>
                </a:solidFill>
                <a:latin typeface="Times New Roman"/>
                <a:cs typeface="Times New Roman"/>
              </a:rPr>
              <a:t>Where: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495300" indent="-228600">
              <a:lnSpc>
                <a:spcPts val="1375"/>
              </a:lnSpc>
              <a:spcBef>
                <a:spcPts val="5"/>
              </a:spcBef>
              <a:buSzPct val="86956"/>
              <a:buFont typeface="Symbol"/>
              <a:buChar char=""/>
              <a:tabLst>
                <a:tab pos="495300" algn="l"/>
              </a:tabLst>
            </a:pP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ω</a:t>
            </a:r>
            <a:r>
              <a:rPr sz="1150" spc="7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indicates</a:t>
            </a:r>
            <a:r>
              <a:rPr sz="1150" spc="7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phase</a:t>
            </a:r>
            <a:r>
              <a:rPr sz="1150" spc="7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93D42"/>
                </a:solidFill>
                <a:latin typeface="Times New Roman"/>
                <a:cs typeface="Times New Roman"/>
              </a:rPr>
              <a:t>velocity</a:t>
            </a:r>
            <a:endParaRPr sz="1150">
              <a:latin typeface="Times New Roman"/>
              <a:cs typeface="Times New Roman"/>
            </a:endParaRPr>
          </a:p>
          <a:p>
            <a:pPr marL="531495" indent="-264795">
              <a:lnSpc>
                <a:spcPts val="1370"/>
              </a:lnSpc>
              <a:buSzPct val="86956"/>
              <a:buFont typeface="Symbol"/>
              <a:buChar char=""/>
              <a:tabLst>
                <a:tab pos="531495" algn="l"/>
              </a:tabLst>
            </a:pP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v</a:t>
            </a:r>
            <a:r>
              <a:rPr sz="1200" baseline="-6944" dirty="0">
                <a:solidFill>
                  <a:srgbClr val="393D42"/>
                </a:solidFill>
                <a:latin typeface="Times New Roman"/>
                <a:cs typeface="Times New Roman"/>
              </a:rPr>
              <a:t>p</a:t>
            </a:r>
            <a:r>
              <a:rPr sz="1200" spc="284" baseline="-6944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is</a:t>
            </a:r>
            <a:r>
              <a:rPr sz="1150" spc="3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the</a:t>
            </a:r>
            <a:r>
              <a:rPr sz="1150" spc="3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angular</a:t>
            </a:r>
            <a:r>
              <a:rPr sz="1150" spc="11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frequency</a:t>
            </a:r>
            <a:r>
              <a:rPr sz="1150" spc="8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of</a:t>
            </a:r>
            <a:r>
              <a:rPr sz="1150" spc="2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93D42"/>
                </a:solidFill>
                <a:latin typeface="Times New Roman"/>
                <a:cs typeface="Times New Roman"/>
              </a:rPr>
              <a:t>wave</a:t>
            </a:r>
            <a:endParaRPr sz="1150">
              <a:latin typeface="Times New Roman"/>
              <a:cs typeface="Times New Roman"/>
            </a:endParaRPr>
          </a:p>
          <a:p>
            <a:pPr marL="495300" indent="-228600">
              <a:lnSpc>
                <a:spcPts val="1375"/>
              </a:lnSpc>
              <a:buSzPct val="86956"/>
              <a:buFont typeface="Symbol"/>
              <a:buChar char=""/>
              <a:tabLst>
                <a:tab pos="495300" algn="l"/>
              </a:tabLst>
            </a:pP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k</a:t>
            </a:r>
            <a:r>
              <a:rPr sz="1150" spc="4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is</a:t>
            </a:r>
            <a:r>
              <a:rPr sz="1150" spc="2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93D42"/>
                </a:solidFill>
                <a:latin typeface="Times New Roman"/>
                <a:cs typeface="Times New Roman"/>
              </a:rPr>
              <a:t>wave</a:t>
            </a:r>
            <a:r>
              <a:rPr sz="1150" spc="35" dirty="0">
                <a:solidFill>
                  <a:srgbClr val="393D4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93D42"/>
                </a:solidFill>
                <a:latin typeface="Times New Roman"/>
                <a:cs typeface="Times New Roman"/>
              </a:rPr>
              <a:t>number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50">
              <a:latin typeface="Times New Roman"/>
              <a:cs typeface="Times New Roman"/>
            </a:endParaRPr>
          </a:p>
          <a:p>
            <a:pPr marL="38100" marR="17780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It's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worth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mentioning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passes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through.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media,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might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change,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leading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phenomena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refraction.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6357" y="7307146"/>
            <a:ext cx="655625" cy="37888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4047"/>
            <a:ext cx="5968365" cy="78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Group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Velocity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1899"/>
              </a:lnSpc>
              <a:spcBef>
                <a:spcPts val="1460"/>
              </a:spcBef>
            </a:pPr>
            <a:r>
              <a:rPr sz="1150" dirty="0">
                <a:latin typeface="Times New Roman"/>
                <a:cs typeface="Times New Roman"/>
              </a:rPr>
              <a:t>Group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derivative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wave's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angular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frequency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its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mathematically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708910"/>
            <a:ext cx="506730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Relation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Between</a:t>
            </a:r>
            <a:r>
              <a:rPr sz="1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Group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Velocity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Phase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Velocity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Group</a:t>
            </a:r>
            <a:r>
              <a:rPr sz="1150" spc="1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Velocity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Phase</a:t>
            </a:r>
            <a:r>
              <a:rPr sz="1150" spc="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Velocity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relation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can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be</a:t>
            </a:r>
            <a:r>
              <a:rPr sz="1150" spc="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mathematically</a:t>
            </a:r>
            <a:r>
              <a:rPr sz="1150" spc="1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written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444444"/>
                </a:solidFill>
                <a:latin typeface="Times New Roman"/>
                <a:cs typeface="Times New Roman"/>
              </a:rPr>
              <a:t>as-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809" y="3971289"/>
            <a:ext cx="5529580" cy="2713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Where,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buSzPct val="86956"/>
              <a:buFont typeface="Symbol"/>
              <a:buChar char=""/>
              <a:tabLst>
                <a:tab pos="5334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</a:t>
            </a:r>
            <a:r>
              <a:rPr sz="1200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g</a:t>
            </a:r>
            <a:r>
              <a:rPr sz="1200" spc="202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spc="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group</a:t>
            </a:r>
            <a:r>
              <a:rPr sz="1150" spc="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velocity.</a:t>
            </a: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384"/>
              </a:spcBef>
              <a:buSzPct val="86956"/>
              <a:buFont typeface="Symbol"/>
              <a:buChar char=""/>
              <a:tabLst>
                <a:tab pos="5334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</a:t>
            </a:r>
            <a:r>
              <a:rPr sz="1200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p</a:t>
            </a:r>
            <a:r>
              <a:rPr sz="1200" spc="247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phase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velocity.</a:t>
            </a: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385"/>
              </a:spcBef>
              <a:buSzPct val="86956"/>
              <a:buFont typeface="Symbol"/>
              <a:buChar char=""/>
              <a:tabLst>
                <a:tab pos="5334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k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spc="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angular</a:t>
            </a:r>
            <a:r>
              <a:rPr sz="1150" spc="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wavenumber.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8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group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velocity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directly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proportional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means-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5"/>
              </a:spcBef>
              <a:buSzPct val="86956"/>
              <a:buFont typeface="Symbol"/>
              <a:buChar char=""/>
              <a:tabLst>
                <a:tab pos="533400" algn="l"/>
              </a:tabLst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group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increases,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proportionately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increase.</a:t>
            </a: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345"/>
              </a:spcBef>
              <a:buSzPct val="86956"/>
              <a:buFont typeface="Symbol"/>
              <a:buChar char=""/>
              <a:tabLst>
                <a:tab pos="533400" algn="l"/>
              </a:tabLst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increases,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proportionately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group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increase.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80"/>
              </a:spcBef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For</a:t>
            </a:r>
            <a:r>
              <a:rPr sz="1150" spc="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amplitude</a:t>
            </a:r>
            <a:r>
              <a:rPr sz="1150" spc="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sz="11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wave</a:t>
            </a:r>
            <a:r>
              <a:rPr sz="1150" spc="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packet</a:t>
            </a:r>
            <a:r>
              <a:rPr sz="1150" spc="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444444"/>
                </a:solidFill>
                <a:latin typeface="Times New Roman"/>
                <a:cs typeface="Times New Roman"/>
              </a:rPr>
              <a:t>let-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5"/>
              </a:spcBef>
              <a:buSzPct val="86956"/>
              <a:buFont typeface="Symbol"/>
              <a:buChar char=""/>
              <a:tabLst>
                <a:tab pos="5334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ω</a:t>
            </a:r>
            <a:r>
              <a:rPr sz="1150" spc="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angular</a:t>
            </a:r>
            <a:r>
              <a:rPr sz="1150" spc="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velocity</a:t>
            </a:r>
            <a:r>
              <a:rPr sz="115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given</a:t>
            </a:r>
            <a:r>
              <a:rPr sz="1150" spc="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by</a:t>
            </a:r>
            <a:r>
              <a:rPr sz="1150" spc="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444444"/>
                </a:solidFill>
                <a:latin typeface="Times New Roman"/>
                <a:cs typeface="Times New Roman"/>
              </a:rPr>
              <a:t>ω=2πf</a:t>
            </a: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ct val="100000"/>
              </a:lnSpc>
              <a:spcBef>
                <a:spcPts val="380"/>
              </a:spcBef>
              <a:buSzPct val="86956"/>
              <a:buFont typeface="Symbol"/>
              <a:buChar char=""/>
              <a:tabLst>
                <a:tab pos="5334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k</a:t>
            </a:r>
            <a:r>
              <a:rPr sz="1150" spc="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angular</a:t>
            </a:r>
            <a:r>
              <a:rPr sz="1150" spc="1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u="sng" dirty="0">
                <a:solidFill>
                  <a:srgbClr val="8B69FF"/>
                </a:solidFill>
                <a:uFill>
                  <a:solidFill>
                    <a:srgbClr val="8B69FF"/>
                  </a:solidFill>
                </a:uFill>
                <a:latin typeface="Times New Roman"/>
                <a:cs typeface="Times New Roman"/>
                <a:hlinkClick r:id="rId3"/>
              </a:rPr>
              <a:t>wave</a:t>
            </a:r>
            <a:r>
              <a:rPr sz="1150" u="sng" spc="70" dirty="0">
                <a:solidFill>
                  <a:srgbClr val="8B69FF"/>
                </a:solidFill>
                <a:uFill>
                  <a:solidFill>
                    <a:srgbClr val="8B69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solidFill>
                  <a:srgbClr val="8B69FF"/>
                </a:solidFill>
                <a:uFill>
                  <a:solidFill>
                    <a:srgbClr val="8B69FF"/>
                  </a:solidFill>
                </a:uFill>
                <a:latin typeface="Times New Roman"/>
                <a:cs typeface="Times New Roman"/>
                <a:hlinkClick r:id="rId3"/>
              </a:rPr>
              <a:t>number</a:t>
            </a:r>
            <a:r>
              <a:rPr sz="1150" spc="100" dirty="0">
                <a:solidFill>
                  <a:srgbClr val="8B69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given</a:t>
            </a:r>
            <a:r>
              <a:rPr sz="1150" spc="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444444"/>
                </a:solidFill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5509" y="7285304"/>
            <a:ext cx="1804670" cy="9182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480"/>
              </a:spcBef>
              <a:buSzPct val="86956"/>
              <a:buFont typeface="Symbol"/>
              <a:buChar char=""/>
              <a:tabLst>
                <a:tab pos="2667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sz="1150" spc="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444444"/>
                </a:solidFill>
                <a:latin typeface="Times New Roman"/>
                <a:cs typeface="Times New Roman"/>
              </a:rPr>
              <a:t>time</a:t>
            </a:r>
            <a:endParaRPr sz="115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385"/>
              </a:spcBef>
              <a:buSzPct val="86956"/>
              <a:buFont typeface="Symbol"/>
              <a:buChar char=""/>
              <a:tabLst>
                <a:tab pos="2667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x</a:t>
            </a:r>
            <a:r>
              <a:rPr sz="115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be</a:t>
            </a:r>
            <a:r>
              <a:rPr sz="115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position</a:t>
            </a:r>
            <a:endParaRPr sz="115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385"/>
              </a:spcBef>
              <a:buSzPct val="86956"/>
              <a:buFont typeface="Symbol"/>
              <a:buChar char=""/>
              <a:tabLst>
                <a:tab pos="2667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</a:t>
            </a:r>
            <a:r>
              <a:rPr sz="1200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p</a:t>
            </a:r>
            <a:r>
              <a:rPr sz="1200" spc="225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phase</a:t>
            </a:r>
            <a:r>
              <a:rPr sz="1150" spc="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velocity</a:t>
            </a:r>
            <a:endParaRPr sz="115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350"/>
              </a:spcBef>
              <a:buSzPct val="86956"/>
              <a:buFont typeface="Symbol"/>
              <a:buChar char=""/>
              <a:tabLst>
                <a:tab pos="266700" algn="l"/>
              </a:tabLst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</a:t>
            </a:r>
            <a:r>
              <a:rPr sz="1200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g</a:t>
            </a:r>
            <a:r>
              <a:rPr sz="1200" spc="195" baseline="-694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be</a:t>
            </a:r>
            <a:r>
              <a:rPr sz="1150" spc="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group</a:t>
            </a:r>
            <a:r>
              <a:rPr sz="1150" spc="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velocity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3561" y="1880950"/>
            <a:ext cx="754565" cy="4295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1179" y="3360420"/>
            <a:ext cx="1590040" cy="4838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9092" y="6848982"/>
            <a:ext cx="607906" cy="25515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943482"/>
            <a:ext cx="39668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phase</a:t>
            </a:r>
            <a:r>
              <a:rPr sz="1150" spc="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velocity</a:t>
            </a:r>
            <a:r>
              <a:rPr sz="1150" spc="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sz="115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sz="1150" spc="1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wave</a:t>
            </a:r>
            <a:r>
              <a:rPr sz="1150" spc="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given</a:t>
            </a:r>
            <a:r>
              <a:rPr sz="1150" spc="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by</a:t>
            </a:r>
            <a:r>
              <a:rPr sz="1150" spc="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1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following</a:t>
            </a:r>
            <a:r>
              <a:rPr sz="1150" spc="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equation: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4566030"/>
            <a:ext cx="5960110" cy="22834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above</a:t>
            </a:r>
            <a:r>
              <a:rPr sz="1150" spc="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equation</a:t>
            </a:r>
            <a:r>
              <a:rPr sz="1150" spc="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signifies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relationship</a:t>
            </a:r>
            <a:r>
              <a:rPr sz="1150" spc="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between</a:t>
            </a:r>
            <a:r>
              <a:rPr sz="1150" spc="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phase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velocity</a:t>
            </a:r>
            <a:r>
              <a:rPr sz="11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sz="1150" spc="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group</a:t>
            </a:r>
            <a:r>
              <a:rPr sz="1150" spc="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velocity.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Infinite</a:t>
            </a:r>
            <a:r>
              <a:rPr sz="1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r>
              <a:rPr sz="1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Concepts:</a:t>
            </a:r>
            <a:endParaRPr sz="1400">
              <a:latin typeface="Times New Roman"/>
              <a:cs typeface="Times New Roman"/>
            </a:endParaRPr>
          </a:p>
          <a:p>
            <a:pPr marL="12700" marR="5080" indent="429895" algn="just">
              <a:lnSpc>
                <a:spcPct val="113500"/>
              </a:lnSpc>
              <a:spcBef>
                <a:spcPts val="37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finite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having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finite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terminated,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in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its</a:t>
            </a:r>
            <a:r>
              <a:rPr sz="1150" spc="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(ZR=Z0),</a:t>
            </a:r>
            <a:r>
              <a:rPr sz="1150" spc="2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115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2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finite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equal</a:t>
            </a:r>
            <a:r>
              <a:rPr sz="1150" spc="2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(Zs=Z0).</a:t>
            </a:r>
            <a:endParaRPr sz="1150">
              <a:latin typeface="Times New Roman"/>
              <a:cs typeface="Times New Roman"/>
            </a:endParaRPr>
          </a:p>
          <a:p>
            <a:pPr marL="12700" marR="5080" indent="429895" algn="just">
              <a:lnSpc>
                <a:spcPct val="113500"/>
              </a:lnSpc>
              <a:spcBef>
                <a:spcPts val="77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infinite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infinite.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finite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15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terminated</a:t>
            </a:r>
            <a:r>
              <a:rPr sz="115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its</a:t>
            </a:r>
            <a:r>
              <a:rPr sz="1150" spc="2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impedance,</a:t>
            </a:r>
            <a:r>
              <a:rPr sz="1150" spc="2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termed</a:t>
            </a:r>
            <a:r>
              <a:rPr sz="115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2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infinite</a:t>
            </a:r>
            <a:r>
              <a:rPr sz="115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r>
              <a:rPr sz="1150" spc="2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115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2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an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infinite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equivalent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impedance.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061" y="1200138"/>
            <a:ext cx="2602299" cy="3190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4857" y="6971674"/>
            <a:ext cx="3255221" cy="132523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711" y="1010959"/>
            <a:ext cx="5127991" cy="29531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166" y="4211320"/>
            <a:ext cx="5439402" cy="9249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0426" y="5551701"/>
            <a:ext cx="4863640" cy="27217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959" y="8509525"/>
            <a:ext cx="5078396" cy="85053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951" y="1004776"/>
            <a:ext cx="5237394" cy="27194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4018" y="3984599"/>
            <a:ext cx="5028554" cy="297121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749" y="1040988"/>
            <a:ext cx="5538929" cy="31225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1169" y="4372936"/>
            <a:ext cx="5265701" cy="8781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634" y="5587672"/>
            <a:ext cx="4798969" cy="268583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3815841"/>
            <a:ext cx="5964555" cy="51835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664845">
              <a:lnSpc>
                <a:spcPts val="1620"/>
              </a:lnSpc>
              <a:spcBef>
                <a:spcPts val="204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Distortion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- Condition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Distortion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less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Transmission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Minimum Attenuation:</a:t>
            </a:r>
            <a:endParaRPr sz="1400">
              <a:latin typeface="Times New Roman"/>
              <a:cs typeface="Times New Roman"/>
            </a:endParaRPr>
          </a:p>
          <a:p>
            <a:pPr marL="12700" marR="5080" indent="214629" algn="just">
              <a:lnSpc>
                <a:spcPct val="114900"/>
              </a:lnSpc>
              <a:spcBef>
                <a:spcPts val="135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desirable,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however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know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parameters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allows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propagation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without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distortion.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having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parameters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satisfy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termed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Times New Roman"/>
                <a:cs typeface="Times New Roman"/>
              </a:rPr>
              <a:t>less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  <a:p>
            <a:pPr marL="12700" marR="10795" indent="214629" algn="just">
              <a:lnSpc>
                <a:spcPct val="114799"/>
              </a:lnSpc>
              <a:spcBef>
                <a:spcPts val="72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less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was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first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investigated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Oliver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Heaviside.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Distortion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less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help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designing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new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lines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modifying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old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ones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minimize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distortion.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neither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frequency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nor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phase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called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less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Condition</a:t>
            </a:r>
            <a:r>
              <a:rPr sz="1150" b="1" spc="5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for</a:t>
            </a:r>
            <a:r>
              <a:rPr sz="1150" b="1" spc="13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a</a:t>
            </a:r>
            <a:r>
              <a:rPr sz="1150" b="1" spc="4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distortion</a:t>
            </a:r>
            <a:r>
              <a:rPr sz="1150" b="1" spc="6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less</a:t>
            </a:r>
            <a:r>
              <a:rPr sz="1150" b="1" spc="12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282828"/>
                </a:solidFill>
                <a:latin typeface="Times New Roman"/>
                <a:cs typeface="Times New Roman"/>
              </a:rPr>
              <a:t>line</a:t>
            </a:r>
            <a:endParaRPr sz="115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  <a:spcBef>
                <a:spcPts val="96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less</a:t>
            </a:r>
            <a:r>
              <a:rPr sz="11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RC=LG.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Also,</a:t>
            </a:r>
            <a:endParaRPr sz="1150">
              <a:latin typeface="Times New Roman"/>
              <a:cs typeface="Times New Roman"/>
            </a:endParaRPr>
          </a:p>
          <a:p>
            <a:pPr marL="377825" indent="-154940">
              <a:lnSpc>
                <a:spcPct val="100000"/>
              </a:lnSpc>
              <a:spcBef>
                <a:spcPts val="925"/>
              </a:spcBef>
              <a:buAutoNum type="alphaLcParenR"/>
              <a:tabLst>
                <a:tab pos="377825" algn="l"/>
              </a:tabLst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attenuation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_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should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made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independent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frequency.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α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RG</a:t>
            </a:r>
            <a:endParaRPr sz="1150">
              <a:latin typeface="Times New Roman"/>
              <a:cs typeface="Times New Roman"/>
            </a:endParaRPr>
          </a:p>
          <a:p>
            <a:pPr marL="382270" indent="-159385">
              <a:lnSpc>
                <a:spcPct val="100000"/>
              </a:lnSpc>
              <a:spcBef>
                <a:spcPts val="204"/>
              </a:spcBef>
              <a:buAutoNum type="alphaLcParenR"/>
              <a:tabLst>
                <a:tab pos="382270" algn="l"/>
              </a:tabLst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phase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_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should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made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dependent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frequency.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β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LC</a:t>
            </a:r>
            <a:endParaRPr sz="1150">
              <a:latin typeface="Times New Roman"/>
              <a:cs typeface="Times New Roman"/>
            </a:endParaRPr>
          </a:p>
          <a:p>
            <a:pPr marL="372745" marR="2115820" indent="-150495">
              <a:lnSpc>
                <a:spcPct val="114799"/>
              </a:lnSpc>
              <a:buAutoNum type="alphaLcParenR"/>
              <a:tabLst>
                <a:tab pos="442595" algn="l"/>
              </a:tabLst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velocity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propagation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independent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frequency. 	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V=1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/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LC</a:t>
            </a:r>
            <a:endParaRPr sz="1150">
              <a:latin typeface="Times New Roman"/>
              <a:cs typeface="Times New Roman"/>
            </a:endParaRPr>
          </a:p>
          <a:p>
            <a:pPr marL="12700" marR="15240" indent="429895" algn="just">
              <a:lnSpc>
                <a:spcPct val="114799"/>
              </a:lnSpc>
              <a:spcBef>
                <a:spcPts val="7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telephone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cable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less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inductance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value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should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increased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placing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lumped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inductors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along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  <a:p>
            <a:pPr marL="12700" marR="9525" indent="429895" algn="just">
              <a:lnSpc>
                <a:spcPct val="114799"/>
              </a:lnSpc>
              <a:spcBef>
                <a:spcPts val="72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perfect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resistance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leakage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conductance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value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were</a:t>
            </a:r>
            <a:r>
              <a:rPr sz="1150" spc="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neglected.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conditions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perfect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R=G=0.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Smooth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load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terminated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its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no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reflections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occur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such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called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flat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The</a:t>
            </a:r>
            <a:r>
              <a:rPr sz="1150" b="1" spc="9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distortion</a:t>
            </a:r>
            <a:r>
              <a:rPr sz="1150" b="1" spc="60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282828"/>
                </a:solidFill>
                <a:latin typeface="Times New Roman"/>
                <a:cs typeface="Times New Roman"/>
              </a:rPr>
              <a:t>Less</a:t>
            </a:r>
            <a:r>
              <a:rPr sz="1150" b="1" spc="8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282828"/>
                </a:solidFill>
                <a:latin typeface="Times New Roman"/>
                <a:cs typeface="Times New Roman"/>
              </a:rPr>
              <a:t>Iine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958" y="914400"/>
            <a:ext cx="5710653" cy="267171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1510" y="874903"/>
            <a:ext cx="1381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495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17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𝑟</a:t>
            </a:r>
            <a:r>
              <a:rPr sz="1150" spc="-2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sin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150" spc="-10" dirty="0">
                <a:latin typeface="Cambria Math"/>
                <a:cs typeface="Cambria Math"/>
              </a:rPr>
              <a:t> 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65" dirty="0">
                <a:latin typeface="Cambria Math"/>
                <a:cs typeface="Cambria Math"/>
              </a:rPr>
              <a:t>𝑟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114" dirty="0">
                <a:latin typeface="Cambria Math"/>
                <a:cs typeface="Cambria Math"/>
              </a:rPr>
              <a:t>𝜑</a:t>
            </a:r>
            <a:r>
              <a:rPr sz="1150" spc="-450" dirty="0">
                <a:latin typeface="Cambria Math"/>
                <a:cs typeface="Cambria Math"/>
              </a:rPr>
              <a:t>𝑎</a:t>
            </a:r>
            <a:r>
              <a:rPr sz="1150" spc="4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𝜃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509" y="1231518"/>
            <a:ext cx="5269865" cy="1223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Volume:</a:t>
            </a: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21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(dv)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triple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product.</a:t>
            </a:r>
            <a:endParaRPr sz="1150">
              <a:latin typeface="Times New Roman"/>
              <a:cs typeface="Times New Roman"/>
            </a:endParaRPr>
          </a:p>
          <a:p>
            <a:pPr marL="2327275">
              <a:lnSpc>
                <a:spcPct val="100000"/>
              </a:lnSpc>
              <a:spcBef>
                <a:spcPts val="60"/>
              </a:spcBef>
            </a:pPr>
            <a:r>
              <a:rPr sz="1150" dirty="0">
                <a:latin typeface="Cambria Math"/>
                <a:cs typeface="Cambria Math"/>
              </a:rPr>
              <a:t>𝑑𝑣</a:t>
            </a:r>
            <a:r>
              <a:rPr sz="1150" spc="16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0" dirty="0">
                <a:latin typeface="Cambria Math"/>
                <a:cs typeface="Cambria Math"/>
              </a:rPr>
              <a:t> </a:t>
            </a:r>
            <a:r>
              <a:rPr sz="1150" spc="55" dirty="0">
                <a:latin typeface="Cambria Math"/>
                <a:cs typeface="Cambria Math"/>
              </a:rPr>
              <a:t>𝑟</a:t>
            </a:r>
            <a:r>
              <a:rPr sz="1275" spc="82" baseline="29411" dirty="0">
                <a:latin typeface="Cambria Math"/>
                <a:cs typeface="Cambria Math"/>
              </a:rPr>
              <a:t>2</a:t>
            </a:r>
            <a:r>
              <a:rPr sz="1275" spc="60" baseline="2941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sin 𝜃</a:t>
            </a:r>
            <a:r>
              <a:rPr sz="1150" spc="-15" dirty="0">
                <a:latin typeface="Cambria Math"/>
                <a:cs typeface="Cambria Math"/>
              </a:rPr>
              <a:t> </a:t>
            </a:r>
            <a:r>
              <a:rPr sz="1150" spc="-10" dirty="0">
                <a:latin typeface="Cambria Math"/>
                <a:cs typeface="Cambria Math"/>
              </a:rPr>
              <a:t>𝑑𝑟𝑑𝜑𝑑𝜃</a:t>
            </a: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15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Coordinate</a:t>
            </a:r>
            <a:r>
              <a:rPr sz="1400" b="1" spc="-9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transformations: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427732"/>
            <a:ext cx="6069330" cy="40735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95934"/>
            <a:ext cx="5958840" cy="720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29895">
              <a:lnSpc>
                <a:spcPct val="114799"/>
              </a:lnSpc>
              <a:spcBef>
                <a:spcPts val="9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neither</a:t>
            </a:r>
            <a:r>
              <a:rPr sz="1150" spc="2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frequency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nor</a:t>
            </a:r>
            <a:r>
              <a:rPr sz="1150" spc="2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delay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distortion,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then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attenuation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velocity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propagation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cannot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function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frequency.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Then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phase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direct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function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frequency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338578"/>
            <a:ext cx="5967730" cy="7122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above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shows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under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second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radical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reduced</a:t>
            </a:r>
            <a:r>
              <a:rPr sz="115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equal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(RG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+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ω2LC)2</a:t>
            </a:r>
            <a:endParaRPr sz="1150">
              <a:latin typeface="Times New Roman"/>
              <a:cs typeface="Times New Roman"/>
            </a:endParaRPr>
          </a:p>
          <a:p>
            <a:pPr marL="12700" marR="15240" indent="251460">
              <a:lnSpc>
                <a:spcPct val="114799"/>
              </a:lnSpc>
              <a:spcBef>
                <a:spcPts val="76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required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ß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obtained.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Expanding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under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internal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radical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forcing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equality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Times New Roman"/>
                <a:cs typeface="Times New Roman"/>
              </a:rPr>
              <a:t>gives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R2G2-</a:t>
            </a:r>
            <a:r>
              <a:rPr sz="115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ω2LCRG+</a:t>
            </a:r>
            <a:r>
              <a:rPr sz="1150" spc="4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ω4L2C2+</a:t>
            </a:r>
            <a:r>
              <a:rPr sz="1150" spc="4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ω2L2G2+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ω2LCRG+</a:t>
            </a:r>
            <a:r>
              <a:rPr sz="1150" spc="4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ω2CR2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(RG+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ω2LC)2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reduces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endParaRPr sz="1150">
              <a:latin typeface="Times New Roman"/>
              <a:cs typeface="Times New Roman"/>
            </a:endParaRPr>
          </a:p>
          <a:p>
            <a:pPr marL="12700" marR="3776979">
              <a:lnSpc>
                <a:spcPts val="2340"/>
              </a:lnSpc>
              <a:spcBef>
                <a:spcPts val="20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ω2LCRG+</a:t>
            </a:r>
            <a:r>
              <a:rPr sz="1150" spc="4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ω2L2G2+</a:t>
            </a:r>
            <a:r>
              <a:rPr sz="1150" spc="4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ω2CR2=0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(LG-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CR)2=0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Therefore,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make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phase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direct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form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  <a:spcBef>
                <a:spcPts val="925"/>
              </a:spcBef>
            </a:pP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LG</a:t>
            </a:r>
            <a:r>
              <a:rPr sz="115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spc="30" dirty="0">
                <a:solidFill>
                  <a:srgbClr val="333333"/>
                </a:solidFill>
                <a:latin typeface="Times New Roman"/>
                <a:cs typeface="Times New Roman"/>
              </a:rPr>
              <a:t>CR</a:t>
            </a:r>
            <a:endParaRPr sz="1150">
              <a:latin typeface="Times New Roman"/>
              <a:cs typeface="Times New Roman"/>
            </a:endParaRPr>
          </a:p>
          <a:p>
            <a:pPr marL="12700" marR="15240">
              <a:lnSpc>
                <a:spcPct val="114999"/>
              </a:lnSpc>
              <a:spcBef>
                <a:spcPts val="75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hypothetical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might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built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fulfill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condition.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would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then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value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50" dirty="0">
                <a:solidFill>
                  <a:srgbClr val="333333"/>
                </a:solidFill>
                <a:latin typeface="Times New Roman"/>
                <a:cs typeface="Times New Roman"/>
              </a:rPr>
              <a:t>ß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obtained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use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above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equation.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Already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11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know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formula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phase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endParaRPr sz="1150">
              <a:latin typeface="Times New Roman"/>
              <a:cs typeface="Times New Roman"/>
            </a:endParaRPr>
          </a:p>
          <a:p>
            <a:pPr marL="12700" marR="2700655" indent="2689860">
              <a:lnSpc>
                <a:spcPct val="167100"/>
              </a:lnSpc>
              <a:spcBef>
                <a:spcPts val="35"/>
              </a:spcBef>
            </a:pP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β</a:t>
            </a:r>
            <a:r>
              <a:rPr sz="115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3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ω</a:t>
            </a:r>
            <a:r>
              <a:rPr sz="1150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LC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Then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velocity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propagation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150" i="1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1/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LC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same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all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frequencies,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thus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eliminating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delay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distortion.</a:t>
            </a:r>
            <a:endParaRPr sz="1150">
              <a:latin typeface="Times New Roman"/>
              <a:cs typeface="Times New Roman"/>
            </a:endParaRPr>
          </a:p>
          <a:p>
            <a:pPr marL="12700" marR="12700">
              <a:lnSpc>
                <a:spcPct val="114799"/>
              </a:lnSpc>
              <a:spcBef>
                <a:spcPts val="72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May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made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independent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frequency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under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internal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radical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forced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reduce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(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RG</a:t>
            </a:r>
            <a:r>
              <a:rPr sz="1150" i="1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+ω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spc="-20" dirty="0">
                <a:solidFill>
                  <a:srgbClr val="333333"/>
                </a:solidFill>
                <a:latin typeface="Times New Roman"/>
                <a:cs typeface="Times New Roman"/>
              </a:rPr>
              <a:t>LC</a:t>
            </a:r>
            <a:r>
              <a:rPr sz="1150" spc="-20" dirty="0">
                <a:solidFill>
                  <a:srgbClr val="333333"/>
                </a:solidFill>
                <a:latin typeface="Times New Roman"/>
                <a:cs typeface="Times New Roman"/>
              </a:rPr>
              <a:t>)2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3900"/>
              </a:lnSpc>
              <a:spcBef>
                <a:spcPts val="77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Analysis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shows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less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LG</a:t>
            </a:r>
            <a:r>
              <a:rPr sz="1150" i="1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CR</a:t>
            </a:r>
            <a:r>
              <a:rPr sz="1150" i="1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produce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desired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result,</a:t>
            </a:r>
            <a:r>
              <a:rPr sz="115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possible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make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attenuation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velocity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independent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frequency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simultaneously.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Applying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LG=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RC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expression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attenuation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gives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α</a:t>
            </a:r>
            <a:r>
              <a:rPr sz="1150" i="1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RG</a:t>
            </a:r>
            <a:endParaRPr sz="1150">
              <a:latin typeface="Times New Roman"/>
              <a:cs typeface="Times New Roman"/>
            </a:endParaRPr>
          </a:p>
          <a:p>
            <a:pPr marL="12700" marR="13970" indent="429895" algn="just">
              <a:lnSpc>
                <a:spcPct val="114799"/>
              </a:lnSpc>
              <a:spcBef>
                <a:spcPts val="7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independent</a:t>
            </a:r>
            <a:r>
              <a:rPr sz="115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frequency,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thus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eliminating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frequency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distortion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achieve</a:t>
            </a:r>
            <a:endParaRPr sz="115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  <a:spcBef>
                <a:spcPts val="960"/>
              </a:spcBef>
            </a:pP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LG</a:t>
            </a:r>
            <a:r>
              <a:rPr sz="115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spc="30" dirty="0">
                <a:solidFill>
                  <a:srgbClr val="333333"/>
                </a:solidFill>
                <a:latin typeface="Times New Roman"/>
                <a:cs typeface="Times New Roman"/>
              </a:rPr>
              <a:t>CR</a:t>
            </a:r>
            <a:endParaRPr sz="1150">
              <a:latin typeface="Times New Roman"/>
              <a:cs typeface="Times New Roman"/>
            </a:endParaRPr>
          </a:p>
          <a:p>
            <a:pPr marL="12700" marR="13335" algn="just">
              <a:lnSpc>
                <a:spcPct val="114799"/>
              </a:lnSpc>
              <a:spcBef>
                <a:spcPts val="72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Require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very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large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value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L,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since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small.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intentionally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increased,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attenuation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are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increased,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resulting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poor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efficiency.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781773"/>
            <a:ext cx="2284814" cy="38208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95934"/>
            <a:ext cx="5969000" cy="1818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525" algn="just">
              <a:lnSpc>
                <a:spcPct val="114799"/>
              </a:lnSpc>
              <a:spcBef>
                <a:spcPts val="9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reduce</a:t>
            </a:r>
            <a:r>
              <a:rPr sz="1150" spc="3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150" spc="3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raises</a:t>
            </a:r>
            <a:r>
              <a:rPr sz="1150" spc="3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size</a:t>
            </a:r>
            <a:r>
              <a:rPr sz="1150" spc="2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cost</a:t>
            </a:r>
            <a:r>
              <a:rPr sz="1150" spc="3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conductors</a:t>
            </a:r>
            <a:r>
              <a:rPr sz="1150" spc="3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above</a:t>
            </a:r>
            <a:r>
              <a:rPr sz="1150" spc="3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economic</a:t>
            </a:r>
            <a:r>
              <a:rPr sz="1150" spc="3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limits,</a:t>
            </a:r>
            <a:r>
              <a:rPr sz="1150" spc="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hypothetical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results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cannot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achieved.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799"/>
              </a:lnSpc>
              <a:spcBef>
                <a:spcPts val="720"/>
              </a:spcBef>
            </a:pP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Propagation</a:t>
            </a:r>
            <a:r>
              <a:rPr sz="1150" i="1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i="1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natural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logarithm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ratio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sending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end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current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voltage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receiving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end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current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voltage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gives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manner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wave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propagated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along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specifies</a:t>
            </a:r>
            <a:r>
              <a:rPr sz="11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variation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voltage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current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function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distance.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Propagation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complex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quantity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expressed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γ=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α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+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115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β.</a:t>
            </a:r>
            <a:endParaRPr sz="1150">
              <a:latin typeface="Times New Roman"/>
              <a:cs typeface="Times New Roman"/>
            </a:endParaRPr>
          </a:p>
          <a:p>
            <a:pPr marL="12700" marR="9525" algn="just">
              <a:lnSpc>
                <a:spcPct val="114799"/>
              </a:lnSpc>
              <a:spcBef>
                <a:spcPts val="72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real</a:t>
            </a:r>
            <a:r>
              <a:rPr sz="1150" spc="3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part</a:t>
            </a:r>
            <a:r>
              <a:rPr sz="1150" spc="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called</a:t>
            </a:r>
            <a:r>
              <a:rPr sz="115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attenuation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constant,</a:t>
            </a:r>
            <a:r>
              <a:rPr sz="1150" spc="3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whereas</a:t>
            </a:r>
            <a:r>
              <a:rPr sz="1150" spc="3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imaginary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part</a:t>
            </a:r>
            <a:r>
              <a:rPr sz="1150" spc="3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propagation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called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phase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constant.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9"/>
            <a:ext cx="4039870" cy="1964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31035" algn="ctr">
              <a:lnSpc>
                <a:spcPts val="1850"/>
              </a:lnSpc>
              <a:spcBef>
                <a:spcPts val="135"/>
              </a:spcBef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UNIT-</a:t>
            </a:r>
            <a:r>
              <a:rPr sz="155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1550">
              <a:latin typeface="Times New Roman"/>
              <a:cs typeface="Times New Roman"/>
            </a:endParaRPr>
          </a:p>
          <a:p>
            <a:pPr marL="1925955" algn="ctr">
              <a:lnSpc>
                <a:spcPts val="1835"/>
              </a:lnSpc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Transmission</a:t>
            </a:r>
            <a:r>
              <a:rPr sz="155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Lines</a:t>
            </a:r>
            <a:r>
              <a:rPr sz="155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55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II: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Contents:</a:t>
            </a:r>
            <a:endParaRPr sz="1550">
              <a:latin typeface="Times New Roman"/>
              <a:cs typeface="Times New Roman"/>
            </a:endParaRPr>
          </a:p>
          <a:p>
            <a:pPr marL="469900" indent="-228600">
              <a:lnSpc>
                <a:spcPts val="162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SC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OC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Lines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Impedance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Relations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Reflection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Coefficient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20" dirty="0">
                <a:latin typeface="Times New Roman"/>
                <a:cs typeface="Times New Roman"/>
              </a:rPr>
              <a:t>VSWR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Smith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Configuration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Applications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5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Illustrative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Problems.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902335"/>
            <a:ext cx="5965190" cy="34404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Input</a:t>
            </a:r>
            <a:r>
              <a:rPr sz="155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Impedance</a:t>
            </a:r>
            <a:r>
              <a:rPr sz="155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Relations</a:t>
            </a:r>
            <a:endParaRPr sz="1550">
              <a:latin typeface="Times New Roman"/>
              <a:cs typeface="Times New Roman"/>
            </a:endParaRPr>
          </a:p>
          <a:p>
            <a:pPr marL="661670" marR="5080" indent="-228600" algn="just">
              <a:lnSpc>
                <a:spcPct val="140900"/>
              </a:lnSpc>
              <a:spcBef>
                <a:spcPts val="1395"/>
              </a:spcBef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3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2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seen</a:t>
            </a:r>
            <a:r>
              <a:rPr sz="115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signal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entering</a:t>
            </a:r>
            <a:r>
              <a:rPr sz="115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it.</a:t>
            </a:r>
            <a:r>
              <a:rPr sz="1150" spc="2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2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caused</a:t>
            </a:r>
            <a:r>
              <a:rPr sz="115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physical</a:t>
            </a:r>
            <a:r>
              <a:rPr sz="1150" spc="2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dimensions</a:t>
            </a:r>
            <a:r>
              <a:rPr sz="1150" spc="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2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its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downstream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circuit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elements.</a:t>
            </a:r>
            <a:endParaRPr sz="1150">
              <a:latin typeface="Times New Roman"/>
              <a:cs typeface="Times New Roman"/>
            </a:endParaRPr>
          </a:p>
          <a:p>
            <a:pPr marL="661670" marR="10795" indent="-228600" algn="just">
              <a:lnSpc>
                <a:spcPct val="140900"/>
              </a:lnSpc>
              <a:spcBef>
                <a:spcPts val="35"/>
              </a:spcBef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ideal,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there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no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attenuation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amplitudes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propagation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turns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out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purely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imaginary.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333333"/>
              </a:buClr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661670" marR="8890" indent="-228600" algn="just">
              <a:lnSpc>
                <a:spcPct val="140900"/>
              </a:lnSpc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When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infinite,</a:t>
            </a:r>
            <a:r>
              <a:rPr sz="1150" spc="3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3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equal</a:t>
            </a:r>
            <a:r>
              <a:rPr sz="1150" spc="3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impedance.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Calculating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Input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Impedance</a:t>
            </a:r>
            <a:endParaRPr sz="14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9200"/>
              </a:lnSpc>
              <a:spcBef>
                <a:spcPts val="139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Consider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lossless,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high-frequency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where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voltage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currents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given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by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equations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1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2,</a:t>
            </a:r>
            <a:r>
              <a:rPr sz="1150" spc="2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impedance,</a:t>
            </a:r>
            <a:r>
              <a:rPr sz="1150" spc="2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impedance,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load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as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Zin,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Z0,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ZL,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respectively.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6153403"/>
            <a:ext cx="5963920" cy="732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3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40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ideal,</a:t>
            </a:r>
            <a:r>
              <a:rPr sz="1150" spc="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there</a:t>
            </a:r>
            <a:r>
              <a:rPr sz="1150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4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no</a:t>
            </a:r>
            <a:r>
              <a:rPr sz="115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attenuation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40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signal</a:t>
            </a:r>
            <a:r>
              <a:rPr sz="1150" spc="4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amplitudes</a:t>
            </a:r>
            <a:r>
              <a:rPr sz="1150" spc="3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propagation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turns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out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purely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imaginary.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Let’s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define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output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terminals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Times New Roman"/>
                <a:cs typeface="Times New Roman"/>
              </a:rPr>
              <a:t>axis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point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z=0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terminals</a:t>
            </a:r>
            <a:r>
              <a:rPr sz="115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z=-L.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Our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objective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find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circuit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Times New Roman"/>
                <a:cs typeface="Times New Roman"/>
              </a:rPr>
              <a:t>when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looking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Z=-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L: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8742374"/>
            <a:ext cx="5970270" cy="558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13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ratio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voltage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current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given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3.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substituting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5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115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2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4,</a:t>
            </a:r>
            <a:r>
              <a:rPr sz="1150" spc="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15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obtain</a:t>
            </a:r>
            <a:r>
              <a:rPr sz="115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impedance,</a:t>
            </a:r>
            <a:r>
              <a:rPr sz="1150" spc="3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3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given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in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6: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41" y="4591050"/>
            <a:ext cx="2698492" cy="13144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751" y="7135083"/>
            <a:ext cx="3665966" cy="144240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3106928"/>
            <a:ext cx="5969635" cy="14370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13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6,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conclude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u="sng" dirty="0">
                <a:solidFill>
                  <a:srgbClr val="137AD1"/>
                </a:solidFill>
                <a:uFill>
                  <a:solidFill>
                    <a:srgbClr val="137AD1"/>
                  </a:solidFill>
                </a:uFill>
                <a:latin typeface="Times New Roman"/>
                <a:cs typeface="Times New Roman"/>
                <a:hlinkClick r:id="rId2"/>
              </a:rPr>
              <a:t>transmission</a:t>
            </a:r>
            <a:r>
              <a:rPr sz="1150" u="sng" spc="140" dirty="0">
                <a:solidFill>
                  <a:srgbClr val="137AD1"/>
                </a:solidFill>
                <a:uFill>
                  <a:solidFill>
                    <a:srgbClr val="137AD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50" u="sng" dirty="0">
                <a:solidFill>
                  <a:srgbClr val="137AD1"/>
                </a:solidFill>
                <a:uFill>
                  <a:solidFill>
                    <a:srgbClr val="137AD1"/>
                  </a:solidFill>
                </a:uFill>
                <a:latin typeface="Times New Roman"/>
                <a:cs typeface="Times New Roman"/>
                <a:hlinkClick r:id="rId2"/>
              </a:rPr>
              <a:t>line</a:t>
            </a:r>
            <a:r>
              <a:rPr sz="1150" spc="80" dirty="0">
                <a:solidFill>
                  <a:srgbClr val="137AD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depends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on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load</a:t>
            </a:r>
            <a:r>
              <a:rPr sz="1150" spc="3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impedance,</a:t>
            </a:r>
            <a:r>
              <a:rPr sz="1150" spc="3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impedance,</a:t>
            </a:r>
            <a:r>
              <a:rPr sz="1150" spc="2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150" spc="3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2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3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3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3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phase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constant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propagating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through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it.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2700" algn="just">
              <a:lnSpc>
                <a:spcPct val="100099"/>
              </a:lnSpc>
              <a:spcBef>
                <a:spcPts val="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already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known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fact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2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Z0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dependent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distributed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parameters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line,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such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resistance,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inductance,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capacitance,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conductance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(as</a:t>
            </a:r>
            <a:r>
              <a:rPr sz="1150" spc="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given</a:t>
            </a:r>
            <a:r>
              <a:rPr sz="1150" spc="2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2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7),</a:t>
            </a:r>
            <a:r>
              <a:rPr sz="1150" spc="2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15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15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usually</a:t>
            </a:r>
            <a:r>
              <a:rPr sz="1150" spc="2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defined</a:t>
            </a:r>
            <a:r>
              <a:rPr sz="1150" spc="2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per</a:t>
            </a:r>
            <a:r>
              <a:rPr sz="115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unit</a:t>
            </a:r>
            <a:r>
              <a:rPr sz="1150" spc="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length.</a:t>
            </a:r>
            <a:r>
              <a:rPr sz="1150" spc="2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Whenever</a:t>
            </a:r>
            <a:r>
              <a:rPr sz="1150" spc="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1150" spc="2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change</a:t>
            </a:r>
            <a:r>
              <a:rPr sz="115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is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made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circuit,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changes.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5915405"/>
            <a:ext cx="5966460" cy="2896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relationship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between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deduced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for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certain</a:t>
            </a:r>
            <a:r>
              <a:rPr sz="115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u="sng" dirty="0">
                <a:solidFill>
                  <a:srgbClr val="137AD1"/>
                </a:solidFill>
                <a:uFill>
                  <a:solidFill>
                    <a:srgbClr val="137AD1"/>
                  </a:solidFill>
                </a:uFill>
                <a:latin typeface="Times New Roman"/>
                <a:cs typeface="Times New Roman"/>
                <a:hlinkClick r:id="rId3"/>
              </a:rPr>
              <a:t>transmission</a:t>
            </a:r>
            <a:r>
              <a:rPr sz="1150" u="sng" spc="140" dirty="0">
                <a:solidFill>
                  <a:srgbClr val="137AD1"/>
                </a:solidFill>
                <a:uFill>
                  <a:solidFill>
                    <a:srgbClr val="137AD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solidFill>
                  <a:srgbClr val="137AD1"/>
                </a:solidFill>
                <a:uFill>
                  <a:solidFill>
                    <a:srgbClr val="137AD1"/>
                  </a:solidFill>
                </a:uFill>
                <a:latin typeface="Times New Roman"/>
                <a:cs typeface="Times New Roman"/>
                <a:hlinkClick r:id="rId3"/>
              </a:rPr>
              <a:t>lines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derivation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equation,</a:t>
            </a:r>
            <a:r>
              <a:rPr sz="115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considered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finite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When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infinite,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then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equal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impedance.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Whenever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transmission</a:t>
            </a:r>
            <a:r>
              <a:rPr sz="1150" spc="4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4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40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finite</a:t>
            </a:r>
            <a:r>
              <a:rPr sz="1150" spc="4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150" spc="4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terminated</a:t>
            </a:r>
            <a:r>
              <a:rPr sz="1150" spc="4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150" spc="4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load</a:t>
            </a:r>
            <a:r>
              <a:rPr sz="1150" spc="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4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4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4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equal</a:t>
            </a:r>
            <a:r>
              <a:rPr sz="1150" spc="4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4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impedance,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there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no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reflection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signals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(according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7).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case,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equals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</a:t>
            </a:r>
            <a:r>
              <a:rPr sz="115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impedance.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OPEN</a:t>
            </a:r>
            <a:r>
              <a:rPr sz="1550" b="1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55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SHORT-CIRCUITED</a:t>
            </a:r>
            <a:r>
              <a:rPr sz="155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LINES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550">
              <a:latin typeface="Times New Roman"/>
              <a:cs typeface="Times New Roman"/>
            </a:endParaRPr>
          </a:p>
          <a:p>
            <a:pPr marL="17145" marR="13335" indent="214629">
              <a:lnSpc>
                <a:spcPct val="114900"/>
              </a:lnSpc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limited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cases</a:t>
            </a:r>
            <a:r>
              <a:rPr sz="115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convenient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consider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lines</a:t>
            </a:r>
            <a:r>
              <a:rPr sz="115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terminated</a:t>
            </a:r>
            <a:r>
              <a:rPr sz="1150" spc="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open</a:t>
            </a:r>
            <a:r>
              <a:rPr sz="115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circuit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short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circuit,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ZR</a:t>
            </a:r>
            <a:r>
              <a:rPr sz="1150" i="1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15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∞or</a:t>
            </a:r>
            <a:r>
              <a:rPr sz="115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333333"/>
                </a:solidFill>
                <a:latin typeface="Times New Roman"/>
                <a:cs typeface="Times New Roman"/>
              </a:rPr>
              <a:t>ZR</a:t>
            </a:r>
            <a:r>
              <a:rPr sz="115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Times New Roman"/>
                <a:cs typeface="Times New Roman"/>
              </a:rPr>
              <a:t>=0.</a:t>
            </a:r>
            <a:endParaRPr sz="1150">
              <a:latin typeface="Times New Roman"/>
              <a:cs typeface="Times New Roman"/>
            </a:endParaRPr>
          </a:p>
          <a:p>
            <a:pPr marL="17145" marR="5080" algn="just">
              <a:lnSpc>
                <a:spcPct val="114799"/>
              </a:lnSpc>
              <a:spcBef>
                <a:spcPts val="72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First,</a:t>
            </a:r>
            <a:r>
              <a:rPr sz="115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let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us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consider</a:t>
            </a:r>
            <a:r>
              <a:rPr sz="11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question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15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hand:</a:t>
            </a:r>
            <a:r>
              <a:rPr sz="115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11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150" spc="2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when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transmission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line</a:t>
            </a:r>
            <a:r>
              <a:rPr sz="115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open-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15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short-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circuited?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152" y="914400"/>
            <a:ext cx="3368953" cy="18775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7635" y="4714113"/>
            <a:ext cx="3378470" cy="10274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49" y="1066721"/>
            <a:ext cx="4216408" cy="34272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7334" y="4807330"/>
            <a:ext cx="5367597" cy="367626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772" y="1037317"/>
            <a:ext cx="4670291" cy="37253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4002" y="5123395"/>
            <a:ext cx="5161178" cy="424783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781" y="888619"/>
            <a:ext cx="6036310" cy="505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And for</a:t>
            </a:r>
            <a:r>
              <a:rPr sz="14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short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circuit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case</a:t>
            </a:r>
            <a:r>
              <a:rPr sz="14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33"/>
                </a:solidFill>
                <a:latin typeface="Times New Roman"/>
                <a:cs typeface="Times New Roman"/>
              </a:rPr>
              <a:t>ZR</a:t>
            </a:r>
            <a:r>
              <a:rPr sz="14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=0.,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4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</a:pPr>
            <a:r>
              <a:rPr sz="2100" i="1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650" i="1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650" i="1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2100" spc="30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i="1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650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65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tanh</a:t>
            </a:r>
            <a:r>
              <a:rPr sz="2100" spc="15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i="1" spc="-37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γl</a:t>
            </a:r>
            <a:endParaRPr sz="2100" baseline="198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400">
              <a:latin typeface="Times New Roman"/>
              <a:cs typeface="Times New Roman"/>
            </a:endParaRPr>
          </a:p>
          <a:p>
            <a:pPr marL="50800" marR="43180" indent="214629">
              <a:lnSpc>
                <a:spcPts val="1620"/>
              </a:lnSpc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Before</a:t>
            </a:r>
            <a:r>
              <a:rPr sz="1400" spc="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open</a:t>
            </a:r>
            <a:r>
              <a:rPr sz="1400" spc="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circuit</a:t>
            </a:r>
            <a:r>
              <a:rPr sz="1400" spc="3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case</a:t>
            </a:r>
            <a:r>
              <a:rPr sz="1400" spc="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400" spc="3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considered,</a:t>
            </a:r>
            <a:r>
              <a:rPr sz="1400" spc="3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3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400" spc="3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400" spc="3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should</a:t>
            </a:r>
            <a:r>
              <a:rPr sz="1400" spc="3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be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written.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impedance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open</a:t>
            </a:r>
            <a:r>
              <a:rPr sz="14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circuited line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length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l,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4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33"/>
                </a:solidFill>
                <a:latin typeface="Times New Roman"/>
                <a:cs typeface="Times New Roman"/>
              </a:rPr>
              <a:t>ZR</a:t>
            </a:r>
            <a:r>
              <a:rPr sz="14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4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∞,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14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</a:pPr>
            <a:r>
              <a:rPr sz="2100" i="1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650" i="1" dirty="0">
                <a:solidFill>
                  <a:srgbClr val="333333"/>
                </a:solidFill>
                <a:latin typeface="Times New Roman"/>
                <a:cs typeface="Times New Roman"/>
              </a:rPr>
              <a:t>oc</a:t>
            </a:r>
            <a:r>
              <a:rPr sz="650" i="1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2100" spc="15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i="1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650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65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coth</a:t>
            </a:r>
            <a:r>
              <a:rPr sz="2100" spc="52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i="1" spc="-37" baseline="1984" dirty="0">
                <a:solidFill>
                  <a:srgbClr val="333333"/>
                </a:solidFill>
                <a:latin typeface="Times New Roman"/>
                <a:cs typeface="Times New Roman"/>
              </a:rPr>
              <a:t>γl</a:t>
            </a:r>
            <a:endParaRPr sz="2100" baseline="198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multiplying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above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two</a:t>
            </a:r>
            <a:r>
              <a:rPr sz="1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equations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4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seen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14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  <a:spcBef>
                <a:spcPts val="5"/>
              </a:spcBef>
            </a:pPr>
            <a:r>
              <a:rPr sz="2100" i="1" baseline="3968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900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90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baseline="3968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2100" spc="30" baseline="396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100" i="1" spc="-15" baseline="3968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975" i="1" spc="-15" baseline="4273" dirty="0">
                <a:solidFill>
                  <a:srgbClr val="333333"/>
                </a:solidFill>
                <a:latin typeface="Times New Roman"/>
                <a:cs typeface="Times New Roman"/>
              </a:rPr>
              <a:t>oc</a:t>
            </a:r>
            <a:r>
              <a:rPr sz="2100" i="1" spc="-15" baseline="3968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975" i="1" spc="-15" baseline="4273" dirty="0">
                <a:solidFill>
                  <a:srgbClr val="333333"/>
                </a:solidFill>
                <a:latin typeface="Times New Roman"/>
                <a:cs typeface="Times New Roman"/>
              </a:rPr>
              <a:t>sc</a:t>
            </a:r>
            <a:endParaRPr sz="975" baseline="427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650">
              <a:latin typeface="Times New Roman"/>
              <a:cs typeface="Times New Roman"/>
            </a:endParaRPr>
          </a:p>
          <a:p>
            <a:pPr marL="50800" marR="41275" algn="just">
              <a:lnSpc>
                <a:spcPct val="96500"/>
              </a:lnSpc>
              <a:spcBef>
                <a:spcPts val="5"/>
              </a:spcBef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4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4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same</a:t>
            </a:r>
            <a:r>
              <a:rPr sz="14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result</a:t>
            </a:r>
            <a:r>
              <a:rPr sz="14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4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was</a:t>
            </a:r>
            <a:r>
              <a:rPr sz="14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obtained</a:t>
            </a:r>
            <a:r>
              <a:rPr sz="14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4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4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lumped</a:t>
            </a:r>
            <a:r>
              <a:rPr sz="14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network.</a:t>
            </a:r>
            <a:r>
              <a:rPr sz="14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above</a:t>
            </a:r>
            <a:r>
              <a:rPr sz="14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equation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supplies</a:t>
            </a:r>
            <a:r>
              <a:rPr sz="14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4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very</a:t>
            </a:r>
            <a:r>
              <a:rPr sz="14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valuable</a:t>
            </a:r>
            <a:r>
              <a:rPr sz="14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means</a:t>
            </a:r>
            <a:r>
              <a:rPr sz="14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experimentally</a:t>
            </a:r>
            <a:r>
              <a:rPr sz="14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determining</a:t>
            </a:r>
            <a:r>
              <a:rPr sz="14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value</a:t>
            </a:r>
            <a:r>
              <a:rPr sz="14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z0</a:t>
            </a:r>
            <a:r>
              <a:rPr sz="14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line.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4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14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same</a:t>
            </a:r>
            <a:r>
              <a:rPr sz="14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two</a:t>
            </a:r>
            <a:r>
              <a:rPr sz="14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equations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209" y="7324470"/>
            <a:ext cx="6019800" cy="22332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5244" marR="22225">
              <a:lnSpc>
                <a:spcPts val="1620"/>
              </a:lnSpc>
              <a:spcBef>
                <a:spcPts val="204"/>
              </a:spcBef>
            </a:pP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Use</a:t>
            </a:r>
            <a:r>
              <a:rPr sz="140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3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400" spc="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equation</a:t>
            </a:r>
            <a:r>
              <a:rPr sz="140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400" spc="4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experimental</a:t>
            </a:r>
            <a:r>
              <a:rPr sz="1400" spc="3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work</a:t>
            </a:r>
            <a:r>
              <a:rPr sz="140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requires</a:t>
            </a:r>
            <a:r>
              <a:rPr sz="1400" spc="3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400" spc="3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determination</a:t>
            </a:r>
            <a:r>
              <a:rPr sz="1400" spc="4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3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400" spc="-10" dirty="0">
                <a:solidFill>
                  <a:srgbClr val="333333"/>
                </a:solidFill>
                <a:latin typeface="Times New Roman"/>
                <a:cs typeface="Times New Roman"/>
              </a:rPr>
              <a:t>hyperbolic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tangent</a:t>
            </a:r>
            <a:r>
              <a:rPr sz="14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complex</a:t>
            </a:r>
            <a:r>
              <a:rPr sz="14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angle.</a:t>
            </a:r>
            <a:r>
              <a:rPr sz="14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70"/>
              </a:lnSpc>
              <a:spcBef>
                <a:spcPts val="615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Reflection coefficient:</a:t>
            </a:r>
            <a:endParaRPr sz="1400">
              <a:latin typeface="Times New Roman"/>
              <a:cs typeface="Times New Roman"/>
            </a:endParaRPr>
          </a:p>
          <a:p>
            <a:pPr marL="50800" marR="26034">
              <a:lnSpc>
                <a:spcPts val="1370"/>
              </a:lnSpc>
              <a:spcBef>
                <a:spcPts val="45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spc="2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reflection</a:t>
            </a:r>
            <a:r>
              <a:rPr sz="1150" spc="3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coefficient,</a:t>
            </a:r>
            <a:r>
              <a:rPr sz="1150" spc="3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sometimes</a:t>
            </a:r>
            <a:r>
              <a:rPr sz="1150" spc="3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called</a:t>
            </a:r>
            <a:r>
              <a:rPr sz="1150" spc="3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reflection</a:t>
            </a:r>
            <a:r>
              <a:rPr sz="1150" spc="3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parameter,</a:t>
            </a:r>
            <a:r>
              <a:rPr sz="1150" spc="3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defines</a:t>
            </a:r>
            <a:r>
              <a:rPr sz="1150" spc="3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how</a:t>
            </a:r>
            <a:r>
              <a:rPr sz="1150" spc="3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much</a:t>
            </a:r>
            <a:r>
              <a:rPr sz="1150" spc="3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energy</a:t>
            </a:r>
            <a:r>
              <a:rPr sz="1150" spc="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is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reflected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from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load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source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RF</a:t>
            </a:r>
            <a:r>
              <a:rPr sz="1150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systems.</a:t>
            </a:r>
            <a:r>
              <a:rPr sz="1150" spc="1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reflection</a:t>
            </a:r>
            <a:r>
              <a:rPr sz="1150" spc="1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coefficient</a:t>
            </a:r>
            <a:r>
              <a:rPr sz="115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also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known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 marL="50800" marR="17780">
              <a:lnSpc>
                <a:spcPts val="1370"/>
              </a:lnSpc>
              <a:spcBef>
                <a:spcPts val="30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s11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parameter.</a:t>
            </a:r>
            <a:r>
              <a:rPr sz="1150" spc="2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By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definition,</a:t>
            </a:r>
            <a:r>
              <a:rPr sz="1150" spc="2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reflected</a:t>
            </a:r>
            <a:r>
              <a:rPr sz="1150" spc="3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coefficient</a:t>
            </a:r>
            <a:r>
              <a:rPr sz="1150" spc="2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2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spc="2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ration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2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reflected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wave</a:t>
            </a:r>
            <a:r>
              <a:rPr sz="115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incident</a:t>
            </a:r>
            <a:r>
              <a:rPr sz="1150" spc="1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wave</a:t>
            </a:r>
            <a:r>
              <a:rPr sz="1150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electric</a:t>
            </a:r>
            <a:r>
              <a:rPr sz="1150" spc="1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field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strength.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In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literature</a:t>
            </a:r>
            <a:r>
              <a:rPr sz="1150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it</a:t>
            </a:r>
            <a:r>
              <a:rPr sz="1150" spc="1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presented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with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capital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Greek</a:t>
            </a: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ts val="1360"/>
              </a:lnSpc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letter</a:t>
            </a:r>
            <a:r>
              <a:rPr sz="1150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gamma</a:t>
            </a:r>
            <a:r>
              <a:rPr sz="115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(Γ).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 marR="1238250">
              <a:lnSpc>
                <a:spcPct val="100000"/>
              </a:lnSpc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mismatch</a:t>
            </a:r>
            <a:r>
              <a:rPr sz="115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load</a:t>
            </a:r>
            <a:r>
              <a:rPr sz="1150" spc="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200" spc="247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15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1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source</a:t>
            </a:r>
            <a:r>
              <a:rPr sz="115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200" spc="27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results</a:t>
            </a:r>
            <a:r>
              <a:rPr sz="115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15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reflection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coefficient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of: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Γ=(Z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)/(Z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+Z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5" y="6099555"/>
            <a:ext cx="981075" cy="8382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009" y="888618"/>
            <a:ext cx="6198870" cy="7740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0" marR="119380" algn="just">
              <a:lnSpc>
                <a:spcPct val="99800"/>
              </a:lnSpc>
              <a:spcBef>
                <a:spcPts val="140"/>
              </a:spcBef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Note</a:t>
            </a:r>
            <a:r>
              <a:rPr sz="1150" spc="1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15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load</a:t>
            </a:r>
            <a:r>
              <a:rPr sz="1150" spc="2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can</a:t>
            </a:r>
            <a:r>
              <a:rPr sz="1150" spc="2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be</a:t>
            </a:r>
            <a:r>
              <a:rPr sz="1150" spc="1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complex</a:t>
            </a:r>
            <a:r>
              <a:rPr sz="1150" spc="1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(real</a:t>
            </a:r>
            <a:r>
              <a:rPr sz="115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150" spc="1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imaginary)</a:t>
            </a:r>
            <a:r>
              <a:rPr sz="1150" spc="1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impedance.</a:t>
            </a:r>
            <a:r>
              <a:rPr sz="115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If</a:t>
            </a:r>
            <a:r>
              <a:rPr sz="1150" spc="1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you</a:t>
            </a:r>
            <a:r>
              <a:rPr sz="1150" spc="1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can't</a:t>
            </a:r>
            <a:r>
              <a:rPr sz="115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remember</a:t>
            </a:r>
            <a:r>
              <a:rPr sz="1150" spc="1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in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which</a:t>
            </a:r>
            <a:r>
              <a:rPr sz="1150" spc="2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order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1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numerator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2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subtracted</a:t>
            </a:r>
            <a:r>
              <a:rPr sz="1150" spc="1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(did</a:t>
            </a:r>
            <a:r>
              <a:rPr sz="1150" spc="2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we</a:t>
            </a:r>
            <a:r>
              <a:rPr sz="1150" spc="1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just</a:t>
            </a:r>
            <a:r>
              <a:rPr sz="1150" spc="2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say</a:t>
            </a:r>
            <a:r>
              <a:rPr sz="1150" spc="1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"Z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-Z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"</a:t>
            </a:r>
            <a:r>
              <a:rPr sz="1150" spc="2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or</a:t>
            </a:r>
            <a:r>
              <a:rPr sz="1150" spc="2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-Z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"?),</a:t>
            </a:r>
            <a:r>
              <a:rPr sz="1150" spc="2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you</a:t>
            </a:r>
            <a:r>
              <a:rPr sz="1150" spc="2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can</a:t>
            </a:r>
            <a:r>
              <a:rPr sz="1150" spc="1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always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figure</a:t>
            </a:r>
            <a:r>
              <a:rPr sz="1150" spc="3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it</a:t>
            </a:r>
            <a:r>
              <a:rPr sz="1150" spc="4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out</a:t>
            </a:r>
            <a:r>
              <a:rPr sz="1150" spc="4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by</a:t>
            </a:r>
            <a:r>
              <a:rPr sz="1150" spc="3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remembering</a:t>
            </a:r>
            <a:r>
              <a:rPr sz="1150" spc="3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150" spc="4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4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short</a:t>
            </a:r>
            <a:r>
              <a:rPr sz="1150" spc="4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circuit</a:t>
            </a:r>
            <a:r>
              <a:rPr sz="1150" spc="4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(Z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=0)</a:t>
            </a:r>
            <a:r>
              <a:rPr sz="115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150" spc="4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3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left</a:t>
            </a:r>
            <a:r>
              <a:rPr sz="1150" spc="4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side</a:t>
            </a:r>
            <a:r>
              <a:rPr sz="1150" spc="4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3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u="sng" spc="-10" dirty="0">
                <a:solidFill>
                  <a:srgbClr val="F18238"/>
                </a:solidFill>
                <a:uFill>
                  <a:solidFill>
                    <a:srgbClr val="F18238"/>
                  </a:solidFill>
                </a:uFill>
                <a:latin typeface="Times New Roman"/>
                <a:cs typeface="Times New Roman"/>
                <a:hlinkClick r:id="rId2"/>
              </a:rPr>
              <a:t>Smith</a:t>
            </a:r>
            <a:r>
              <a:rPr sz="1150" spc="-10" dirty="0">
                <a:solidFill>
                  <a:srgbClr val="F18238"/>
                </a:solidFill>
                <a:latin typeface="Times New Roman"/>
                <a:cs typeface="Times New Roman"/>
              </a:rPr>
              <a:t> </a:t>
            </a:r>
            <a:r>
              <a:rPr sz="1150" u="sng" dirty="0">
                <a:solidFill>
                  <a:srgbClr val="F18238"/>
                </a:solidFill>
                <a:uFill>
                  <a:solidFill>
                    <a:srgbClr val="F18238"/>
                  </a:solidFill>
                </a:uFill>
                <a:latin typeface="Times New Roman"/>
                <a:cs typeface="Times New Roman"/>
                <a:hlinkClick r:id="rId2"/>
              </a:rPr>
              <a:t>chart</a:t>
            </a:r>
            <a:r>
              <a:rPr sz="1150" spc="30" dirty="0">
                <a:solidFill>
                  <a:srgbClr val="F18238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(angle</a:t>
            </a:r>
            <a:r>
              <a:rPr sz="1150" spc="1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=</a:t>
            </a:r>
            <a:r>
              <a:rPr sz="1150" spc="2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40" dirty="0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180</a:t>
            </a:r>
            <a:r>
              <a:rPr sz="115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degrees)</a:t>
            </a:r>
            <a:r>
              <a:rPr sz="1150" spc="2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which</a:t>
            </a:r>
            <a:r>
              <a:rPr sz="115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means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Γ=-1</a:t>
            </a:r>
            <a:r>
              <a:rPr sz="115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15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this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case,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which</a:t>
            </a:r>
            <a:r>
              <a:rPr sz="115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means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2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minus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212121"/>
                </a:solidFill>
                <a:latin typeface="Times New Roman"/>
                <a:cs typeface="Times New Roman"/>
              </a:rPr>
              <a:t>sign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belongs</a:t>
            </a:r>
            <a:r>
              <a:rPr sz="115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front</a:t>
            </a:r>
            <a:r>
              <a:rPr sz="1150" spc="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spc="-37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75"/>
              </a:lnSpc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magnitude</a:t>
            </a:r>
            <a:r>
              <a:rPr sz="1150" spc="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reflection</a:t>
            </a:r>
            <a:r>
              <a:rPr sz="115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coefficient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given</a:t>
            </a:r>
            <a:r>
              <a:rPr sz="115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by: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75"/>
              </a:lnSpc>
            </a:pP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ρ=mag(Γ)</a:t>
            </a:r>
            <a:endParaRPr sz="1150">
              <a:latin typeface="Times New Roman"/>
              <a:cs typeface="Times New Roman"/>
            </a:endParaRPr>
          </a:p>
          <a:p>
            <a:pPr marL="127000" marR="3841115">
              <a:lnSpc>
                <a:spcPts val="1370"/>
              </a:lnSpc>
              <a:spcBef>
                <a:spcPts val="75"/>
              </a:spcBef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15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cases</a:t>
            </a:r>
            <a:r>
              <a:rPr sz="1150" spc="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where</a:t>
            </a:r>
            <a:r>
              <a:rPr sz="115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200" spc="232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real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number,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ρ=abs((Z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)/(Z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+Z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))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20"/>
              </a:lnSpc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Note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150" spc="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"abs"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means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"absolute</a:t>
            </a:r>
            <a:r>
              <a:rPr sz="1150" spc="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value"</a:t>
            </a:r>
            <a:r>
              <a:rPr sz="115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here.</a:t>
            </a:r>
            <a:r>
              <a:rPr sz="115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VSWR</a:t>
            </a:r>
            <a:r>
              <a:rPr sz="115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can</a:t>
            </a:r>
            <a:r>
              <a:rPr sz="115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be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calculated</a:t>
            </a:r>
            <a:r>
              <a:rPr sz="115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from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magnitude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75"/>
              </a:lnSpc>
              <a:spcBef>
                <a:spcPts val="30"/>
              </a:spcBef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reflection</a:t>
            </a:r>
            <a:r>
              <a:rPr sz="1150" spc="11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coefficient: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70"/>
              </a:lnSpc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VSWR=(1+ρ)/(1-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ρ)</a:t>
            </a:r>
            <a:endParaRPr sz="1150">
              <a:latin typeface="Times New Roman"/>
              <a:cs typeface="Times New Roman"/>
            </a:endParaRPr>
          </a:p>
          <a:p>
            <a:pPr marL="127000" marR="125095">
              <a:lnSpc>
                <a:spcPts val="1400"/>
              </a:lnSpc>
              <a:spcBef>
                <a:spcPts val="20"/>
              </a:spcBef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150" spc="3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cases</a:t>
            </a:r>
            <a:r>
              <a:rPr sz="1150" spc="3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where</a:t>
            </a:r>
            <a:r>
              <a:rPr sz="1150" spc="3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200" spc="142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real,</a:t>
            </a:r>
            <a:r>
              <a:rPr sz="1150" spc="3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with</a:t>
            </a:r>
            <a:r>
              <a:rPr sz="1150" spc="3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3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little</a:t>
            </a:r>
            <a:r>
              <a:rPr sz="115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algebra</a:t>
            </a:r>
            <a:r>
              <a:rPr sz="115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you'll</a:t>
            </a:r>
            <a:r>
              <a:rPr sz="1150" spc="4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see</a:t>
            </a:r>
            <a:r>
              <a:rPr sz="115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there</a:t>
            </a:r>
            <a:r>
              <a:rPr sz="115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are</a:t>
            </a:r>
            <a:r>
              <a:rPr sz="115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two</a:t>
            </a:r>
            <a:r>
              <a:rPr sz="1150" spc="3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cases</a:t>
            </a:r>
            <a:r>
              <a:rPr sz="1150" spc="3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150" spc="3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VSWR,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calculated</a:t>
            </a:r>
            <a:r>
              <a:rPr sz="1150" spc="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from</a:t>
            </a:r>
            <a:r>
              <a:rPr sz="115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load</a:t>
            </a:r>
            <a:r>
              <a:rPr sz="1150" spc="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impedance: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20"/>
              </a:lnSpc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&lt;Z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VSWR=Z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/Z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endParaRPr sz="1200" baseline="-6944">
              <a:latin typeface="Times New Roman"/>
              <a:cs typeface="Times New Roman"/>
            </a:endParaRPr>
          </a:p>
          <a:p>
            <a:pPr marL="127000">
              <a:lnSpc>
                <a:spcPts val="1375"/>
              </a:lnSpc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&gt;Z</a:t>
            </a:r>
            <a:r>
              <a:rPr sz="1200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VSWR=Z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/Z</a:t>
            </a:r>
            <a:r>
              <a:rPr sz="1200" spc="-15" baseline="-6944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endParaRPr sz="1200" baseline="-694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664"/>
              </a:lnSpc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VSWR:</a:t>
            </a:r>
            <a:endParaRPr sz="1400">
              <a:latin typeface="Times New Roman"/>
              <a:cs typeface="Times New Roman"/>
            </a:endParaRPr>
          </a:p>
          <a:p>
            <a:pPr marL="127000" marR="129539">
              <a:lnSpc>
                <a:spcPts val="1370"/>
              </a:lnSpc>
              <a:spcBef>
                <a:spcPts val="40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1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an</a:t>
            </a:r>
            <a:r>
              <a:rPr sz="1150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abbreviation</a:t>
            </a:r>
            <a:r>
              <a:rPr sz="1150" spc="1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for</a:t>
            </a:r>
            <a:r>
              <a:rPr sz="1150" spc="1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Voltage</a:t>
            </a:r>
            <a:r>
              <a:rPr sz="1150" spc="1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Standing</a:t>
            </a:r>
            <a:r>
              <a:rPr sz="1150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Wave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Ratio</a:t>
            </a:r>
            <a:r>
              <a:rPr sz="1150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or</a:t>
            </a:r>
            <a:r>
              <a:rPr sz="1150" spc="1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sometimes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in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literature</a:t>
            </a:r>
            <a:r>
              <a:rPr sz="1150" spc="1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just</a:t>
            </a:r>
            <a:r>
              <a:rPr sz="1150" spc="1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SWR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(Standing</a:t>
            </a:r>
            <a:r>
              <a:rPr sz="1150" spc="1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Wave</a:t>
            </a:r>
            <a:r>
              <a:rPr sz="1150" spc="1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Ratio).</a:t>
            </a:r>
            <a:r>
              <a:rPr sz="1150" spc="2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2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value</a:t>
            </a:r>
            <a:r>
              <a:rPr sz="1150" spc="1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2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2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presents</a:t>
            </a:r>
            <a:r>
              <a:rPr sz="1150" spc="1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2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power</a:t>
            </a:r>
            <a:r>
              <a:rPr sz="1150" spc="2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reflected</a:t>
            </a:r>
            <a:r>
              <a:rPr sz="115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from</a:t>
            </a:r>
            <a:r>
              <a:rPr sz="1150" spc="1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load</a:t>
            </a:r>
            <a:r>
              <a:rPr sz="1150" spc="1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spc="1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  <a:p>
            <a:pPr marL="127000" marR="129539">
              <a:lnSpc>
                <a:spcPts val="1370"/>
              </a:lnSpc>
              <a:spcBef>
                <a:spcPts val="35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source.</a:t>
            </a:r>
            <a:r>
              <a:rPr sz="115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It</a:t>
            </a:r>
            <a:r>
              <a:rPr sz="115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often</a:t>
            </a:r>
            <a:r>
              <a:rPr sz="1150" spc="2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used</a:t>
            </a:r>
            <a:r>
              <a:rPr sz="1150" spc="2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spc="2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describe</a:t>
            </a:r>
            <a:r>
              <a:rPr sz="1150" spc="2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how</a:t>
            </a:r>
            <a:r>
              <a:rPr sz="1150" spc="2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much</a:t>
            </a:r>
            <a:r>
              <a:rPr sz="1150" spc="2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power</a:t>
            </a:r>
            <a:r>
              <a:rPr sz="115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2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lost</a:t>
            </a:r>
            <a:r>
              <a:rPr sz="115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from</a:t>
            </a:r>
            <a:r>
              <a:rPr sz="1150" spc="2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2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source</a:t>
            </a:r>
            <a:r>
              <a:rPr sz="1150" spc="2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(usually</a:t>
            </a:r>
            <a:r>
              <a:rPr sz="1150" spc="2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spc="2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High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Frequency</a:t>
            </a:r>
            <a:r>
              <a:rPr sz="1150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Amplifier)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through</a:t>
            </a:r>
            <a:r>
              <a:rPr sz="1150" spc="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transmission</a:t>
            </a:r>
            <a:r>
              <a:rPr sz="115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line</a:t>
            </a:r>
            <a:r>
              <a:rPr sz="115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(usually</a:t>
            </a:r>
            <a:r>
              <a:rPr sz="115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spc="1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coaxial</a:t>
            </a:r>
            <a:r>
              <a:rPr sz="1150" spc="1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cable)</a:t>
            </a:r>
            <a:r>
              <a:rPr sz="1150" spc="1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load</a:t>
            </a:r>
            <a:r>
              <a:rPr sz="1150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(usually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an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60"/>
              </a:lnSpc>
            </a:pP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antenna).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ts val="1355"/>
              </a:lnSpc>
            </a:pP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How</a:t>
            </a:r>
            <a:r>
              <a:rPr sz="1150" b="1" spc="-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b="1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express</a:t>
            </a:r>
            <a:r>
              <a:rPr sz="1150" b="1" spc="1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b="1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using</a:t>
            </a:r>
            <a:r>
              <a:rPr sz="1150" b="1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voltage?</a:t>
            </a:r>
            <a:endParaRPr sz="1150">
              <a:latin typeface="Times New Roman"/>
              <a:cs typeface="Times New Roman"/>
            </a:endParaRPr>
          </a:p>
          <a:p>
            <a:pPr marL="127000" marR="129539" algn="just">
              <a:lnSpc>
                <a:spcPts val="1400"/>
              </a:lnSpc>
              <a:spcBef>
                <a:spcPts val="10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By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definition,</a:t>
            </a:r>
            <a:r>
              <a:rPr sz="1150" spc="3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2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ratio</a:t>
            </a:r>
            <a:r>
              <a:rPr sz="1150" spc="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2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highest</a:t>
            </a:r>
            <a:r>
              <a:rPr sz="1150" spc="3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voltage</a:t>
            </a:r>
            <a:r>
              <a:rPr sz="115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(the</a:t>
            </a:r>
            <a:r>
              <a:rPr sz="1150" spc="3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maximum</a:t>
            </a:r>
            <a:r>
              <a:rPr sz="115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amplitude</a:t>
            </a:r>
            <a:r>
              <a:rPr sz="1150" spc="3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2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standing</a:t>
            </a:r>
            <a:r>
              <a:rPr sz="1150" spc="2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wave)</a:t>
            </a:r>
            <a:r>
              <a:rPr sz="1150" spc="1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spc="1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lowest</a:t>
            </a:r>
            <a:r>
              <a:rPr sz="1150" spc="2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voltage</a:t>
            </a:r>
            <a:r>
              <a:rPr sz="1150" spc="1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(the</a:t>
            </a:r>
            <a:r>
              <a:rPr sz="1150" spc="1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minimum</a:t>
            </a:r>
            <a:r>
              <a:rPr sz="1150" spc="1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amplitude</a:t>
            </a:r>
            <a:r>
              <a:rPr sz="1150" spc="2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1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standing</a:t>
            </a:r>
            <a:r>
              <a:rPr sz="1150" spc="2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wave)</a:t>
            </a:r>
            <a:r>
              <a:rPr sz="1150" spc="1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anywhere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between</a:t>
            </a:r>
            <a:r>
              <a:rPr sz="1150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source</a:t>
            </a:r>
            <a:r>
              <a:rPr sz="1150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115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load.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|V(max)|</a:t>
            </a:r>
            <a:r>
              <a:rPr sz="1150" spc="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/</a:t>
            </a:r>
            <a:r>
              <a:rPr sz="1150" spc="1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|V(min)|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marR="2638425">
              <a:lnSpc>
                <a:spcPct val="104299"/>
              </a:lnSpc>
              <a:spcBef>
                <a:spcPts val="5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V(max)</a:t>
            </a:r>
            <a:r>
              <a:rPr sz="1150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maximum</a:t>
            </a:r>
            <a:r>
              <a:rPr sz="115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amplitude</a:t>
            </a:r>
            <a:r>
              <a:rPr sz="115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standing</a:t>
            </a:r>
            <a:r>
              <a:rPr sz="1150" spc="1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wave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Vmin)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1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minimum</a:t>
            </a:r>
            <a:r>
              <a:rPr sz="115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amplitude</a:t>
            </a:r>
            <a:r>
              <a:rPr sz="115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standing</a:t>
            </a:r>
            <a:r>
              <a:rPr sz="1150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wave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ts val="1375"/>
              </a:lnSpc>
            </a:pP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What</a:t>
            </a:r>
            <a:r>
              <a:rPr sz="1150" b="1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b="1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b="1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ideal</a:t>
            </a:r>
            <a:r>
              <a:rPr sz="1150" b="1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value</a:t>
            </a:r>
            <a:r>
              <a:rPr sz="1150" b="1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b="1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b="1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1A1A1A"/>
                </a:solidFill>
                <a:latin typeface="Times New Roman"/>
                <a:cs typeface="Times New Roman"/>
              </a:rPr>
              <a:t>VSWR?</a:t>
            </a:r>
            <a:endParaRPr sz="1150">
              <a:latin typeface="Times New Roman"/>
              <a:cs typeface="Times New Roman"/>
            </a:endParaRPr>
          </a:p>
          <a:p>
            <a:pPr marL="127000" marR="133985" algn="just">
              <a:lnSpc>
                <a:spcPts val="1400"/>
              </a:lnSpc>
              <a:spcBef>
                <a:spcPts val="25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value</a:t>
            </a:r>
            <a:r>
              <a:rPr sz="1150" spc="1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1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an</a:t>
            </a:r>
            <a:r>
              <a:rPr sz="1150" spc="1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ideal</a:t>
            </a:r>
            <a:r>
              <a:rPr sz="1150" spc="2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2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1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1:1</a:t>
            </a:r>
            <a:r>
              <a:rPr sz="1150" spc="2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or</a:t>
            </a:r>
            <a:r>
              <a:rPr sz="1150" spc="2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shortly</a:t>
            </a:r>
            <a:r>
              <a:rPr sz="1150" spc="1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expressed</a:t>
            </a:r>
            <a:r>
              <a:rPr sz="1150" spc="1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as</a:t>
            </a:r>
            <a:r>
              <a:rPr sz="1150" spc="1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1.</a:t>
            </a:r>
            <a:r>
              <a:rPr sz="1150" spc="1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In</a:t>
            </a:r>
            <a:r>
              <a:rPr sz="1150" spc="1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this</a:t>
            </a:r>
            <a:r>
              <a:rPr sz="1150" spc="1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case</a:t>
            </a:r>
            <a:r>
              <a:rPr sz="1150" spc="1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reflected</a:t>
            </a:r>
            <a:r>
              <a:rPr sz="1150" spc="1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power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from</a:t>
            </a:r>
            <a:r>
              <a:rPr sz="115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load</a:t>
            </a:r>
            <a:r>
              <a:rPr sz="115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spc="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source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zero.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ts val="1375"/>
              </a:lnSpc>
            </a:pP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How</a:t>
            </a:r>
            <a:r>
              <a:rPr sz="1150" b="1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b="1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express</a:t>
            </a:r>
            <a:r>
              <a:rPr sz="1150" b="1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b="1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using</a:t>
            </a:r>
            <a:r>
              <a:rPr sz="1150" b="1" spc="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an</a:t>
            </a:r>
            <a:r>
              <a:rPr sz="1150" b="1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impedance?</a:t>
            </a: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ts val="1375"/>
              </a:lnSpc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By</a:t>
            </a:r>
            <a:r>
              <a:rPr sz="115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definition,</a:t>
            </a:r>
            <a:r>
              <a:rPr sz="1150" spc="1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ratio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1150" spc="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load</a:t>
            </a:r>
            <a:r>
              <a:rPr sz="115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impedance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1150" spc="1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source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impedance.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6578600"/>
            <a:ext cx="4032885" cy="2507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364740">
              <a:lnSpc>
                <a:spcPct val="101899"/>
              </a:lnSpc>
              <a:spcBef>
                <a:spcPts val="110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ZL</a:t>
            </a:r>
            <a:r>
              <a:rPr sz="115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load</a:t>
            </a:r>
            <a:r>
              <a:rPr sz="1150" spc="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impedance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Zo</a:t>
            </a:r>
            <a:r>
              <a:rPr sz="115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source</a:t>
            </a:r>
            <a:r>
              <a:rPr sz="1150" spc="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impedance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75"/>
              </a:lnSpc>
            </a:pP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How</a:t>
            </a:r>
            <a:r>
              <a:rPr sz="11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1150" b="1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express</a:t>
            </a:r>
            <a:r>
              <a:rPr sz="1150" b="1" spc="1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1150" b="1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b="1" spc="1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using</a:t>
            </a:r>
            <a:r>
              <a:rPr sz="1150" b="1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reflection</a:t>
            </a:r>
            <a:r>
              <a:rPr sz="1150" b="1" spc="1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1150" b="1" spc="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A1A1A"/>
                </a:solidFill>
                <a:latin typeface="Times New Roman"/>
                <a:cs typeface="Times New Roman"/>
              </a:rPr>
              <a:t>forward</a:t>
            </a:r>
            <a:r>
              <a:rPr sz="1150" b="1" spc="1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power?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75"/>
              </a:lnSpc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By</a:t>
            </a:r>
            <a:r>
              <a:rPr sz="1150" spc="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definition</a:t>
            </a:r>
            <a:r>
              <a:rPr sz="1150" spc="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10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1150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equal</a:t>
            </a:r>
            <a:r>
              <a:rPr sz="115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endParaRPr sz="1150">
              <a:latin typeface="Times New Roman"/>
              <a:cs typeface="Times New Roman"/>
            </a:endParaRPr>
          </a:p>
          <a:p>
            <a:pPr marL="12700" marR="1830705">
              <a:lnSpc>
                <a:spcPts val="3490"/>
              </a:lnSpc>
              <a:spcBef>
                <a:spcPts val="470"/>
              </a:spcBef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VSWR</a:t>
            </a:r>
            <a:r>
              <a:rPr sz="1150" spc="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1</a:t>
            </a:r>
            <a:r>
              <a:rPr sz="115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+</a:t>
            </a:r>
            <a:r>
              <a:rPr sz="115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√(Pr/Pf)</a:t>
            </a:r>
            <a:r>
              <a:rPr sz="1150" spc="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/</a:t>
            </a:r>
            <a:r>
              <a:rPr sz="1150" spc="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1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–</a:t>
            </a:r>
            <a:r>
              <a:rPr sz="1150" spc="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A1A1A"/>
                </a:solidFill>
                <a:latin typeface="Times New Roman"/>
                <a:cs typeface="Times New Roman"/>
              </a:rPr>
              <a:t>√(Pr/Pf) where: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719705">
              <a:lnSpc>
                <a:spcPct val="104299"/>
              </a:lnSpc>
            </a:pP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Pr</a:t>
            </a:r>
            <a:r>
              <a:rPr sz="1150" spc="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Reflected</a:t>
            </a:r>
            <a:r>
              <a:rPr sz="11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power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Pf</a:t>
            </a:r>
            <a:r>
              <a:rPr sz="115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1150" spc="11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A1A1A"/>
                </a:solidFill>
                <a:latin typeface="Times New Roman"/>
                <a:cs typeface="Times New Roman"/>
              </a:rPr>
              <a:t>Forward</a:t>
            </a:r>
            <a:r>
              <a:rPr sz="1150" spc="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1A1A1A"/>
                </a:solidFill>
                <a:latin typeface="Times New Roman"/>
                <a:cs typeface="Times New Roman"/>
              </a:rPr>
              <a:t>power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071" y="965493"/>
            <a:ext cx="5685592" cy="35035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569" y="4943018"/>
            <a:ext cx="4487806" cy="128805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17" y="5586221"/>
            <a:ext cx="5563870" cy="924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Del</a:t>
            </a:r>
            <a:r>
              <a:rPr sz="1150" b="1" spc="3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operator: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3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Del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operator.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del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operator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differential </a:t>
            </a:r>
            <a:r>
              <a:rPr sz="1150" dirty="0">
                <a:latin typeface="Times New Roman"/>
                <a:cs typeface="Times New Roman"/>
              </a:rPr>
              <a:t>operations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throughout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course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theory.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following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del </a:t>
            </a:r>
            <a:r>
              <a:rPr sz="1150" dirty="0">
                <a:latin typeface="Times New Roman"/>
                <a:cs typeface="Times New Roman"/>
              </a:rPr>
              <a:t>operator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systems.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210" y="958524"/>
            <a:ext cx="5640624" cy="43342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4334" y="6519671"/>
            <a:ext cx="3350043" cy="196656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80716" y="1413383"/>
            <a:ext cx="1491615" cy="182880"/>
            <a:chOff x="2680716" y="1413383"/>
            <a:chExt cx="1491615" cy="182880"/>
          </a:xfrm>
        </p:grpSpPr>
        <p:sp>
          <p:nvSpPr>
            <p:cNvPr id="5" name="object 5"/>
            <p:cNvSpPr/>
            <p:nvPr/>
          </p:nvSpPr>
          <p:spPr>
            <a:xfrm>
              <a:off x="2685288" y="1573403"/>
              <a:ext cx="1482725" cy="9525"/>
            </a:xfrm>
            <a:custGeom>
              <a:avLst/>
              <a:gdLst/>
              <a:ahLst/>
              <a:cxnLst/>
              <a:rect l="l" t="t" r="r" b="b"/>
              <a:pathLst>
                <a:path w="1482725" h="9525">
                  <a:moveTo>
                    <a:pt x="148221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482216" y="9144"/>
                  </a:lnTo>
                  <a:lnTo>
                    <a:pt x="1482216" y="0"/>
                  </a:lnTo>
                  <a:close/>
                </a:path>
              </a:pathLst>
            </a:custGeom>
            <a:solidFill>
              <a:srgbClr val="F16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hlinkClick r:id="rId2"/>
            </p:cNvPr>
            <p:cNvSpPr/>
            <p:nvPr/>
          </p:nvSpPr>
          <p:spPr>
            <a:xfrm>
              <a:off x="2680716" y="1413382"/>
              <a:ext cx="1491615" cy="182880"/>
            </a:xfrm>
            <a:custGeom>
              <a:avLst/>
              <a:gdLst/>
              <a:ahLst/>
              <a:cxnLst/>
              <a:rect l="l" t="t" r="r" b="b"/>
              <a:pathLst>
                <a:path w="1491614" h="182880">
                  <a:moveTo>
                    <a:pt x="1491348" y="4584"/>
                  </a:moveTo>
                  <a:lnTo>
                    <a:pt x="1486789" y="4584"/>
                  </a:lnTo>
                  <a:lnTo>
                    <a:pt x="1486789" y="178308"/>
                  </a:lnTo>
                  <a:lnTo>
                    <a:pt x="4572" y="178308"/>
                  </a:lnTo>
                  <a:lnTo>
                    <a:pt x="4572" y="4584"/>
                  </a:lnTo>
                  <a:lnTo>
                    <a:pt x="0" y="4584"/>
                  </a:lnTo>
                  <a:lnTo>
                    <a:pt x="0" y="178308"/>
                  </a:lnTo>
                  <a:lnTo>
                    <a:pt x="0" y="182880"/>
                  </a:lnTo>
                  <a:lnTo>
                    <a:pt x="4572" y="182880"/>
                  </a:lnTo>
                  <a:lnTo>
                    <a:pt x="1486789" y="182880"/>
                  </a:lnTo>
                  <a:lnTo>
                    <a:pt x="1491348" y="182880"/>
                  </a:lnTo>
                  <a:lnTo>
                    <a:pt x="1491348" y="178308"/>
                  </a:lnTo>
                  <a:lnTo>
                    <a:pt x="1491348" y="4584"/>
                  </a:lnTo>
                  <a:close/>
                </a:path>
                <a:path w="1491614" h="182880">
                  <a:moveTo>
                    <a:pt x="1491348" y="0"/>
                  </a:moveTo>
                  <a:lnTo>
                    <a:pt x="1486789" y="0"/>
                  </a:lnTo>
                  <a:lnTo>
                    <a:pt x="4572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1486789" y="4572"/>
                  </a:lnTo>
                  <a:lnTo>
                    <a:pt x="1491348" y="4572"/>
                  </a:lnTo>
                  <a:lnTo>
                    <a:pt x="1491348" y="0"/>
                  </a:lnTo>
                  <a:close/>
                </a:path>
              </a:pathLst>
            </a:custGeom>
            <a:solidFill>
              <a:srgbClr val="E1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2309" y="888619"/>
            <a:ext cx="5969635" cy="2292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Smith</a:t>
            </a:r>
            <a:r>
              <a:rPr sz="155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Chart: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299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been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in</a:t>
            </a:r>
            <a:r>
              <a:rPr sz="1150" spc="365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50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use</a:t>
            </a:r>
            <a:r>
              <a:rPr sz="1150" spc="405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50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since</a:t>
            </a:r>
            <a:r>
              <a:rPr sz="1150" spc="360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50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the</a:t>
            </a:r>
            <a:r>
              <a:rPr sz="1150" spc="325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50" dirty="0">
                <a:solidFill>
                  <a:srgbClr val="F16B33"/>
                </a:solidFill>
                <a:latin typeface="Times New Roman"/>
                <a:cs typeface="Times New Roman"/>
                <a:hlinkClick r:id="rId2"/>
              </a:rPr>
              <a:t>1930s</a:t>
            </a:r>
            <a:r>
              <a:rPr sz="1150" spc="35" dirty="0">
                <a:solidFill>
                  <a:srgbClr val="F16B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method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solve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various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RF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design </a:t>
            </a:r>
            <a:r>
              <a:rPr sz="1150" dirty="0">
                <a:latin typeface="Times New Roman"/>
                <a:cs typeface="Times New Roman"/>
              </a:rPr>
              <a:t>problems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notably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matching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shunt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provides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convenient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without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calculator.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order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understand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construction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chart,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you'll</a:t>
            </a:r>
            <a:r>
              <a:rPr sz="1150" spc="4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need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understand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high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school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algebra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basics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complex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numbers,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well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understanding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electronic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circuits.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 </a:t>
            </a:r>
            <a:r>
              <a:rPr sz="1150" dirty="0">
                <a:latin typeface="Times New Roman"/>
                <a:cs typeface="Times New Roman"/>
              </a:rPr>
              <a:t>said,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even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don't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fully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understand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derivation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below,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still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help </a:t>
            </a: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18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your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own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design.</a:t>
            </a:r>
            <a:r>
              <a:rPr sz="1150" spc="17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taking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standard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coefficient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formula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dirty="0">
                <a:latin typeface="Times New Roman"/>
                <a:cs typeface="Times New Roman"/>
              </a:rPr>
              <a:t>manipulating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provides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various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radii,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we'll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able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construct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Chart.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That's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all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really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is: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collection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circles,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centered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place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outside)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plot,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representing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3157219"/>
            <a:ext cx="3683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either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7050" y="3176777"/>
            <a:ext cx="1240155" cy="178435"/>
          </a:xfrm>
          <a:prstGeom prst="rect">
            <a:avLst/>
          </a:prstGeom>
          <a:ln w="4572">
            <a:solidFill>
              <a:srgbClr val="E1E8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365"/>
              </a:lnSpc>
            </a:pPr>
            <a:r>
              <a:rPr sz="1150" b="1" dirty="0">
                <a:latin typeface="Times New Roman"/>
                <a:cs typeface="Times New Roman"/>
              </a:rPr>
              <a:t>constant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resistance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7432" y="3157219"/>
            <a:ext cx="1466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2438" y="3176777"/>
            <a:ext cx="1226185" cy="178435"/>
          </a:xfrm>
          <a:prstGeom prst="rect">
            <a:avLst/>
          </a:prstGeom>
          <a:ln w="4571">
            <a:solidFill>
              <a:srgbClr val="E1E8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365"/>
              </a:lnSpc>
            </a:pPr>
            <a:r>
              <a:rPr sz="1150" b="1" dirty="0">
                <a:latin typeface="Times New Roman"/>
                <a:cs typeface="Times New Roman"/>
              </a:rPr>
              <a:t>constant</a:t>
            </a:r>
            <a:r>
              <a:rPr sz="1150" b="1" spc="16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reactance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4435" y="3625088"/>
            <a:ext cx="5988685" cy="846455"/>
          </a:xfrm>
          <a:prstGeom prst="rect">
            <a:avLst/>
          </a:prstGeom>
          <a:ln w="4571">
            <a:solidFill>
              <a:srgbClr val="E1E8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20" algn="just">
              <a:lnSpc>
                <a:spcPts val="156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Deriving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Smith</a:t>
            </a:r>
            <a:r>
              <a:rPr sz="1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Chart</a:t>
            </a:r>
            <a:endParaRPr sz="1400">
              <a:latin typeface="Times New Roman"/>
              <a:cs typeface="Times New Roman"/>
            </a:endParaRPr>
          </a:p>
          <a:p>
            <a:pPr marL="20320" marR="24765" algn="just">
              <a:lnSpc>
                <a:spcPct val="99200"/>
              </a:lnSpc>
              <a:spcBef>
                <a:spcPts val="919"/>
              </a:spcBef>
            </a:pPr>
            <a:r>
              <a:rPr sz="1150" dirty="0">
                <a:latin typeface="Times New Roman"/>
                <a:cs typeface="Times New Roman"/>
              </a:rPr>
              <a:t>Once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past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derivation,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few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simplified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images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showing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how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those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combined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final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product.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Let's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started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writing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coefficient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load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impedance: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1483" y="5449951"/>
            <a:ext cx="553720" cy="174625"/>
          </a:xfrm>
          <a:prstGeom prst="rect">
            <a:avLst/>
          </a:prstGeom>
          <a:ln w="4571">
            <a:solidFill>
              <a:srgbClr val="E1E8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295"/>
              </a:lnSpc>
            </a:pPr>
            <a:r>
              <a:rPr sz="1150" i="1" spc="-10" dirty="0">
                <a:latin typeface="Times New Roman"/>
                <a:cs typeface="Times New Roman"/>
              </a:rPr>
              <a:t>complex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309" y="5421629"/>
            <a:ext cx="59709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449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coefficient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just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ratio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	amplitude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209" y="5599938"/>
            <a:ext cx="6040120" cy="5632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50800" marR="43180" algn="just">
              <a:lnSpc>
                <a:spcPct val="101699"/>
              </a:lnSpc>
              <a:spcBef>
                <a:spcPts val="115"/>
              </a:spcBef>
            </a:pPr>
            <a:r>
              <a:rPr sz="1150" dirty="0">
                <a:latin typeface="Times New Roman"/>
                <a:cs typeface="Times New Roman"/>
              </a:rPr>
              <a:t>amplitude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we'll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some </a:t>
            </a:r>
            <a:r>
              <a:rPr sz="1150" dirty="0">
                <a:latin typeface="Times New Roman"/>
                <a:cs typeface="Times New Roman"/>
              </a:rPr>
              <a:t>quick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transformations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it.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First,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we'll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simplify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little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normalizing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200" baseline="-6944" dirty="0">
                <a:latin typeface="Times New Roman"/>
                <a:cs typeface="Times New Roman"/>
              </a:rPr>
              <a:t>load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dividing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right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side: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07210" y="5982982"/>
            <a:ext cx="36830" cy="173990"/>
          </a:xfrm>
          <a:custGeom>
            <a:avLst/>
            <a:gdLst/>
            <a:ahLst/>
            <a:cxnLst/>
            <a:rect l="l" t="t" r="r" b="b"/>
            <a:pathLst>
              <a:path w="36830" h="173989">
                <a:moveTo>
                  <a:pt x="4572" y="4572"/>
                </a:moveTo>
                <a:lnTo>
                  <a:pt x="0" y="4572"/>
                </a:lnTo>
                <a:lnTo>
                  <a:pt x="0" y="169151"/>
                </a:lnTo>
                <a:lnTo>
                  <a:pt x="4572" y="169151"/>
                </a:lnTo>
                <a:lnTo>
                  <a:pt x="4572" y="4572"/>
                </a:lnTo>
                <a:close/>
              </a:path>
              <a:path w="36830" h="173989">
                <a:moveTo>
                  <a:pt x="36576" y="169164"/>
                </a:moveTo>
                <a:lnTo>
                  <a:pt x="32004" y="169164"/>
                </a:lnTo>
                <a:lnTo>
                  <a:pt x="4572" y="169164"/>
                </a:lnTo>
                <a:lnTo>
                  <a:pt x="0" y="169164"/>
                </a:lnTo>
                <a:lnTo>
                  <a:pt x="0" y="173723"/>
                </a:lnTo>
                <a:lnTo>
                  <a:pt x="4572" y="173723"/>
                </a:lnTo>
                <a:lnTo>
                  <a:pt x="32004" y="173723"/>
                </a:lnTo>
                <a:lnTo>
                  <a:pt x="36576" y="173723"/>
                </a:lnTo>
                <a:lnTo>
                  <a:pt x="36576" y="169164"/>
                </a:lnTo>
                <a:close/>
              </a:path>
              <a:path w="36830" h="173989">
                <a:moveTo>
                  <a:pt x="36576" y="4572"/>
                </a:moveTo>
                <a:lnTo>
                  <a:pt x="32004" y="4572"/>
                </a:lnTo>
                <a:lnTo>
                  <a:pt x="32004" y="169151"/>
                </a:lnTo>
                <a:lnTo>
                  <a:pt x="36576" y="169151"/>
                </a:lnTo>
                <a:lnTo>
                  <a:pt x="36576" y="4572"/>
                </a:lnTo>
                <a:close/>
              </a:path>
              <a:path w="36830" h="173989">
                <a:moveTo>
                  <a:pt x="36576" y="0"/>
                </a:moveTo>
                <a:lnTo>
                  <a:pt x="32004" y="0"/>
                </a:lnTo>
                <a:lnTo>
                  <a:pt x="4572" y="0"/>
                </a:lnTo>
                <a:lnTo>
                  <a:pt x="0" y="0"/>
                </a:lnTo>
                <a:lnTo>
                  <a:pt x="0" y="4559"/>
                </a:lnTo>
                <a:lnTo>
                  <a:pt x="4572" y="4559"/>
                </a:lnTo>
                <a:lnTo>
                  <a:pt x="32004" y="4559"/>
                </a:lnTo>
                <a:lnTo>
                  <a:pt x="36576" y="4559"/>
                </a:lnTo>
                <a:lnTo>
                  <a:pt x="36576" y="0"/>
                </a:lnTo>
                <a:close/>
              </a:path>
            </a:pathLst>
          </a:custGeom>
          <a:solidFill>
            <a:srgbClr val="E1E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35226" y="5978397"/>
            <a:ext cx="187960" cy="182880"/>
          </a:xfrm>
          <a:custGeom>
            <a:avLst/>
            <a:gdLst/>
            <a:ahLst/>
            <a:cxnLst/>
            <a:rect l="l" t="t" r="r" b="b"/>
            <a:pathLst>
              <a:path w="187960" h="182879">
                <a:moveTo>
                  <a:pt x="187452" y="0"/>
                </a:moveTo>
                <a:lnTo>
                  <a:pt x="182880" y="0"/>
                </a:lnTo>
                <a:lnTo>
                  <a:pt x="182880" y="4572"/>
                </a:lnTo>
                <a:lnTo>
                  <a:pt x="182880" y="178308"/>
                </a:lnTo>
                <a:lnTo>
                  <a:pt x="4572" y="178308"/>
                </a:lnTo>
                <a:lnTo>
                  <a:pt x="4572" y="4572"/>
                </a:lnTo>
                <a:lnTo>
                  <a:pt x="182880" y="4572"/>
                </a:lnTo>
                <a:lnTo>
                  <a:pt x="182880" y="0"/>
                </a:lnTo>
                <a:lnTo>
                  <a:pt x="4572" y="0"/>
                </a:lnTo>
                <a:lnTo>
                  <a:pt x="0" y="0"/>
                </a:lnTo>
                <a:lnTo>
                  <a:pt x="0" y="4572"/>
                </a:lnTo>
                <a:lnTo>
                  <a:pt x="0" y="178308"/>
                </a:lnTo>
                <a:lnTo>
                  <a:pt x="0" y="182880"/>
                </a:lnTo>
                <a:lnTo>
                  <a:pt x="4572" y="182880"/>
                </a:lnTo>
                <a:lnTo>
                  <a:pt x="182880" y="182880"/>
                </a:lnTo>
                <a:lnTo>
                  <a:pt x="187452" y="182880"/>
                </a:lnTo>
                <a:lnTo>
                  <a:pt x="187452" y="178308"/>
                </a:lnTo>
                <a:lnTo>
                  <a:pt x="187452" y="4572"/>
                </a:lnTo>
                <a:lnTo>
                  <a:pt x="187452" y="0"/>
                </a:lnTo>
                <a:close/>
              </a:path>
            </a:pathLst>
          </a:custGeom>
          <a:solidFill>
            <a:srgbClr val="E1E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89276" y="8887662"/>
            <a:ext cx="59690" cy="178435"/>
          </a:xfrm>
          <a:custGeom>
            <a:avLst/>
            <a:gdLst/>
            <a:ahLst/>
            <a:cxnLst/>
            <a:rect l="l" t="t" r="r" b="b"/>
            <a:pathLst>
              <a:path w="59689" h="178434">
                <a:moveTo>
                  <a:pt x="59436" y="173748"/>
                </a:moveTo>
                <a:lnTo>
                  <a:pt x="54864" y="173748"/>
                </a:lnTo>
                <a:lnTo>
                  <a:pt x="4572" y="173748"/>
                </a:lnTo>
                <a:lnTo>
                  <a:pt x="0" y="173748"/>
                </a:lnTo>
                <a:lnTo>
                  <a:pt x="0" y="178308"/>
                </a:lnTo>
                <a:lnTo>
                  <a:pt x="4572" y="178308"/>
                </a:lnTo>
                <a:lnTo>
                  <a:pt x="54864" y="178308"/>
                </a:lnTo>
                <a:lnTo>
                  <a:pt x="59436" y="178308"/>
                </a:lnTo>
                <a:lnTo>
                  <a:pt x="59436" y="173748"/>
                </a:lnTo>
                <a:close/>
              </a:path>
              <a:path w="59689" h="178434">
                <a:moveTo>
                  <a:pt x="59436" y="0"/>
                </a:moveTo>
                <a:lnTo>
                  <a:pt x="54864" y="0"/>
                </a:lnTo>
                <a:lnTo>
                  <a:pt x="4572" y="0"/>
                </a:lnTo>
                <a:lnTo>
                  <a:pt x="0" y="0"/>
                </a:lnTo>
                <a:lnTo>
                  <a:pt x="0" y="4572"/>
                </a:lnTo>
                <a:lnTo>
                  <a:pt x="0" y="173736"/>
                </a:lnTo>
                <a:lnTo>
                  <a:pt x="4572" y="173736"/>
                </a:lnTo>
                <a:lnTo>
                  <a:pt x="4572" y="4572"/>
                </a:lnTo>
                <a:lnTo>
                  <a:pt x="54864" y="4572"/>
                </a:lnTo>
                <a:lnTo>
                  <a:pt x="54864" y="173736"/>
                </a:lnTo>
                <a:lnTo>
                  <a:pt x="59436" y="173736"/>
                </a:lnTo>
                <a:lnTo>
                  <a:pt x="59436" y="4572"/>
                </a:lnTo>
                <a:lnTo>
                  <a:pt x="59436" y="0"/>
                </a:lnTo>
                <a:close/>
              </a:path>
            </a:pathLst>
          </a:custGeom>
          <a:solidFill>
            <a:srgbClr val="E1E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6909" y="8861247"/>
            <a:ext cx="6014085" cy="741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 algn="just">
              <a:lnSpc>
                <a:spcPct val="101800"/>
              </a:lnSpc>
              <a:spcBef>
                <a:spcPts val="110"/>
              </a:spcBef>
            </a:pP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point,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recall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200" baseline="-6944" dirty="0">
                <a:latin typeface="Times New Roman"/>
                <a:cs typeface="Times New Roman"/>
              </a:rPr>
              <a:t>o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being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complex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value,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jX.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coefficient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(which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currently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form)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rectangular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coordinates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(we'll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jB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it),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formula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 </a:t>
            </a:r>
            <a:r>
              <a:rPr sz="1150" dirty="0">
                <a:latin typeface="Times New Roman"/>
                <a:cs typeface="Times New Roman"/>
              </a:rPr>
              <a:t>transformed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this: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9822" y="4682031"/>
            <a:ext cx="1417074" cy="39918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0364" y="6853781"/>
            <a:ext cx="1316406" cy="63084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9524" y="8009462"/>
            <a:ext cx="907934" cy="39766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1753" y="8148701"/>
            <a:ext cx="979840" cy="40005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762125"/>
            <a:ext cx="5969000" cy="1089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125"/>
              </a:spcBef>
            </a:pPr>
            <a:r>
              <a:rPr sz="1150" dirty="0">
                <a:latin typeface="Times New Roman"/>
                <a:cs typeface="Times New Roman"/>
              </a:rPr>
              <a:t>Great!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we've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got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need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start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constructing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Smith </a:t>
            </a:r>
            <a:r>
              <a:rPr sz="1150" dirty="0">
                <a:latin typeface="Times New Roman"/>
                <a:cs typeface="Times New Roman"/>
              </a:rPr>
              <a:t>Chart.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next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step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solving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imaginary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probably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difficult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entire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derivation,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even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need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understand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concept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complex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conjugates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it.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Let's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go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ahead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split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imaginary </a:t>
            </a:r>
            <a:r>
              <a:rPr sz="1150" dirty="0">
                <a:latin typeface="Times New Roman"/>
                <a:cs typeface="Times New Roman"/>
              </a:rPr>
              <a:t>components,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first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multiplying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complex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conjugate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helps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separate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existing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imaginary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brackets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below):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4712334"/>
            <a:ext cx="5962650" cy="558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130"/>
              </a:spcBef>
            </a:pP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separate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imaginary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components.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After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that,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two </a:t>
            </a:r>
            <a:r>
              <a:rPr sz="1150" dirty="0">
                <a:latin typeface="Times New Roman"/>
                <a:cs typeface="Times New Roman"/>
              </a:rPr>
              <a:t>final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simplifications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before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we'll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draw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Chart.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separated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imaginary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(we'll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them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2):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9414" y="7214361"/>
            <a:ext cx="762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2114" y="7240777"/>
            <a:ext cx="50800" cy="5080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50292" y="0"/>
                </a:moveTo>
                <a:lnTo>
                  <a:pt x="0" y="0"/>
                </a:lnTo>
                <a:lnTo>
                  <a:pt x="0" y="4572"/>
                </a:lnTo>
                <a:lnTo>
                  <a:pt x="50292" y="4572"/>
                </a:lnTo>
                <a:lnTo>
                  <a:pt x="50292" y="0"/>
                </a:lnTo>
                <a:close/>
              </a:path>
            </a:pathLst>
          </a:custGeom>
          <a:solidFill>
            <a:srgbClr val="E1E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92149" y="7051039"/>
          <a:ext cx="606933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240"/>
                <a:gridCol w="54609"/>
                <a:gridCol w="1075055"/>
                <a:gridCol w="283210"/>
                <a:gridCol w="3289300"/>
              </a:tblGrid>
              <a:tr h="177800">
                <a:tc gridSpan="3">
                  <a:txBody>
                    <a:bodyPr/>
                    <a:lstStyle/>
                    <a:p>
                      <a:pPr marL="20320">
                        <a:lnSpc>
                          <a:spcPts val="130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Finally,</a:t>
                      </a:r>
                      <a:r>
                        <a:rPr sz="115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115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sz="1150" spc="4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want</a:t>
                      </a:r>
                      <a:r>
                        <a:rPr sz="115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15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150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just</a:t>
                      </a:r>
                      <a:r>
                        <a:rPr sz="115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E8EF"/>
                      </a:solidFill>
                      <a:prstDash val="solid"/>
                    </a:lnL>
                    <a:lnR w="6350">
                      <a:solidFill>
                        <a:srgbClr val="E1E8EF"/>
                      </a:solidFill>
                      <a:prstDash val="solid"/>
                    </a:lnR>
                    <a:lnT w="6350">
                      <a:solidFill>
                        <a:srgbClr val="E1E8E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05"/>
                        </a:lnSpc>
                      </a:pPr>
                      <a:r>
                        <a:rPr sz="1150" i="1" spc="-10" dirty="0">
                          <a:latin typeface="Times New Roman"/>
                          <a:cs typeface="Times New Roman"/>
                        </a:rPr>
                        <a:t>little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E8EF"/>
                      </a:solidFill>
                      <a:prstDash val="solid"/>
                    </a:lnL>
                    <a:lnR w="6350">
                      <a:solidFill>
                        <a:srgbClr val="E1E8EF"/>
                      </a:solidFill>
                      <a:prstDash val="solid"/>
                    </a:lnR>
                    <a:lnT w="6350">
                      <a:solidFill>
                        <a:srgbClr val="E1E8EF"/>
                      </a:solidFill>
                      <a:prstDash val="solid"/>
                    </a:lnT>
                    <a:lnB w="6350">
                      <a:solidFill>
                        <a:srgbClr val="E1E8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0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115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algebra</a:t>
                      </a:r>
                      <a:r>
                        <a:rPr sz="115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(tedious,</a:t>
                      </a:r>
                      <a:r>
                        <a:rPr sz="1150" spc="4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5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know).</a:t>
                      </a:r>
                      <a:r>
                        <a:rPr sz="115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Solving</a:t>
                      </a:r>
                      <a:r>
                        <a:rPr sz="115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5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real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E8EF"/>
                      </a:solidFill>
                      <a:prstDash val="solid"/>
                    </a:lnL>
                    <a:lnR w="6350">
                      <a:solidFill>
                        <a:srgbClr val="E1E8EF"/>
                      </a:solidFill>
                      <a:prstDash val="solid"/>
                    </a:lnR>
                    <a:lnT w="6350">
                      <a:solidFill>
                        <a:srgbClr val="E1E8EF"/>
                      </a:solidFill>
                      <a:prstDash val="solid"/>
                    </a:lnT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20320">
                        <a:lnSpc>
                          <a:spcPts val="136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component,</a:t>
                      </a:r>
                      <a:r>
                        <a:rPr sz="11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A,</a:t>
                      </a:r>
                      <a:r>
                        <a:rPr sz="115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1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E8EF"/>
                      </a:solidFill>
                      <a:prstDash val="solid"/>
                    </a:lnL>
                    <a:lnR w="6350">
                      <a:solidFill>
                        <a:srgbClr val="E1E8EF"/>
                      </a:solidFill>
                      <a:prstDash val="solid"/>
                    </a:lnR>
                    <a:lnB w="6350">
                      <a:solidFill>
                        <a:srgbClr val="E1E8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E8EF"/>
                      </a:solidFill>
                      <a:prstDash val="solid"/>
                    </a:lnL>
                    <a:lnR w="6350">
                      <a:solidFill>
                        <a:srgbClr val="E1E8EF"/>
                      </a:solidFill>
                      <a:prstDash val="solid"/>
                    </a:lnR>
                    <a:lnB w="9525">
                      <a:solidFill>
                        <a:srgbClr val="E1E8E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>
                        <a:lnSpc>
                          <a:spcPts val="136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1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115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sz="11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get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Equation</a:t>
                      </a:r>
                      <a:r>
                        <a:rPr sz="11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3: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1E8EF"/>
                      </a:solidFill>
                      <a:prstDash val="solid"/>
                    </a:lnL>
                    <a:lnR w="6350">
                      <a:solidFill>
                        <a:srgbClr val="E1E8EF"/>
                      </a:solidFill>
                      <a:prstDash val="solid"/>
                    </a:lnR>
                    <a:lnB w="6350">
                      <a:solidFill>
                        <a:srgbClr val="E1E8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94435" y="8565007"/>
            <a:ext cx="5988685" cy="352425"/>
          </a:xfrm>
          <a:prstGeom prst="rect">
            <a:avLst/>
          </a:prstGeom>
          <a:ln w="4571">
            <a:solidFill>
              <a:srgbClr val="E1E8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20" marR="38735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first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allows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us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determine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(Equation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4):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9425" y="1018629"/>
            <a:ext cx="1685925" cy="4074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7136" y="3239070"/>
            <a:ext cx="3004200" cy="10863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9530" y="5660897"/>
            <a:ext cx="2486579" cy="10382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6111" y="7765175"/>
            <a:ext cx="2982995" cy="39250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5682233"/>
            <a:ext cx="5969000" cy="1702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Just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like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previous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result,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1/X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sets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circles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(more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bit),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centers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(1,1/X)These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(they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appear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arcs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diagram)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reactance.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Now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should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how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standard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drawn;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it </a:t>
            </a:r>
            <a:r>
              <a:rPr sz="1150" dirty="0">
                <a:latin typeface="Times New Roman"/>
                <a:cs typeface="Times New Roman"/>
              </a:rPr>
              <a:t>consists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circles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graphed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together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reactance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arcs.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Below </a:t>
            </a:r>
            <a:r>
              <a:rPr sz="1150" dirty="0">
                <a:latin typeface="Times New Roman"/>
                <a:cs typeface="Times New Roman"/>
              </a:rPr>
              <a:t>you'll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simplified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images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graphed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separately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combined.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first, </a:t>
            </a:r>
            <a:r>
              <a:rPr sz="1150" dirty="0">
                <a:latin typeface="Times New Roman"/>
                <a:cs typeface="Times New Roman"/>
              </a:rPr>
              <a:t>let's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talk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about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how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interpret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relevance.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01699"/>
              </a:lnSpc>
            </a:pP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quite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bit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information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obtain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analyzing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we've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derived.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are </a:t>
            </a:r>
            <a:r>
              <a:rPr sz="1150" dirty="0">
                <a:latin typeface="Times New Roman"/>
                <a:cs typeface="Times New Roman"/>
              </a:rPr>
              <a:t>just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few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things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note: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0014" y="8521585"/>
            <a:ext cx="567690" cy="182880"/>
          </a:xfrm>
          <a:custGeom>
            <a:avLst/>
            <a:gdLst/>
            <a:ahLst/>
            <a:cxnLst/>
            <a:rect l="l" t="t" r="r" b="b"/>
            <a:pathLst>
              <a:path w="567689" h="182879">
                <a:moveTo>
                  <a:pt x="4559" y="0"/>
                </a:moveTo>
                <a:lnTo>
                  <a:pt x="0" y="0"/>
                </a:lnTo>
                <a:lnTo>
                  <a:pt x="0" y="4559"/>
                </a:lnTo>
                <a:lnTo>
                  <a:pt x="0" y="178295"/>
                </a:lnTo>
                <a:lnTo>
                  <a:pt x="0" y="182867"/>
                </a:lnTo>
                <a:lnTo>
                  <a:pt x="4559" y="182867"/>
                </a:lnTo>
                <a:lnTo>
                  <a:pt x="4559" y="178295"/>
                </a:lnTo>
                <a:lnTo>
                  <a:pt x="4559" y="4559"/>
                </a:lnTo>
                <a:lnTo>
                  <a:pt x="4559" y="0"/>
                </a:lnTo>
                <a:close/>
              </a:path>
              <a:path w="567689" h="182879">
                <a:moveTo>
                  <a:pt x="562660" y="178295"/>
                </a:moveTo>
                <a:lnTo>
                  <a:pt x="4572" y="178295"/>
                </a:lnTo>
                <a:lnTo>
                  <a:pt x="4572" y="182867"/>
                </a:lnTo>
                <a:lnTo>
                  <a:pt x="562660" y="182867"/>
                </a:lnTo>
                <a:lnTo>
                  <a:pt x="562660" y="178295"/>
                </a:lnTo>
                <a:close/>
              </a:path>
              <a:path w="567689" h="182879">
                <a:moveTo>
                  <a:pt x="562660" y="0"/>
                </a:moveTo>
                <a:lnTo>
                  <a:pt x="4572" y="0"/>
                </a:lnTo>
                <a:lnTo>
                  <a:pt x="4572" y="4559"/>
                </a:lnTo>
                <a:lnTo>
                  <a:pt x="562660" y="4559"/>
                </a:lnTo>
                <a:lnTo>
                  <a:pt x="562660" y="0"/>
                </a:lnTo>
                <a:close/>
              </a:path>
              <a:path w="567689" h="182879">
                <a:moveTo>
                  <a:pt x="567309" y="0"/>
                </a:moveTo>
                <a:lnTo>
                  <a:pt x="562737" y="0"/>
                </a:lnTo>
                <a:lnTo>
                  <a:pt x="562737" y="4559"/>
                </a:lnTo>
                <a:lnTo>
                  <a:pt x="562737" y="178295"/>
                </a:lnTo>
                <a:lnTo>
                  <a:pt x="562737" y="182867"/>
                </a:lnTo>
                <a:lnTo>
                  <a:pt x="567309" y="182867"/>
                </a:lnTo>
                <a:lnTo>
                  <a:pt x="567309" y="178295"/>
                </a:lnTo>
                <a:lnTo>
                  <a:pt x="567309" y="4559"/>
                </a:lnTo>
                <a:lnTo>
                  <a:pt x="567309" y="0"/>
                </a:lnTo>
                <a:close/>
              </a:path>
            </a:pathLst>
          </a:custGeom>
          <a:solidFill>
            <a:srgbClr val="E1E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3035" y="7645781"/>
            <a:ext cx="5760085" cy="1587500"/>
          </a:xfrm>
          <a:prstGeom prst="rect">
            <a:avLst/>
          </a:prstGeom>
          <a:ln w="4571">
            <a:solidFill>
              <a:srgbClr val="E1E8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8920" marR="21590" indent="-229235" algn="just">
              <a:lnSpc>
                <a:spcPts val="1370"/>
              </a:lnSpc>
              <a:buFont typeface="Wingdings"/>
              <a:buChar char=""/>
              <a:tabLst>
                <a:tab pos="248920" algn="l"/>
              </a:tabLst>
            </a:pP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X,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converge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location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(typically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shown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right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left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side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diagram).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0).</a:t>
            </a:r>
            <a:endParaRPr sz="1150">
              <a:latin typeface="Times New Roman"/>
              <a:cs typeface="Times New Roman"/>
            </a:endParaRPr>
          </a:p>
          <a:p>
            <a:pPr marL="248920" indent="-228600" algn="just">
              <a:lnSpc>
                <a:spcPts val="1315"/>
              </a:lnSpc>
              <a:buFont typeface="Wingdings"/>
              <a:buChar char=""/>
              <a:tabLst>
                <a:tab pos="248920" algn="l"/>
              </a:tabLst>
            </a:pPr>
            <a:r>
              <a:rPr sz="1150" dirty="0">
                <a:latin typeface="Times New Roman"/>
                <a:cs typeface="Times New Roman"/>
              </a:rPr>
              <a:t>Setting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centered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(0,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0)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1,</a:t>
            </a:r>
            <a:endParaRPr sz="1150">
              <a:latin typeface="Times New Roman"/>
              <a:cs typeface="Times New Roman"/>
            </a:endParaRPr>
          </a:p>
          <a:p>
            <a:pPr marL="248920" algn="just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"boundary"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chart.</a:t>
            </a:r>
            <a:endParaRPr sz="1150">
              <a:latin typeface="Times New Roman"/>
              <a:cs typeface="Times New Roman"/>
            </a:endParaRPr>
          </a:p>
          <a:p>
            <a:pPr marL="248920" marR="10160" indent="-229235" algn="just">
              <a:lnSpc>
                <a:spcPct val="101099"/>
              </a:lnSpc>
              <a:spcBef>
                <a:spcPts val="10"/>
              </a:spcBef>
              <a:buFont typeface="Wingdings"/>
              <a:buChar char=""/>
              <a:tabLst>
                <a:tab pos="248920" algn="l"/>
              </a:tabLst>
            </a:pPr>
            <a:r>
              <a:rPr sz="1150" dirty="0">
                <a:latin typeface="Times New Roman"/>
                <a:cs typeface="Times New Roman"/>
              </a:rPr>
              <a:t>Approaching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radius;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crossing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center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chart.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How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interpret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this?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often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real</a:t>
            </a:r>
            <a:r>
              <a:rPr sz="1150" b="1" spc="1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axis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terms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reactances,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positive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arcs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second </a:t>
            </a:r>
            <a:r>
              <a:rPr sz="1150" dirty="0">
                <a:latin typeface="Times New Roman"/>
                <a:cs typeface="Times New Roman"/>
              </a:rPr>
              <a:t>derived</a:t>
            </a:r>
            <a:r>
              <a:rPr sz="1150" spc="4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equation)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inductive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reactances,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while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those</a:t>
            </a:r>
            <a:r>
              <a:rPr sz="1150" spc="4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below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(negative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arcs) </a:t>
            </a:r>
            <a:r>
              <a:rPr sz="1150" dirty="0">
                <a:latin typeface="Times New Roman"/>
                <a:cs typeface="Times New Roman"/>
              </a:rPr>
              <a:t>represent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capacitive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reactances.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845" y="1000545"/>
            <a:ext cx="3370784" cy="3828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996" y="1601941"/>
            <a:ext cx="5893711" cy="15106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3666266"/>
            <a:ext cx="5536755" cy="177060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3035" y="916939"/>
            <a:ext cx="5760085" cy="1052195"/>
          </a:xfrm>
          <a:prstGeom prst="rect">
            <a:avLst/>
          </a:prstGeom>
          <a:ln w="4571">
            <a:solidFill>
              <a:srgbClr val="E1E8E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248920" marR="14604" indent="-229235" algn="just">
              <a:lnSpc>
                <a:spcPts val="1370"/>
              </a:lnSpc>
              <a:spcBef>
                <a:spcPts val="5"/>
              </a:spcBef>
              <a:buFont typeface="Wingdings"/>
              <a:buChar char=""/>
              <a:tabLst>
                <a:tab pos="248920" algn="l"/>
              </a:tabLst>
            </a:pPr>
            <a:r>
              <a:rPr sz="1150" dirty="0">
                <a:latin typeface="Times New Roman"/>
                <a:cs typeface="Times New Roman"/>
              </a:rPr>
              <a:t>What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happens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&lt;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0?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standard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Smith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doesn't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provide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detail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about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this, </a:t>
            </a: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situations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lying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outside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boundary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suggest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oscillation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would-</a:t>
            </a:r>
            <a:r>
              <a:rPr sz="1150" spc="-25" dirty="0">
                <a:latin typeface="Times New Roman"/>
                <a:cs typeface="Times New Roman"/>
              </a:rPr>
              <a:t>be </a:t>
            </a:r>
            <a:r>
              <a:rPr sz="1150" dirty="0">
                <a:latin typeface="Times New Roman"/>
                <a:cs typeface="Times New Roman"/>
              </a:rPr>
              <a:t>circuit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pretty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handy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know).</a:t>
            </a:r>
            <a:endParaRPr sz="1150">
              <a:latin typeface="Times New Roman"/>
              <a:cs typeface="Times New Roman"/>
            </a:endParaRPr>
          </a:p>
          <a:p>
            <a:pPr marL="248920" indent="-229235" algn="just">
              <a:lnSpc>
                <a:spcPts val="1350"/>
              </a:lnSpc>
              <a:buFont typeface="Wingdings"/>
              <a:buChar char=""/>
              <a:tabLst>
                <a:tab pos="248920" algn="l"/>
              </a:tabLst>
            </a:pPr>
            <a:r>
              <a:rPr sz="1150" dirty="0">
                <a:latin typeface="Times New Roman"/>
                <a:cs typeface="Times New Roman"/>
              </a:rPr>
              <a:t>Based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knowledge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now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reactance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chart,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know</a:t>
            </a:r>
            <a:endParaRPr sz="1150">
              <a:latin typeface="Times New Roman"/>
              <a:cs typeface="Times New Roman"/>
            </a:endParaRPr>
          </a:p>
          <a:p>
            <a:pPr marL="248920" marR="25400" algn="just">
              <a:lnSpc>
                <a:spcPts val="1370"/>
              </a:lnSpc>
              <a:spcBef>
                <a:spcPts val="50"/>
              </a:spcBef>
            </a:pP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every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combination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reactance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(R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jX). </a:t>
            </a:r>
            <a:r>
              <a:rPr sz="1150" dirty="0">
                <a:latin typeface="Times New Roman"/>
                <a:cs typeface="Times New Roman"/>
              </a:rPr>
              <a:t>This'll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help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want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plotting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132838"/>
            <a:ext cx="18846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sz="115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FF0000"/>
                </a:solidFill>
                <a:latin typeface="Times New Roman"/>
                <a:cs typeface="Times New Roman"/>
              </a:rPr>
              <a:t>Resistance</a:t>
            </a:r>
            <a:r>
              <a:rPr sz="115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Circles: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5421629"/>
            <a:ext cx="17164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sz="115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FF0000"/>
                </a:solidFill>
                <a:latin typeface="Times New Roman"/>
                <a:cs typeface="Times New Roman"/>
              </a:rPr>
              <a:t>Reactance</a:t>
            </a:r>
            <a:r>
              <a:rPr sz="1150" b="1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Arcs: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5724" y="2906471"/>
            <a:ext cx="2928079" cy="19510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0568" y="6266316"/>
            <a:ext cx="2975714" cy="242416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9"/>
            <a:ext cx="1035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Smith</a:t>
            </a:r>
            <a:r>
              <a:rPr sz="1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Chart: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5634186"/>
            <a:ext cx="5962650" cy="20205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Applications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Smith</a:t>
            </a:r>
            <a:r>
              <a:rPr sz="1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Charts:</a:t>
            </a: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ct val="101899"/>
              </a:lnSpc>
              <a:spcBef>
                <a:spcPts val="670"/>
              </a:spcBef>
            </a:pP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Smith</a:t>
            </a:r>
            <a:r>
              <a:rPr sz="1150" spc="40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charts</a:t>
            </a:r>
            <a:r>
              <a:rPr sz="1150" spc="434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find</a:t>
            </a:r>
            <a:r>
              <a:rPr sz="1150" spc="40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applications</a:t>
            </a:r>
            <a:r>
              <a:rPr sz="1150" spc="39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in</a:t>
            </a:r>
            <a:r>
              <a:rPr sz="1150" spc="36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all</a:t>
            </a:r>
            <a:r>
              <a:rPr sz="1150" spc="42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areas</a:t>
            </a:r>
            <a:r>
              <a:rPr sz="1150" spc="39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of</a:t>
            </a:r>
            <a:r>
              <a:rPr sz="1150" spc="39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RF</a:t>
            </a:r>
            <a:r>
              <a:rPr sz="1150" spc="409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Engineering.</a:t>
            </a:r>
            <a:r>
              <a:rPr sz="1150" spc="45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Some</a:t>
            </a:r>
            <a:r>
              <a:rPr sz="1150" spc="434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of</a:t>
            </a:r>
            <a:r>
              <a:rPr sz="1150" spc="39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the</a:t>
            </a:r>
            <a:r>
              <a:rPr sz="1150" spc="4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most</a:t>
            </a:r>
            <a:r>
              <a:rPr sz="1150" spc="42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21212"/>
                </a:solidFill>
                <a:latin typeface="Times New Roman"/>
                <a:cs typeface="Times New Roman"/>
              </a:rPr>
              <a:t>popular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application</a:t>
            </a:r>
            <a:r>
              <a:rPr sz="1150" spc="12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21212"/>
                </a:solidFill>
                <a:latin typeface="Times New Roman"/>
                <a:cs typeface="Times New Roman"/>
              </a:rPr>
              <a:t>includes;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ts val="1375"/>
              </a:lnSpc>
              <a:buSzPct val="86956"/>
              <a:buFont typeface="Symbol"/>
              <a:buChar char=""/>
              <a:tabLst>
                <a:tab pos="469900" algn="l"/>
              </a:tabLst>
            </a:pPr>
            <a:r>
              <a:rPr sz="1150" b="1" dirty="0">
                <a:solidFill>
                  <a:srgbClr val="121212"/>
                </a:solidFill>
                <a:latin typeface="Times New Roman"/>
                <a:cs typeface="Times New Roman"/>
              </a:rPr>
              <a:t>Impedance</a:t>
            </a:r>
            <a:r>
              <a:rPr sz="1150" b="1" spc="9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21212"/>
                </a:solidFill>
                <a:latin typeface="Times New Roman"/>
                <a:cs typeface="Times New Roman"/>
              </a:rPr>
              <a:t>calculations</a:t>
            </a:r>
            <a:r>
              <a:rPr sz="1150" b="1" spc="16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on</a:t>
            </a:r>
            <a:r>
              <a:rPr sz="1150" spc="5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any</a:t>
            </a:r>
            <a:r>
              <a:rPr sz="1150" spc="10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transmission</a:t>
            </a:r>
            <a:r>
              <a:rPr sz="1150" spc="10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line,</a:t>
            </a:r>
            <a:r>
              <a:rPr sz="1150" spc="114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on</a:t>
            </a:r>
            <a:r>
              <a:rPr sz="1150" spc="10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any</a:t>
            </a:r>
            <a:r>
              <a:rPr sz="1150" spc="5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21212"/>
                </a:solidFill>
                <a:latin typeface="Times New Roman"/>
                <a:cs typeface="Times New Roman"/>
              </a:rPr>
              <a:t>load.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ts val="1370"/>
              </a:lnSpc>
              <a:buSzPct val="86956"/>
              <a:buFont typeface="Symbol"/>
              <a:buChar char=""/>
              <a:tabLst>
                <a:tab pos="469900" algn="l"/>
              </a:tabLst>
            </a:pPr>
            <a:r>
              <a:rPr sz="1150" b="1" dirty="0">
                <a:solidFill>
                  <a:srgbClr val="121212"/>
                </a:solidFill>
                <a:latin typeface="Times New Roman"/>
                <a:cs typeface="Times New Roman"/>
              </a:rPr>
              <a:t>Admittance</a:t>
            </a:r>
            <a:r>
              <a:rPr sz="1150" b="1" spc="10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121212"/>
                </a:solidFill>
                <a:latin typeface="Times New Roman"/>
                <a:cs typeface="Times New Roman"/>
              </a:rPr>
              <a:t>calculations</a:t>
            </a:r>
            <a:r>
              <a:rPr sz="1150" b="1" spc="17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on</a:t>
            </a:r>
            <a:r>
              <a:rPr sz="1150" spc="6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any</a:t>
            </a:r>
            <a:r>
              <a:rPr sz="1150" spc="6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transmission</a:t>
            </a:r>
            <a:r>
              <a:rPr sz="1150" spc="11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line,</a:t>
            </a:r>
            <a:r>
              <a:rPr sz="1150" spc="12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on</a:t>
            </a:r>
            <a:r>
              <a:rPr sz="1150" spc="6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any</a:t>
            </a:r>
            <a:r>
              <a:rPr sz="1150" spc="11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21212"/>
                </a:solidFill>
                <a:latin typeface="Times New Roman"/>
                <a:cs typeface="Times New Roman"/>
              </a:rPr>
              <a:t>load.</a:t>
            </a:r>
            <a:endParaRPr sz="1150">
              <a:latin typeface="Times New Roman"/>
              <a:cs typeface="Times New Roman"/>
            </a:endParaRPr>
          </a:p>
          <a:p>
            <a:pPr marL="469900" marR="5080" indent="-229235">
              <a:lnSpc>
                <a:spcPts val="1400"/>
              </a:lnSpc>
              <a:spcBef>
                <a:spcPts val="25"/>
              </a:spcBef>
              <a:buSzPct val="86956"/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Calculation</a:t>
            </a:r>
            <a:r>
              <a:rPr sz="1150" spc="33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of</a:t>
            </a:r>
            <a:r>
              <a:rPr sz="1150" spc="28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the</a:t>
            </a:r>
            <a:r>
              <a:rPr sz="1150" spc="29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length</a:t>
            </a:r>
            <a:r>
              <a:rPr sz="1150" spc="3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of</a:t>
            </a:r>
            <a:r>
              <a:rPr sz="1150" spc="31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</a:t>
            </a:r>
            <a:r>
              <a:rPr sz="1150" spc="37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short-circuited</a:t>
            </a:r>
            <a:r>
              <a:rPr sz="1150" spc="35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piece</a:t>
            </a:r>
            <a:r>
              <a:rPr sz="1150" spc="33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of</a:t>
            </a:r>
            <a:r>
              <a:rPr sz="1150" spc="31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transmission</a:t>
            </a:r>
            <a:r>
              <a:rPr sz="1150" spc="3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line</a:t>
            </a:r>
            <a:r>
              <a:rPr sz="1150" spc="33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to</a:t>
            </a:r>
            <a:r>
              <a:rPr sz="1150" spc="34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provide</a:t>
            </a:r>
            <a:r>
              <a:rPr sz="1150" spc="33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spc="-50" dirty="0">
                <a:solidFill>
                  <a:srgbClr val="121212"/>
                </a:solidFill>
                <a:latin typeface="Times New Roman"/>
                <a:cs typeface="Times New Roman"/>
              </a:rPr>
              <a:t>a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required</a:t>
            </a:r>
            <a:r>
              <a:rPr sz="1150" spc="11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capacitive</a:t>
            </a:r>
            <a:r>
              <a:rPr sz="1150" spc="11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or</a:t>
            </a:r>
            <a:r>
              <a:rPr sz="1150" spc="9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inductive</a:t>
            </a:r>
            <a:r>
              <a:rPr sz="1150" spc="6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21212"/>
                </a:solidFill>
                <a:latin typeface="Times New Roman"/>
                <a:cs typeface="Times New Roman"/>
              </a:rPr>
              <a:t>reactance.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ts val="1335"/>
              </a:lnSpc>
              <a:buSzPct val="86956"/>
              <a:buFont typeface="Symbol"/>
              <a:buChar char=""/>
              <a:tabLst>
                <a:tab pos="469900" algn="l"/>
              </a:tabLst>
            </a:pPr>
            <a:r>
              <a:rPr sz="1150" b="1" dirty="0">
                <a:solidFill>
                  <a:srgbClr val="121212"/>
                </a:solidFill>
                <a:latin typeface="Times New Roman"/>
                <a:cs typeface="Times New Roman"/>
              </a:rPr>
              <a:t>Impedance</a:t>
            </a:r>
            <a:r>
              <a:rPr sz="1150" b="1" spc="14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121212"/>
                </a:solidFill>
                <a:latin typeface="Times New Roman"/>
                <a:cs typeface="Times New Roman"/>
              </a:rPr>
              <a:t>matching.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ts val="1360"/>
              </a:lnSpc>
              <a:buSzPct val="86956"/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Determining</a:t>
            </a:r>
            <a:r>
              <a:rPr sz="1150" spc="170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VSWR</a:t>
            </a:r>
            <a:r>
              <a:rPr sz="1150" spc="10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121212"/>
                </a:solidFill>
                <a:latin typeface="Times New Roman"/>
                <a:cs typeface="Times New Roman"/>
              </a:rPr>
              <a:t>among</a:t>
            </a:r>
            <a:r>
              <a:rPr sz="1150" spc="125" dirty="0">
                <a:solidFill>
                  <a:srgbClr val="121212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121212"/>
                </a:solidFill>
                <a:latin typeface="Times New Roman"/>
                <a:cs typeface="Times New Roman"/>
              </a:rPr>
              <a:t>others.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6447" y="1654665"/>
            <a:ext cx="4014513" cy="353459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17" y="865758"/>
            <a:ext cx="5398770" cy="727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Gradient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Scalar: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indent="81915">
              <a:lnSpc>
                <a:spcPts val="1370"/>
              </a:lnSpc>
              <a:buSzPct val="95652"/>
              <a:buChar char="•"/>
              <a:tabLst>
                <a:tab pos="94615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V,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V.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749" y="2022729"/>
            <a:ext cx="5618480" cy="39808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9060" marR="5080" indent="81915" algn="just">
              <a:lnSpc>
                <a:spcPct val="99800"/>
              </a:lnSpc>
              <a:spcBef>
                <a:spcPts val="140"/>
              </a:spcBef>
              <a:buSzPct val="95652"/>
              <a:buChar char="•"/>
              <a:tabLst>
                <a:tab pos="180975" algn="l"/>
              </a:tabLst>
            </a:pP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help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visualize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concept,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topographical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map.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map </a:t>
            </a:r>
            <a:r>
              <a:rPr sz="1150" dirty="0">
                <a:latin typeface="Times New Roman"/>
                <a:cs typeface="Times New Roman"/>
              </a:rPr>
              <a:t>represent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magnitudes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field.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crosses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map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location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packed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normal)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them.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orientation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(up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down)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increased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99060">
              <a:lnSpc>
                <a:spcPts val="1320"/>
              </a:lnSpc>
            </a:pPr>
            <a:r>
              <a:rPr sz="1150" dirty="0">
                <a:latin typeface="Times New Roman"/>
                <a:cs typeface="Times New Roman"/>
              </a:rPr>
              <a:t>-Fundamental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properties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</a:t>
            </a: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ts val="1320"/>
              </a:lnSpc>
              <a:buFont typeface="Symbol"/>
              <a:buChar char=""/>
              <a:tabLst>
                <a:tab pos="240665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distance</a:t>
            </a: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495"/>
              </a:spcBef>
              <a:buFont typeface="Symbol"/>
              <a:buChar char=""/>
              <a:tabLst>
                <a:tab pos="240665" algn="l"/>
              </a:tabLst>
            </a:pP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V</a:t>
            </a:r>
            <a:endParaRPr sz="1150">
              <a:latin typeface="Times New Roman"/>
              <a:cs typeface="Times New Roman"/>
            </a:endParaRPr>
          </a:p>
          <a:p>
            <a:pPr marL="241300" marR="48260" indent="-228600">
              <a:lnSpc>
                <a:spcPts val="1370"/>
              </a:lnSpc>
              <a:spcBef>
                <a:spcPts val="615"/>
              </a:spcBef>
              <a:buFont typeface="Symbol"/>
              <a:buChar char=""/>
              <a:tabLst>
                <a:tab pos="241300" algn="l"/>
              </a:tabLst>
            </a:pP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 </a:t>
            </a:r>
            <a:r>
              <a:rPr sz="1150" spc="-10" dirty="0">
                <a:latin typeface="Times New Roman"/>
                <a:cs typeface="Times New Roman"/>
              </a:rPr>
              <a:t>point</a:t>
            </a: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Symbol"/>
              <a:buChar char=""/>
              <a:tabLst>
                <a:tab pos="240665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projection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241300" marR="463550" indent="-228600">
              <a:lnSpc>
                <a:spcPts val="1370"/>
              </a:lnSpc>
              <a:buFont typeface="Symbol"/>
              <a:buChar char=""/>
              <a:tabLst>
                <a:tab pos="241300" algn="l"/>
              </a:tabLst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derivative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a</a:t>
            </a:r>
            <a:r>
              <a:rPr sz="1150" spc="-25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ts val="1290"/>
              </a:lnSpc>
              <a:buFont typeface="Symbol"/>
              <a:buChar char=""/>
              <a:tabLst>
                <a:tab pos="240665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said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A.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150">
              <a:latin typeface="Times New Roman"/>
              <a:cs typeface="Times New Roman"/>
            </a:endParaRPr>
          </a:p>
          <a:p>
            <a:pPr marL="99060">
              <a:lnSpc>
                <a:spcPts val="1375"/>
              </a:lnSpc>
            </a:pPr>
            <a:r>
              <a:rPr sz="1150" b="1" dirty="0">
                <a:latin typeface="Times New Roman"/>
                <a:cs typeface="Times New Roman"/>
              </a:rPr>
              <a:t>Divergence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Vector:</a:t>
            </a:r>
            <a:endParaRPr sz="1150">
              <a:latin typeface="Times New Roman"/>
              <a:cs typeface="Times New Roman"/>
            </a:endParaRPr>
          </a:p>
          <a:p>
            <a:pPr marL="99060" marR="711200">
              <a:lnSpc>
                <a:spcPts val="1400"/>
              </a:lnSpc>
              <a:spcBef>
                <a:spcPts val="2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outward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unit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shrinks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about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P.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6459727"/>
            <a:ext cx="5967095" cy="5543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ts val="1370"/>
              </a:lnSpc>
              <a:spcBef>
                <a:spcPts val="1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field.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generally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denoted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“div”.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18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9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8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8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8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calculated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taking</a:t>
            </a:r>
            <a:r>
              <a:rPr sz="1150" spc="18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9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vector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operator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applied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field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000" y="5994272"/>
            <a:ext cx="1565275" cy="4870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574" y="7348161"/>
            <a:ext cx="3039850" cy="5718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638" y="8392286"/>
            <a:ext cx="3076048" cy="5169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1479" y="4482465"/>
            <a:ext cx="535304" cy="16128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7954" y="1633220"/>
            <a:ext cx="2404230" cy="37719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237863" y="7621523"/>
            <a:ext cx="1210310" cy="76200"/>
          </a:xfrm>
          <a:custGeom>
            <a:avLst/>
            <a:gdLst/>
            <a:ahLst/>
            <a:cxnLst/>
            <a:rect l="l" t="t" r="r" b="b"/>
            <a:pathLst>
              <a:path w="1210310" h="76200">
                <a:moveTo>
                  <a:pt x="1198282" y="31623"/>
                </a:moveTo>
                <a:lnTo>
                  <a:pt x="1146175" y="31623"/>
                </a:lnTo>
                <a:lnTo>
                  <a:pt x="1146428" y="44323"/>
                </a:lnTo>
                <a:lnTo>
                  <a:pt x="1133687" y="44476"/>
                </a:lnTo>
                <a:lnTo>
                  <a:pt x="1134110" y="76200"/>
                </a:lnTo>
                <a:lnTo>
                  <a:pt x="1209802" y="37211"/>
                </a:lnTo>
                <a:lnTo>
                  <a:pt x="1198282" y="31623"/>
                </a:lnTo>
                <a:close/>
              </a:path>
              <a:path w="1210310" h="76200">
                <a:moveTo>
                  <a:pt x="1133517" y="31775"/>
                </a:moveTo>
                <a:lnTo>
                  <a:pt x="0" y="45465"/>
                </a:lnTo>
                <a:lnTo>
                  <a:pt x="253" y="58165"/>
                </a:lnTo>
                <a:lnTo>
                  <a:pt x="1133687" y="44476"/>
                </a:lnTo>
                <a:lnTo>
                  <a:pt x="1133590" y="37211"/>
                </a:lnTo>
                <a:lnTo>
                  <a:pt x="1133517" y="31775"/>
                </a:lnTo>
                <a:close/>
              </a:path>
              <a:path w="1210310" h="76200">
                <a:moveTo>
                  <a:pt x="1146175" y="31623"/>
                </a:moveTo>
                <a:lnTo>
                  <a:pt x="1133517" y="31775"/>
                </a:lnTo>
                <a:lnTo>
                  <a:pt x="1133590" y="37211"/>
                </a:lnTo>
                <a:lnTo>
                  <a:pt x="1133687" y="44476"/>
                </a:lnTo>
                <a:lnTo>
                  <a:pt x="1146428" y="44323"/>
                </a:lnTo>
                <a:lnTo>
                  <a:pt x="1146286" y="37211"/>
                </a:lnTo>
                <a:lnTo>
                  <a:pt x="1146175" y="31623"/>
                </a:lnTo>
                <a:close/>
              </a:path>
              <a:path w="1210310" h="76200">
                <a:moveTo>
                  <a:pt x="1133094" y="0"/>
                </a:moveTo>
                <a:lnTo>
                  <a:pt x="1133515" y="31623"/>
                </a:lnTo>
                <a:lnTo>
                  <a:pt x="1133517" y="31775"/>
                </a:lnTo>
                <a:lnTo>
                  <a:pt x="1146175" y="31623"/>
                </a:lnTo>
                <a:lnTo>
                  <a:pt x="1198282" y="31623"/>
                </a:lnTo>
                <a:lnTo>
                  <a:pt x="1133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05145" y="7334250"/>
            <a:ext cx="1571625" cy="5041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9060" marR="228600">
              <a:lnSpc>
                <a:spcPct val="104299"/>
              </a:lnSpc>
              <a:spcBef>
                <a:spcPts val="325"/>
              </a:spcBef>
            </a:pPr>
            <a:r>
              <a:rPr sz="1150" b="1" spc="-10" dirty="0">
                <a:latin typeface="Times New Roman"/>
                <a:cs typeface="Times New Roman"/>
              </a:rPr>
              <a:t>Rectangular </a:t>
            </a:r>
            <a:r>
              <a:rPr sz="1150" b="1" dirty="0">
                <a:latin typeface="Times New Roman"/>
                <a:cs typeface="Times New Roman"/>
              </a:rPr>
              <a:t>Coordinate</a:t>
            </a:r>
            <a:r>
              <a:rPr sz="1150" b="1" spc="1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System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9933" y="8537193"/>
            <a:ext cx="1210310" cy="76200"/>
          </a:xfrm>
          <a:custGeom>
            <a:avLst/>
            <a:gdLst/>
            <a:ahLst/>
            <a:cxnLst/>
            <a:rect l="l" t="t" r="r" b="b"/>
            <a:pathLst>
              <a:path w="1210310" h="76200">
                <a:moveTo>
                  <a:pt x="1198282" y="31622"/>
                </a:moveTo>
                <a:lnTo>
                  <a:pt x="1146175" y="31622"/>
                </a:lnTo>
                <a:lnTo>
                  <a:pt x="1146428" y="44322"/>
                </a:lnTo>
                <a:lnTo>
                  <a:pt x="1133687" y="44476"/>
                </a:lnTo>
                <a:lnTo>
                  <a:pt x="1134109" y="76199"/>
                </a:lnTo>
                <a:lnTo>
                  <a:pt x="1209802" y="37210"/>
                </a:lnTo>
                <a:lnTo>
                  <a:pt x="1198282" y="31622"/>
                </a:lnTo>
                <a:close/>
              </a:path>
              <a:path w="1210310" h="76200">
                <a:moveTo>
                  <a:pt x="1133517" y="31775"/>
                </a:moveTo>
                <a:lnTo>
                  <a:pt x="0" y="45465"/>
                </a:lnTo>
                <a:lnTo>
                  <a:pt x="253" y="58165"/>
                </a:lnTo>
                <a:lnTo>
                  <a:pt x="1133687" y="44476"/>
                </a:lnTo>
                <a:lnTo>
                  <a:pt x="1133590" y="37210"/>
                </a:lnTo>
                <a:lnTo>
                  <a:pt x="1133517" y="31775"/>
                </a:lnTo>
                <a:close/>
              </a:path>
              <a:path w="1210310" h="76200">
                <a:moveTo>
                  <a:pt x="1146175" y="31622"/>
                </a:moveTo>
                <a:lnTo>
                  <a:pt x="1133517" y="31775"/>
                </a:lnTo>
                <a:lnTo>
                  <a:pt x="1133590" y="37210"/>
                </a:lnTo>
                <a:lnTo>
                  <a:pt x="1133687" y="44476"/>
                </a:lnTo>
                <a:lnTo>
                  <a:pt x="1146428" y="44322"/>
                </a:lnTo>
                <a:lnTo>
                  <a:pt x="1146286" y="37210"/>
                </a:lnTo>
                <a:lnTo>
                  <a:pt x="1146175" y="31622"/>
                </a:lnTo>
                <a:close/>
              </a:path>
              <a:path w="1210310" h="76200">
                <a:moveTo>
                  <a:pt x="1133093" y="0"/>
                </a:moveTo>
                <a:lnTo>
                  <a:pt x="1133515" y="31622"/>
                </a:lnTo>
                <a:lnTo>
                  <a:pt x="1133517" y="31775"/>
                </a:lnTo>
                <a:lnTo>
                  <a:pt x="1146175" y="31622"/>
                </a:lnTo>
                <a:lnTo>
                  <a:pt x="1198282" y="31622"/>
                </a:lnTo>
                <a:lnTo>
                  <a:pt x="11330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63565" y="8284844"/>
            <a:ext cx="1543050" cy="5041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0330" marR="199390">
              <a:lnSpc>
                <a:spcPct val="104299"/>
              </a:lnSpc>
              <a:spcBef>
                <a:spcPts val="330"/>
              </a:spcBef>
            </a:pPr>
            <a:r>
              <a:rPr sz="1150" b="1" spc="-10" dirty="0">
                <a:latin typeface="Times New Roman"/>
                <a:cs typeface="Times New Roman"/>
              </a:rPr>
              <a:t>Cylindrical </a:t>
            </a:r>
            <a:r>
              <a:rPr sz="1150" b="1" dirty="0">
                <a:latin typeface="Times New Roman"/>
                <a:cs typeface="Times New Roman"/>
              </a:rPr>
              <a:t>Coordinate</a:t>
            </a:r>
            <a:r>
              <a:rPr sz="1150" b="1" spc="1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System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2009013"/>
            <a:ext cx="5464810" cy="892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Curl</a:t>
            </a:r>
            <a:r>
              <a:rPr sz="1150" b="1" spc="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Vector: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vector,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axial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whose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circulation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tends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whose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oriented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make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circulation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maximum.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</a:pP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three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6423152"/>
            <a:ext cx="5498465" cy="7924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34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Divergence</a:t>
            </a:r>
            <a:r>
              <a:rPr sz="1150" b="1" spc="1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Theorem:</a:t>
            </a:r>
            <a:endParaRPr sz="1150">
              <a:latin typeface="Times New Roman"/>
              <a:cs typeface="Times New Roman"/>
            </a:endParaRPr>
          </a:p>
          <a:p>
            <a:pPr marL="272415" indent="-81915">
              <a:lnSpc>
                <a:spcPts val="1340"/>
              </a:lnSpc>
              <a:buSzPct val="95652"/>
              <a:buChar char="•"/>
              <a:tabLst>
                <a:tab pos="272415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outward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through</a:t>
            </a: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2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A</a:t>
            </a:r>
            <a:r>
              <a:rPr sz="1150" spc="-25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272415" indent="-81915">
              <a:lnSpc>
                <a:spcPct val="100000"/>
              </a:lnSpc>
              <a:spcBef>
                <a:spcPts val="530"/>
              </a:spcBef>
              <a:buSzPct val="95652"/>
              <a:buChar char="•"/>
              <a:tabLst>
                <a:tab pos="272415" algn="l"/>
              </a:tabLst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easily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617" y="8673795"/>
            <a:ext cx="5420360" cy="901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Stokes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Theorem:</a:t>
            </a:r>
            <a:endParaRPr sz="1150">
              <a:latin typeface="Times New Roman"/>
              <a:cs typeface="Times New Roman"/>
            </a:endParaRPr>
          </a:p>
          <a:p>
            <a:pPr marL="12700" marR="5080" indent="86360">
              <a:lnSpc>
                <a:spcPts val="1370"/>
              </a:lnSpc>
              <a:spcBef>
                <a:spcPts val="30"/>
              </a:spcBef>
              <a:buSzPct val="95652"/>
              <a:buChar char="•"/>
              <a:tabLst>
                <a:tab pos="99060" algn="l"/>
              </a:tabLst>
            </a:pPr>
            <a:r>
              <a:rPr sz="1150" dirty="0">
                <a:latin typeface="Times New Roman"/>
                <a:cs typeface="Times New Roman"/>
              </a:rPr>
              <a:t>Stokes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circulation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A,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L.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This</a:t>
            </a:r>
            <a:endParaRPr sz="1150">
              <a:latin typeface="Times New Roman"/>
              <a:cs typeface="Times New Roman"/>
            </a:endParaRPr>
          </a:p>
          <a:p>
            <a:pPr marL="12700" marR="10160">
              <a:lnSpc>
                <a:spcPts val="1370"/>
              </a:lnSpc>
              <a:spcBef>
                <a:spcPts val="35"/>
              </a:spcBef>
            </a:pPr>
            <a:r>
              <a:rPr sz="1150" dirty="0">
                <a:latin typeface="Times New Roman"/>
                <a:cs typeface="Times New Roman"/>
              </a:rPr>
              <a:t>theorem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been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proven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hold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continuous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L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838" y="1098739"/>
            <a:ext cx="3502288" cy="520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155" y="2894838"/>
            <a:ext cx="5954649" cy="35636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1025" y="7380605"/>
            <a:ext cx="1905725" cy="11811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622546" y="1444371"/>
            <a:ext cx="981710" cy="78740"/>
          </a:xfrm>
          <a:custGeom>
            <a:avLst/>
            <a:gdLst/>
            <a:ahLst/>
            <a:cxnLst/>
            <a:rect l="l" t="t" r="r" b="b"/>
            <a:pathLst>
              <a:path w="981710" h="78740">
                <a:moveTo>
                  <a:pt x="904949" y="31715"/>
                </a:moveTo>
                <a:lnTo>
                  <a:pt x="0" y="65658"/>
                </a:lnTo>
                <a:lnTo>
                  <a:pt x="416" y="76073"/>
                </a:lnTo>
                <a:lnTo>
                  <a:pt x="507" y="78358"/>
                </a:lnTo>
                <a:lnTo>
                  <a:pt x="905437" y="44416"/>
                </a:lnTo>
                <a:lnTo>
                  <a:pt x="904949" y="31715"/>
                </a:lnTo>
                <a:close/>
              </a:path>
              <a:path w="981710" h="78740">
                <a:moveTo>
                  <a:pt x="972644" y="31242"/>
                </a:moveTo>
                <a:lnTo>
                  <a:pt x="917575" y="31242"/>
                </a:lnTo>
                <a:lnTo>
                  <a:pt x="918082" y="43942"/>
                </a:lnTo>
                <a:lnTo>
                  <a:pt x="905437" y="44416"/>
                </a:lnTo>
                <a:lnTo>
                  <a:pt x="906652" y="76073"/>
                </a:lnTo>
                <a:lnTo>
                  <a:pt x="981328" y="35178"/>
                </a:lnTo>
                <a:lnTo>
                  <a:pt x="972644" y="31242"/>
                </a:lnTo>
                <a:close/>
              </a:path>
              <a:path w="981710" h="78740">
                <a:moveTo>
                  <a:pt x="917575" y="31242"/>
                </a:moveTo>
                <a:lnTo>
                  <a:pt x="904949" y="31715"/>
                </a:lnTo>
                <a:lnTo>
                  <a:pt x="905419" y="43942"/>
                </a:lnTo>
                <a:lnTo>
                  <a:pt x="905437" y="44416"/>
                </a:lnTo>
                <a:lnTo>
                  <a:pt x="918082" y="43942"/>
                </a:lnTo>
                <a:lnTo>
                  <a:pt x="917593" y="31715"/>
                </a:lnTo>
                <a:lnTo>
                  <a:pt x="917575" y="31242"/>
                </a:lnTo>
                <a:close/>
              </a:path>
              <a:path w="981710" h="78740">
                <a:moveTo>
                  <a:pt x="903731" y="0"/>
                </a:moveTo>
                <a:lnTo>
                  <a:pt x="904931" y="31242"/>
                </a:lnTo>
                <a:lnTo>
                  <a:pt x="904949" y="31715"/>
                </a:lnTo>
                <a:lnTo>
                  <a:pt x="917575" y="31242"/>
                </a:lnTo>
                <a:lnTo>
                  <a:pt x="972644" y="31242"/>
                </a:lnTo>
                <a:lnTo>
                  <a:pt x="903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02934" y="1116330"/>
            <a:ext cx="1536065" cy="5041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7155" marR="118110">
              <a:lnSpc>
                <a:spcPct val="104299"/>
              </a:lnSpc>
              <a:spcBef>
                <a:spcPts val="335"/>
              </a:spcBef>
            </a:pPr>
            <a:r>
              <a:rPr sz="1150" b="1" dirty="0">
                <a:latin typeface="Calibri"/>
                <a:cs typeface="Calibri"/>
              </a:rPr>
              <a:t>Spherical</a:t>
            </a:r>
            <a:r>
              <a:rPr sz="1150" b="1" spc="150" dirty="0">
                <a:latin typeface="Calibri"/>
                <a:cs typeface="Calibri"/>
              </a:rPr>
              <a:t> </a:t>
            </a:r>
            <a:r>
              <a:rPr sz="1150" b="1" spc="-10" dirty="0">
                <a:latin typeface="Calibri"/>
                <a:cs typeface="Calibri"/>
              </a:rPr>
              <a:t>Coordinate System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17" y="865758"/>
            <a:ext cx="47517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4615" indent="-81915">
              <a:lnSpc>
                <a:spcPct val="100000"/>
              </a:lnSpc>
              <a:spcBef>
                <a:spcPts val="135"/>
              </a:spcBef>
              <a:buSzPct val="95652"/>
              <a:buChar char="•"/>
              <a:tabLst>
                <a:tab pos="94615" algn="l"/>
              </a:tabLst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easily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338577"/>
            <a:ext cx="2374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Types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Charge</a:t>
            </a:r>
            <a:r>
              <a:rPr sz="1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Distributions: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009" y="2639314"/>
            <a:ext cx="5947410" cy="30670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42545" rIns="0" bIns="0" rtlCol="0">
            <a:spAutoFit/>
          </a:bodyPr>
          <a:lstStyle/>
          <a:p>
            <a:pPr marR="5080">
              <a:lnSpc>
                <a:spcPct val="73000"/>
              </a:lnSpc>
              <a:spcBef>
                <a:spcPts val="335"/>
              </a:spcBef>
            </a:pPr>
            <a:r>
              <a:rPr sz="1150" b="1" dirty="0">
                <a:latin typeface="Times New Roman"/>
                <a:cs typeface="Times New Roman"/>
              </a:rPr>
              <a:t>Point</a:t>
            </a:r>
            <a:r>
              <a:rPr sz="1150" b="1" spc="1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charge: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size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body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much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smaller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consideration,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then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size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body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ignored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body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4095114"/>
            <a:ext cx="5962650" cy="16884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13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continuous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load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uniformly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distributed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conductor.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continuous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charging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device,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closely </a:t>
            </a:r>
            <a:r>
              <a:rPr sz="1150" dirty="0">
                <a:latin typeface="Times New Roman"/>
                <a:cs typeface="Times New Roman"/>
              </a:rPr>
              <a:t>packed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them.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Unlike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discrete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charging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continuous </a:t>
            </a:r>
            <a:r>
              <a:rPr sz="1150" dirty="0">
                <a:latin typeface="Times New Roman"/>
                <a:cs typeface="Times New Roman"/>
              </a:rPr>
              <a:t>load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uninterrupted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continuous.</a:t>
            </a:r>
            <a:r>
              <a:rPr sz="1150" spc="4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3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continuous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  <a:p>
            <a:pPr marL="469265" indent="-227965" algn="just">
              <a:lnSpc>
                <a:spcPts val="1370"/>
              </a:lnSpc>
              <a:buSzPct val="86956"/>
              <a:buFont typeface="Symbol"/>
              <a:buChar char=""/>
              <a:tabLst>
                <a:tab pos="469265" algn="l"/>
              </a:tabLst>
            </a:pPr>
            <a:r>
              <a:rPr sz="1150" dirty="0">
                <a:latin typeface="Times New Roman"/>
                <a:cs typeface="Times New Roman"/>
              </a:rPr>
              <a:t>Linear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Distribution</a:t>
            </a:r>
            <a:endParaRPr sz="1150">
              <a:latin typeface="Times New Roman"/>
              <a:cs typeface="Times New Roman"/>
            </a:endParaRPr>
          </a:p>
          <a:p>
            <a:pPr marL="469265" indent="-227965" algn="just">
              <a:lnSpc>
                <a:spcPct val="100000"/>
              </a:lnSpc>
              <a:spcBef>
                <a:spcPts val="994"/>
              </a:spcBef>
              <a:buSzPct val="86956"/>
              <a:buFont typeface="Symbol"/>
              <a:buChar char=""/>
              <a:tabLst>
                <a:tab pos="469265" algn="l"/>
              </a:tabLst>
            </a:pP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Distribution</a:t>
            </a:r>
            <a:endParaRPr sz="1150">
              <a:latin typeface="Times New Roman"/>
              <a:cs typeface="Times New Roman"/>
            </a:endParaRPr>
          </a:p>
          <a:p>
            <a:pPr marL="469265" indent="-227965" algn="just">
              <a:lnSpc>
                <a:spcPct val="100000"/>
              </a:lnSpc>
              <a:spcBef>
                <a:spcPts val="1000"/>
              </a:spcBef>
              <a:buSzPct val="86956"/>
              <a:buFont typeface="Symbol"/>
              <a:buChar char=""/>
              <a:tabLst>
                <a:tab pos="469265" algn="l"/>
              </a:tabLst>
            </a:pP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Distribution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8779" y="1074419"/>
            <a:ext cx="2219616" cy="11925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78" y="3184017"/>
            <a:ext cx="1072514" cy="76161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009" y="4738700"/>
            <a:ext cx="5947410" cy="183515"/>
          </a:xfrm>
          <a:prstGeom prst="rect">
            <a:avLst/>
          </a:prstGeom>
          <a:solidFill>
            <a:srgbClr val="F0F8FD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150" dirty="0">
                <a:latin typeface="Tahoma"/>
                <a:cs typeface="Tahoma"/>
              </a:rPr>
              <a:t>Charge</a:t>
            </a:r>
            <a:r>
              <a:rPr sz="1150" spc="180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distributions.</a:t>
            </a:r>
            <a:r>
              <a:rPr sz="1150" spc="204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(a)</a:t>
            </a:r>
            <a:r>
              <a:rPr sz="1150" spc="170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Point</a:t>
            </a:r>
            <a:r>
              <a:rPr sz="1150" spc="160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charge;</a:t>
            </a:r>
            <a:r>
              <a:rPr sz="1150" spc="215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(b)</a:t>
            </a:r>
            <a:r>
              <a:rPr sz="1150" spc="170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Line</a:t>
            </a:r>
            <a:r>
              <a:rPr sz="1150" spc="240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charge;</a:t>
            </a:r>
            <a:r>
              <a:rPr sz="1150" spc="170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(c)</a:t>
            </a:r>
            <a:r>
              <a:rPr sz="1150" spc="215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Surface</a:t>
            </a:r>
            <a:r>
              <a:rPr sz="1150" spc="185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charge;</a:t>
            </a:r>
            <a:r>
              <a:rPr sz="1150" spc="170" dirty="0">
                <a:latin typeface="Tahoma"/>
                <a:cs typeface="Tahoma"/>
              </a:rPr>
              <a:t> </a:t>
            </a:r>
            <a:r>
              <a:rPr sz="1150" dirty="0">
                <a:latin typeface="Tahoma"/>
                <a:cs typeface="Tahoma"/>
              </a:rPr>
              <a:t>(d)</a:t>
            </a:r>
            <a:r>
              <a:rPr sz="1150" spc="175" dirty="0">
                <a:latin typeface="Tahoma"/>
                <a:cs typeface="Tahoma"/>
              </a:rPr>
              <a:t> </a:t>
            </a:r>
            <a:r>
              <a:rPr sz="1150" spc="-10" dirty="0">
                <a:latin typeface="Tahoma"/>
                <a:cs typeface="Tahoma"/>
              </a:rPr>
              <a:t>Volume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09" y="5013325"/>
            <a:ext cx="503555" cy="182880"/>
          </a:xfrm>
          <a:prstGeom prst="rect">
            <a:avLst/>
          </a:prstGeom>
          <a:solidFill>
            <a:srgbClr val="F0F8FD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1150" spc="-10" dirty="0">
                <a:latin typeface="Tahoma"/>
                <a:cs typeface="Tahoma"/>
              </a:rPr>
              <a:t>charge.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8184843"/>
            <a:ext cx="5967095" cy="11480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Coulomb's 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Law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  <a:spcBef>
                <a:spcPts val="75"/>
              </a:spcBef>
            </a:pPr>
            <a:r>
              <a:rPr sz="1150" dirty="0">
                <a:latin typeface="Times New Roman"/>
                <a:cs typeface="Times New Roman"/>
              </a:rPr>
              <a:t>Coulomb's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two-point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13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Q1and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Q2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directly </a:t>
            </a:r>
            <a:r>
              <a:rPr sz="1150" dirty="0">
                <a:latin typeface="Times New Roman"/>
                <a:cs typeface="Times New Roman"/>
              </a:rPr>
              <a:t>proportional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inversely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proportional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square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distance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them.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260" y="938459"/>
            <a:ext cx="4823980" cy="3694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5287009"/>
            <a:ext cx="5783834" cy="292735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41069"/>
            <a:ext cx="5959475" cy="894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occupies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negligibly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compared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object.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hypothetical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single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space.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idealized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model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particle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having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charge.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Mathematically,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295602"/>
            <a:ext cx="5956300" cy="14249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proportionality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constant.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units,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Q1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Q2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Coulombs(C)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meters.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67915" algn="l"/>
              </a:tabLst>
            </a:pP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1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Newtons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(N)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permittivity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space.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(We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assuming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3342" y="3861561"/>
            <a:ext cx="32340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relative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permittivity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dielectric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3777056"/>
            <a:ext cx="2383155" cy="817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90"/>
              </a:spcBef>
              <a:tabLst>
                <a:tab pos="1494790" algn="l"/>
              </a:tabLst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use</a:t>
            </a:r>
            <a:r>
              <a:rPr sz="1150" dirty="0">
                <a:latin typeface="Times New Roman"/>
                <a:cs typeface="Times New Roman"/>
              </a:rPr>
              <a:t>	instead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where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medium).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150" spc="-10" dirty="0">
                <a:latin typeface="Times New Roman"/>
                <a:cs typeface="Times New Roman"/>
              </a:rPr>
              <a:t>Therefore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4941189"/>
            <a:ext cx="5781040" cy="94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73455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.......................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(1)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208900"/>
              </a:lnSpc>
              <a:spcBef>
                <a:spcPts val="35"/>
              </a:spcBef>
              <a:tabLst>
                <a:tab pos="455930" algn="l"/>
                <a:tab pos="1041400" algn="l"/>
              </a:tabLst>
            </a:pP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Q1and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Q2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 and</a:t>
            </a:r>
            <a:r>
              <a:rPr sz="1150" dirty="0">
                <a:latin typeface="Times New Roman"/>
                <a:cs typeface="Times New Roman"/>
              </a:rPr>
              <a:t>	.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Let</a:t>
            </a:r>
            <a:r>
              <a:rPr sz="1150" dirty="0">
                <a:latin typeface="Times New Roman"/>
                <a:cs typeface="Times New Roman"/>
              </a:rPr>
              <a:t>	represent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Q1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Q2.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1085" y="8047101"/>
            <a:ext cx="15957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Arial"/>
                <a:cs typeface="Arial"/>
              </a:rPr>
              <a:t>Fig</a:t>
            </a:r>
            <a:r>
              <a:rPr sz="1150" b="1" spc="100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1:</a:t>
            </a:r>
            <a:r>
              <a:rPr sz="1150" b="1" spc="10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Coulomb's</a:t>
            </a:r>
            <a:r>
              <a:rPr sz="1150" b="1" spc="95" dirty="0">
                <a:latin typeface="Arial"/>
                <a:cs typeface="Arial"/>
              </a:rPr>
              <a:t> </a:t>
            </a:r>
            <a:r>
              <a:rPr sz="1150" b="1" spc="-25" dirty="0">
                <a:latin typeface="Arial"/>
                <a:cs typeface="Arial"/>
              </a:rPr>
              <a:t>Law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8531732"/>
            <a:ext cx="259651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separated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7541" y="8531732"/>
            <a:ext cx="187007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9264" y="9195003"/>
            <a:ext cx="2425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6082" y="9195003"/>
            <a:ext cx="233679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can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6444" y="9195003"/>
            <a:ext cx="1701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be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78181" y="9195003"/>
            <a:ext cx="480059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defined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0374" y="9195003"/>
            <a:ext cx="1574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8475" y="1855216"/>
            <a:ext cx="685800" cy="4191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1921891"/>
            <a:ext cx="533400" cy="3619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3145" y="3002195"/>
            <a:ext cx="95250" cy="11417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4707" y="3876928"/>
            <a:ext cx="447675" cy="1143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7447" y="3876928"/>
            <a:ext cx="95250" cy="1143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975" y="4715120"/>
            <a:ext cx="904875" cy="36066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43700" y="5244777"/>
            <a:ext cx="85725" cy="18981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590" y="5612129"/>
            <a:ext cx="104775" cy="1905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9039" y="5612129"/>
            <a:ext cx="171450" cy="1905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34411" y="6292426"/>
            <a:ext cx="1920239" cy="166496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57778" y="8419338"/>
            <a:ext cx="1152525" cy="2476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3450" y="8908275"/>
            <a:ext cx="790575" cy="4191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91741" y="8908275"/>
            <a:ext cx="790575" cy="4191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19271" y="9127350"/>
            <a:ext cx="171450" cy="19050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3173" y="1272667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909" y="1707260"/>
            <a:ext cx="42043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Similarly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200" spc="33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200" baseline="-6944" dirty="0">
                <a:latin typeface="Times New Roman"/>
                <a:cs typeface="Times New Roman"/>
              </a:rPr>
              <a:t>2</a:t>
            </a:r>
            <a:r>
              <a:rPr sz="1200" spc="32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if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7838" y="1707260"/>
            <a:ext cx="15627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then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109" y="2073020"/>
            <a:ext cx="6096635" cy="14878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  <a:p>
            <a:pPr marL="88900" marR="55880">
              <a:lnSpc>
                <a:spcPct val="151300"/>
              </a:lnSpc>
              <a:spcBef>
                <a:spcPts val="475"/>
              </a:spcBef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determine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all </a:t>
            </a:r>
            <a:r>
              <a:rPr sz="1150" dirty="0">
                <a:latin typeface="Times New Roman"/>
                <a:cs typeface="Times New Roman"/>
              </a:rPr>
              <a:t>other</a:t>
            </a:r>
            <a:r>
              <a:rPr sz="1150" spc="17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charges,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apply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principle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superposition.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80" dirty="0">
                <a:latin typeface="Times New Roman"/>
                <a:cs typeface="Times New Roman"/>
              </a:rPr>
              <a:t>  </a:t>
            </a:r>
            <a:r>
              <a:rPr sz="1150" i="1" dirty="0">
                <a:latin typeface="Times New Roman"/>
                <a:cs typeface="Times New Roman"/>
              </a:rPr>
              <a:t>N</a:t>
            </a:r>
            <a:r>
              <a:rPr sz="1150" i="1" spc="18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charges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  <a:tabLst>
                <a:tab pos="5404485" algn="l"/>
                <a:tab pos="5591810" algn="l"/>
              </a:tabLst>
            </a:pP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200" baseline="-6944" dirty="0">
                <a:latin typeface="Times New Roman"/>
                <a:cs typeface="Times New Roman"/>
              </a:rPr>
              <a:t>2</a:t>
            </a:r>
            <a:r>
              <a:rPr sz="1150" dirty="0">
                <a:latin typeface="Times New Roman"/>
                <a:cs typeface="Times New Roman"/>
              </a:rPr>
              <a:t>,.........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200" baseline="-6944" dirty="0">
                <a:latin typeface="Times New Roman"/>
                <a:cs typeface="Times New Roman"/>
              </a:rPr>
              <a:t>N</a:t>
            </a:r>
            <a:r>
              <a:rPr sz="1200" spc="32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respectively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vectors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,......</a:t>
            </a:r>
            <a:endParaRPr sz="11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140"/>
              </a:spcBef>
              <a:tabLst>
                <a:tab pos="3144520" algn="l"/>
              </a:tabLst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experienced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150" i="1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at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4406010"/>
            <a:ext cx="5956300" cy="5106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35"/>
              </a:spcBef>
            </a:pPr>
            <a:r>
              <a:rPr sz="115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Field: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 marR="58419" algn="just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specifies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physical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everywhere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region. </a:t>
            </a:r>
            <a:r>
              <a:rPr sz="1150" dirty="0">
                <a:latin typeface="Times New Roman"/>
                <a:cs typeface="Times New Roman"/>
              </a:rPr>
              <a:t>Depending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upon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nature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consideration,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while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 marL="76200" algn="just">
              <a:lnSpc>
                <a:spcPts val="1310"/>
              </a:lnSpc>
            </a:pPr>
            <a:r>
              <a:rPr sz="1150" b="1" dirty="0">
                <a:latin typeface="Times New Roman"/>
                <a:cs typeface="Times New Roman"/>
              </a:rPr>
              <a:t>Static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Fields:</a:t>
            </a:r>
            <a:endParaRPr sz="1150">
              <a:latin typeface="Times New Roman"/>
              <a:cs typeface="Times New Roman"/>
            </a:endParaRPr>
          </a:p>
          <a:p>
            <a:pPr marL="76200" marR="64769" algn="just">
              <a:lnSpc>
                <a:spcPts val="14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Electrostatics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study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rest.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their </a:t>
            </a:r>
            <a:r>
              <a:rPr sz="1150" dirty="0">
                <a:latin typeface="Times New Roman"/>
                <a:cs typeface="Times New Roman"/>
              </a:rPr>
              <a:t>sources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charges.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fundamental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&amp;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experimentally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proved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electrostatics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Coulomb’s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&amp;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Gauss’s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theorem.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Field: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13500"/>
              </a:lnSpc>
              <a:spcBef>
                <a:spcPts val="955"/>
              </a:spcBef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experiences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force.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strength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unit </a:t>
            </a:r>
            <a:r>
              <a:rPr sz="1150" spc="-10" dirty="0">
                <a:latin typeface="Times New Roman"/>
                <a:cs typeface="Times New Roman"/>
              </a:rPr>
              <a:t>charge.</a:t>
            </a:r>
            <a:endParaRPr sz="1150">
              <a:latin typeface="Times New Roman"/>
              <a:cs typeface="Times New Roman"/>
            </a:endParaRPr>
          </a:p>
          <a:p>
            <a:pPr marL="12700" marR="4947285">
              <a:lnSpc>
                <a:spcPct val="172200"/>
              </a:lnSpc>
              <a:spcBef>
                <a:spcPts val="180"/>
              </a:spcBef>
            </a:pPr>
            <a:r>
              <a:rPr sz="1150" spc="-10" dirty="0">
                <a:latin typeface="Times New Roman"/>
                <a:cs typeface="Times New Roman"/>
              </a:rPr>
              <a:t>Mathematically,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/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Q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75"/>
              </a:lnSpc>
              <a:spcBef>
                <a:spcPts val="1030"/>
              </a:spcBef>
            </a:pPr>
            <a:r>
              <a:rPr sz="1150" dirty="0">
                <a:latin typeface="Times New Roman"/>
                <a:cs typeface="Times New Roman"/>
              </a:rPr>
              <a:t>F =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Q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(which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scalar)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(which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vector)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located.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150">
              <a:latin typeface="Times New Roman"/>
              <a:cs typeface="Times New Roman"/>
            </a:endParaRPr>
          </a:p>
          <a:p>
            <a:pPr marL="205104" algn="ctr">
              <a:lnSpc>
                <a:spcPct val="100000"/>
              </a:lnSpc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916939"/>
            <a:ext cx="2085975" cy="4953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5686" y="1644014"/>
            <a:ext cx="180975" cy="190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9585" y="2012188"/>
            <a:ext cx="600075" cy="190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050" y="2969641"/>
            <a:ext cx="85725" cy="1905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500" y="2969641"/>
            <a:ext cx="104775" cy="1905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5600" y="2969641"/>
            <a:ext cx="133350" cy="1905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83533" y="3337940"/>
            <a:ext cx="66675" cy="1524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1075" y="3731875"/>
            <a:ext cx="1323975" cy="49495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2150" y="9039034"/>
            <a:ext cx="609600" cy="4000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30675" y="9039034"/>
            <a:ext cx="381000" cy="40005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41069"/>
            <a:ext cx="5596890" cy="54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E</a:t>
            </a:r>
            <a:r>
              <a:rPr sz="1150" i="1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r</a:t>
            </a:r>
            <a:r>
              <a:rPr sz="1150" i="1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(observation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150" i="1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at </a:t>
            </a:r>
            <a:r>
              <a:rPr sz="1150" dirty="0">
                <a:latin typeface="Times New Roman"/>
                <a:cs typeface="Times New Roman"/>
              </a:rPr>
              <a:t>(source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2096" y="2324861"/>
            <a:ext cx="4743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0025" algn="l"/>
              </a:tabLst>
            </a:pPr>
            <a:r>
              <a:rPr sz="1150" spc="-5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,......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4141" y="2324861"/>
            <a:ext cx="109156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field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209" y="2324861"/>
            <a:ext cx="3852545" cy="521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collection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N</a:t>
            </a:r>
            <a:r>
              <a:rPr sz="1150" i="1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200" spc="82" baseline="-6944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,Q</a:t>
            </a:r>
            <a:r>
              <a:rPr sz="1200" baseline="-6944" dirty="0">
                <a:latin typeface="Times New Roman"/>
                <a:cs typeface="Times New Roman"/>
              </a:rPr>
              <a:t>2</a:t>
            </a:r>
            <a:r>
              <a:rPr sz="1200" spc="82" baseline="-6944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,.........Q</a:t>
            </a:r>
            <a:r>
              <a:rPr sz="1200" baseline="-6944" dirty="0">
                <a:latin typeface="Times New Roman"/>
                <a:cs typeface="Times New Roman"/>
              </a:rPr>
              <a:t>N</a:t>
            </a:r>
            <a:r>
              <a:rPr sz="1200" spc="284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at</a:t>
            </a: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05"/>
              </a:spcBef>
              <a:tabLst>
                <a:tab pos="1271905" algn="l"/>
              </a:tabLst>
            </a:pP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point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obtained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3585413"/>
            <a:ext cx="5772785" cy="1827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9695">
              <a:lnSpc>
                <a:spcPct val="1513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(6)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modified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suitably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compute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filed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continuous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charges.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51300"/>
              </a:lnSpc>
              <a:spcBef>
                <a:spcPts val="470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continuous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(t)</a:t>
            </a:r>
            <a:r>
              <a:rPr sz="1150" i="1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denoted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region.</a:t>
            </a:r>
            <a:endParaRPr sz="1150">
              <a:latin typeface="Times New Roman"/>
              <a:cs typeface="Times New Roman"/>
            </a:endParaRPr>
          </a:p>
          <a:p>
            <a:pPr marL="12700" marR="96520">
              <a:lnSpc>
                <a:spcPct val="148700"/>
              </a:lnSpc>
              <a:spcBef>
                <a:spcPts val="1265"/>
              </a:spcBef>
              <a:tabLst>
                <a:tab pos="2496185" algn="l"/>
              </a:tabLst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elementary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</a:t>
            </a:r>
            <a:r>
              <a:rPr sz="1150" dirty="0">
                <a:latin typeface="Times New Roman"/>
                <a:cs typeface="Times New Roman"/>
              </a:rPr>
              <a:t>	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can </a:t>
            </a:r>
            <a:r>
              <a:rPr sz="1150" dirty="0">
                <a:latin typeface="Times New Roman"/>
                <a:cs typeface="Times New Roman"/>
              </a:rPr>
              <a:t>write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7969122"/>
            <a:ext cx="5886450" cy="10534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Fig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2: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Continuous</a:t>
            </a:r>
            <a:r>
              <a:rPr sz="1150" b="1" spc="1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Volume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Distribution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Charge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450"/>
              </a:spcBef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integrated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P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charges.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P</a:t>
            </a:r>
            <a:r>
              <a:rPr sz="1150" i="1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written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6135" y="907414"/>
            <a:ext cx="121443" cy="152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0900" y="1564721"/>
            <a:ext cx="990600" cy="4945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7066" y="2259222"/>
            <a:ext cx="85725" cy="1894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9466" y="2240279"/>
            <a:ext cx="152400" cy="2462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98566" y="2240279"/>
            <a:ext cx="171450" cy="2462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122" y="2626232"/>
            <a:ext cx="121443" cy="1524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9925" y="3019805"/>
            <a:ext cx="1343025" cy="4953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4379" y="4892771"/>
            <a:ext cx="847724" cy="18068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2050" y="5588067"/>
            <a:ext cx="2200275" cy="4942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1258" y="6605206"/>
            <a:ext cx="1788958" cy="1165002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089786"/>
            <a:ext cx="5404485" cy="36061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38655" marR="1364615" indent="603885">
              <a:lnSpc>
                <a:spcPts val="2050"/>
              </a:lnSpc>
              <a:spcBef>
                <a:spcPts val="26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ELECTROSTATICS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spc="-10" dirty="0">
                <a:latin typeface="Times New Roman"/>
                <a:cs typeface="Times New Roman"/>
              </a:rPr>
              <a:t>Contents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ts val="1630"/>
              </a:lnSpc>
              <a:spcBef>
                <a:spcPts val="535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Review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coordinate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system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Coulomb’s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Law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Electric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Field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Intensity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Fields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Different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Charge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Distributions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Electric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Flux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Density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Gauss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Law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Applications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Electric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Potential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Relations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Maxwell’s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Electrostatic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Fields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Continuity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Equation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Relaxation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Time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Poisson's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Laplace's Equations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3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Illustrative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Problems.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24840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272667"/>
            <a:ext cx="5671820" cy="796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6032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...............volume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charge...........................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51300"/>
              </a:lnSpc>
              <a:spcBef>
                <a:spcPts val="470"/>
              </a:spcBef>
            </a:pPr>
            <a:r>
              <a:rPr sz="1150" dirty="0">
                <a:latin typeface="Times New Roman"/>
                <a:cs typeface="Times New Roman"/>
              </a:rPr>
              <a:t>Similar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technique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adopted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density.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3051" y="2599181"/>
            <a:ext cx="21431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.....................line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................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1319" y="3335528"/>
            <a:ext cx="24307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..................surface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charge......................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3994150"/>
            <a:ext cx="5967730" cy="24028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Lines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Forces: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pictorial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representation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 marL="12700" marR="203200">
              <a:lnSpc>
                <a:spcPct val="112300"/>
              </a:lnSpc>
              <a:spcBef>
                <a:spcPts val="825"/>
              </a:spcBef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(also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Streamlines)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imaginary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straight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 </a:t>
            </a:r>
            <a:r>
              <a:rPr sz="1150" dirty="0">
                <a:latin typeface="Times New Roman"/>
                <a:cs typeface="Times New Roman"/>
              </a:rPr>
              <a:t>curved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positive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tends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Properties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Lines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Force:</a:t>
            </a:r>
            <a:endParaRPr sz="11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2200"/>
              </a:lnSpc>
              <a:spcBef>
                <a:spcPts val="795"/>
              </a:spcBef>
              <a:buSzPct val="86956"/>
              <a:buAutoNum type="arabicPeriod"/>
              <a:tabLst>
                <a:tab pos="241300" algn="l"/>
              </a:tabLst>
            </a:pP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start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positive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terminate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either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spc="-10" dirty="0">
                <a:latin typeface="Times New Roman"/>
                <a:cs typeface="Times New Roman"/>
              </a:rPr>
              <a:t>infinity.</a:t>
            </a:r>
            <a:endParaRPr sz="1150">
              <a:latin typeface="Times New Roman"/>
              <a:cs typeface="Times New Roman"/>
            </a:endParaRPr>
          </a:p>
          <a:p>
            <a:pPr marL="241300" marR="12065" indent="-228600">
              <a:lnSpc>
                <a:spcPts val="1590"/>
              </a:lnSpc>
              <a:spcBef>
                <a:spcPts val="45"/>
              </a:spcBef>
              <a:buSzPct val="86956"/>
              <a:buAutoNum type="arabicPeriod"/>
              <a:tabLst>
                <a:tab pos="241300" algn="l"/>
              </a:tabLst>
            </a:pPr>
            <a:r>
              <a:rPr sz="1150" dirty="0">
                <a:latin typeface="Times New Roman"/>
                <a:cs typeface="Times New Roman"/>
              </a:rPr>
              <a:t>Similarly,</a:t>
            </a:r>
            <a:r>
              <a:rPr sz="1150" spc="4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assumed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start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infinity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dirty="0">
                <a:latin typeface="Times New Roman"/>
                <a:cs typeface="Times New Roman"/>
              </a:rPr>
              <a:t>terminate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404" y="916939"/>
            <a:ext cx="1447799" cy="4953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3054" y="2242692"/>
            <a:ext cx="1485899" cy="4953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9163" y="2979292"/>
            <a:ext cx="1485900" cy="4953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600075"/>
            <a:ext cx="2971800" cy="12763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309" y="2119121"/>
            <a:ext cx="5962015" cy="62718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69900" marR="119380" indent="-229235" algn="just">
              <a:lnSpc>
                <a:spcPct val="105700"/>
              </a:lnSpc>
              <a:spcBef>
                <a:spcPts val="60"/>
              </a:spcBef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area,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right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angles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lines,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proportional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E.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means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close </a:t>
            </a:r>
            <a:r>
              <a:rPr sz="1150" dirty="0">
                <a:latin typeface="Times New Roman"/>
                <a:cs typeface="Times New Roman"/>
              </a:rPr>
              <a:t>together,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large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they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apart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small.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Times New Roman"/>
              <a:buAutoNum type="arabicPeriod" startAt="3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enters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must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leave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 startAt="3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enter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Times New Roman"/>
              <a:buAutoNum type="arabicPeriod" startAt="3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more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enter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Times New Roman"/>
              <a:buAutoNum type="arabicPeriod" startAt="3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Hence,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sinks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 startAt="3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independent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Times New Roman"/>
              <a:buAutoNum type="arabicPeriod" startAt="3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never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intersect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Times New Roman"/>
              <a:buAutoNum type="arabicPeriod" startAt="3"/>
            </a:pPr>
            <a:endParaRPr sz="1150">
              <a:latin typeface="Times New Roman"/>
              <a:cs typeface="Times New Roman"/>
            </a:endParaRPr>
          </a:p>
          <a:p>
            <a:pPr marL="469900" marR="10795" indent="-229235">
              <a:lnSpc>
                <a:spcPts val="1370"/>
              </a:lnSpc>
              <a:buSzPct val="86956"/>
              <a:buAutoNum type="arabicPeriod" startAt="3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Tangent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 </a:t>
            </a:r>
            <a:r>
              <a:rPr sz="1150" spc="-10" dirty="0">
                <a:latin typeface="Times New Roman"/>
                <a:cs typeface="Times New Roman"/>
              </a:rPr>
              <a:t>point.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flux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density: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earlier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‘Electric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field'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strength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at</a:t>
            </a:r>
            <a:r>
              <a:rPr sz="1150" dirty="0">
                <a:latin typeface="Times New Roman"/>
                <a:cs typeface="Times New Roman"/>
              </a:rPr>
              <a:t> a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point.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media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being </a:t>
            </a:r>
            <a:r>
              <a:rPr sz="1150" dirty="0">
                <a:latin typeface="Times New Roman"/>
                <a:cs typeface="Times New Roman"/>
              </a:rPr>
              <a:t>considered.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independent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we'll </a:t>
            </a:r>
            <a:r>
              <a:rPr sz="1150" dirty="0">
                <a:latin typeface="Times New Roman"/>
                <a:cs typeface="Times New Roman"/>
              </a:rPr>
              <a:t>see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relates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producing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it).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linear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isotropic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under </a:t>
            </a:r>
            <a:r>
              <a:rPr sz="1150" dirty="0">
                <a:latin typeface="Times New Roman"/>
                <a:cs typeface="Times New Roman"/>
              </a:rPr>
              <a:t>consideration;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490"/>
              </a:spcBef>
            </a:pP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flux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density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amount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passes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right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direction</a:t>
            </a:r>
            <a:r>
              <a:rPr sz="1150" u="sng" spc="100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of</a:t>
            </a:r>
            <a:r>
              <a:rPr sz="1150" u="sng" spc="65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electric</a:t>
            </a:r>
            <a:r>
              <a:rPr sz="1150" u="sng" spc="95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field</a:t>
            </a:r>
            <a:r>
              <a:rPr sz="1150" dirty="0">
                <a:latin typeface="Times New Roman"/>
                <a:cs typeface="Times New Roman"/>
                <a:hlinkClick r:id="rId3"/>
              </a:rPr>
              <a:t>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electric</a:t>
            </a:r>
            <a:r>
              <a:rPr sz="1150" u="sng" spc="90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solidFill>
                  <a:srgbClr val="BD9E5F"/>
                </a:solidFill>
                <a:uFill>
                  <a:solidFill>
                    <a:srgbClr val="BD9E5F"/>
                  </a:solidFill>
                </a:uFill>
                <a:latin typeface="Times New Roman"/>
                <a:cs typeface="Times New Roman"/>
                <a:hlinkClick r:id="rId3"/>
              </a:rPr>
              <a:t>field</a:t>
            </a:r>
            <a:r>
              <a:rPr sz="1150" spc="50" dirty="0">
                <a:solidFill>
                  <a:srgbClr val="BD9E5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9028277"/>
            <a:ext cx="5734685" cy="556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Where,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body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created.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point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center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body.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566" y="8563983"/>
            <a:ext cx="992322" cy="38924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249806"/>
            <a:ext cx="18129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114549"/>
            <a:ext cx="1308100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Solved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problems: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spc="-10" dirty="0">
                <a:latin typeface="Times New Roman"/>
                <a:cs typeface="Times New Roman"/>
              </a:rPr>
              <a:t>Problem1: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4579746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6112255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9007550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4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2426" y="933450"/>
            <a:ext cx="447675" cy="152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2350" y="1620519"/>
            <a:ext cx="647700" cy="3238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2918079"/>
            <a:ext cx="5334000" cy="15030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50" y="4773548"/>
            <a:ext cx="5229225" cy="11791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50" y="6305169"/>
            <a:ext cx="5438775" cy="254165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2489454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4374007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6208267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8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14400"/>
            <a:ext cx="5257800" cy="8953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2685923"/>
            <a:ext cx="5038725" cy="11811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4568063"/>
            <a:ext cx="5248275" cy="16573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6752843"/>
            <a:ext cx="5755487" cy="247314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93191"/>
            <a:ext cx="5958205" cy="7924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Gauss's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Law:</a:t>
            </a:r>
            <a:endParaRPr sz="1150">
              <a:latin typeface="Times New Roman"/>
              <a:cs typeface="Times New Roman"/>
            </a:endParaRPr>
          </a:p>
          <a:p>
            <a:pPr marL="12700" marR="5080" indent="36195">
              <a:lnSpc>
                <a:spcPct val="151400"/>
              </a:lnSpc>
              <a:spcBef>
                <a:spcPts val="430"/>
              </a:spcBef>
            </a:pP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fundamental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laws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electromagnetism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total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3699713"/>
            <a:ext cx="5580380" cy="556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Q</a:t>
            </a:r>
            <a:r>
              <a:rPr sz="1150" i="1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isotropic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homogeneous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dielectric </a:t>
            </a:r>
            <a:r>
              <a:rPr sz="1150" dirty="0">
                <a:latin typeface="Times New Roman"/>
                <a:cs typeface="Times New Roman"/>
              </a:rPr>
              <a:t>constant.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r</a:t>
            </a:r>
            <a:r>
              <a:rPr sz="1150" i="1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enclosing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4838775"/>
            <a:ext cx="5841365" cy="54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elementary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d</a:t>
            </a:r>
            <a:r>
              <a:rPr sz="1150" b="1" i="1" dirty="0">
                <a:latin typeface="Times New Roman"/>
                <a:cs typeface="Times New Roman"/>
              </a:rPr>
              <a:t>s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amount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passing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elementary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6299708"/>
            <a:ext cx="2457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But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0542" y="6299708"/>
            <a:ext cx="32023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elementary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solid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subtended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area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1573" y="6299708"/>
            <a:ext cx="1238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i="1" spc="-25" dirty="0">
                <a:latin typeface="Times New Roman"/>
                <a:cs typeface="Times New Roman"/>
              </a:rPr>
              <a:t>Q</a:t>
            </a:r>
            <a:r>
              <a:rPr sz="1150" spc="-25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6812026"/>
            <a:ext cx="5090795" cy="1153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Therefore,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enclosing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definition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Law.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6776" y="1930526"/>
            <a:ext cx="2039112" cy="15087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4437253"/>
            <a:ext cx="1066800" cy="3238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1401" y="5570021"/>
            <a:ext cx="1600200" cy="32216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2692" y="6071742"/>
            <a:ext cx="895350" cy="3905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8534" y="6252717"/>
            <a:ext cx="209550" cy="2095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6970" y="6620891"/>
            <a:ext cx="762000" cy="3238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49369" y="7195566"/>
            <a:ext cx="1514475" cy="36195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406" y="5908100"/>
            <a:ext cx="94456" cy="1528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1509" y="4591380"/>
            <a:ext cx="6071870" cy="35064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20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1st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electrostatics.</a:t>
            </a: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30"/>
              </a:spcBef>
            </a:pPr>
            <a:r>
              <a:rPr sz="1150" b="1" dirty="0">
                <a:latin typeface="Times New Roman"/>
                <a:cs typeface="Times New Roman"/>
              </a:rPr>
              <a:t>Application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Gauss's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Law:</a:t>
            </a:r>
            <a:endParaRPr sz="1150">
              <a:latin typeface="Times New Roman"/>
              <a:cs typeface="Times New Roman"/>
            </a:endParaRPr>
          </a:p>
          <a:p>
            <a:pPr marL="63500" marR="60325">
              <a:lnSpc>
                <a:spcPct val="148900"/>
              </a:lnSpc>
              <a:spcBef>
                <a:spcPts val="935"/>
              </a:spcBef>
              <a:tabLst>
                <a:tab pos="3210560" algn="l"/>
                <a:tab pos="3549015" algn="l"/>
              </a:tabLst>
            </a:pP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particularly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useful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computing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or</a:t>
            </a:r>
            <a:r>
              <a:rPr sz="1150" dirty="0">
                <a:latin typeface="Times New Roman"/>
                <a:cs typeface="Times New Roman"/>
              </a:rPr>
              <a:t>	where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some </a:t>
            </a:r>
            <a:r>
              <a:rPr sz="1150" dirty="0">
                <a:latin typeface="Times New Roman"/>
                <a:cs typeface="Times New Roman"/>
              </a:rPr>
              <a:t>symmetry.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shall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illustrate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application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examples.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50">
              <a:latin typeface="Times New Roman"/>
              <a:cs typeface="Times New Roman"/>
            </a:endParaRPr>
          </a:p>
          <a:p>
            <a:pPr marL="292100" algn="just">
              <a:lnSpc>
                <a:spcPct val="100000"/>
              </a:lnSpc>
              <a:spcBef>
                <a:spcPts val="5"/>
              </a:spcBef>
              <a:tabLst>
                <a:tab pos="863600" algn="l"/>
              </a:tabLst>
            </a:pPr>
            <a:r>
              <a:rPr sz="1150" b="1" spc="-25" dirty="0">
                <a:latin typeface="Times New Roman"/>
                <a:cs typeface="Times New Roman"/>
              </a:rPr>
              <a:t>1.</a:t>
            </a:r>
            <a:r>
              <a:rPr sz="1150" b="1" dirty="0">
                <a:latin typeface="Times New Roman"/>
                <a:cs typeface="Times New Roman"/>
              </a:rPr>
              <a:t>	due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to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an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infinite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line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charge</a:t>
            </a:r>
            <a:endParaRPr sz="1150">
              <a:latin typeface="Times New Roman"/>
              <a:cs typeface="Times New Roman"/>
            </a:endParaRPr>
          </a:p>
          <a:p>
            <a:pPr marL="63500" marR="55880" algn="just">
              <a:lnSpc>
                <a:spcPct val="150000"/>
              </a:lnSpc>
              <a:spcBef>
                <a:spcPts val="450"/>
              </a:spcBef>
            </a:pP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first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illustration</a:t>
            </a:r>
            <a:r>
              <a:rPr sz="1150" spc="4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law,</a:t>
            </a:r>
            <a:r>
              <a:rPr sz="1150" spc="4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problem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determination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200" baseline="-6944" dirty="0">
                <a:latin typeface="Times New Roman"/>
                <a:cs typeface="Times New Roman"/>
              </a:rPr>
              <a:t>L</a:t>
            </a:r>
            <a:r>
              <a:rPr sz="1150" dirty="0">
                <a:latin typeface="Times New Roman"/>
                <a:cs typeface="Times New Roman"/>
              </a:rPr>
              <a:t>C/m.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us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positioned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z</a:t>
            </a:r>
            <a:r>
              <a:rPr sz="1150" dirty="0">
                <a:latin typeface="Times New Roman"/>
                <a:cs typeface="Times New Roman"/>
              </a:rPr>
              <a:t>-axis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4(a)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(next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slide).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assumed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infinitely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Fig. </a:t>
            </a:r>
            <a:r>
              <a:rPr sz="1150" dirty="0">
                <a:latin typeface="Times New Roman"/>
                <a:cs typeface="Times New Roman"/>
              </a:rPr>
              <a:t>4(b)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(next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slide).</a:t>
            </a:r>
            <a:endParaRPr sz="1150">
              <a:latin typeface="Times New Roman"/>
              <a:cs typeface="Times New Roman"/>
            </a:endParaRPr>
          </a:p>
          <a:p>
            <a:pPr marL="63500" marR="69215" algn="just">
              <a:lnSpc>
                <a:spcPct val="151300"/>
              </a:lnSpc>
              <a:spcBef>
                <a:spcPts val="470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cylindrical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2.4(a),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theorm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can </a:t>
            </a:r>
            <a:r>
              <a:rPr sz="1150" spc="-10" dirty="0">
                <a:latin typeface="Times New Roman"/>
                <a:cs typeface="Times New Roman"/>
              </a:rPr>
              <a:t>write,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209" y="8671966"/>
            <a:ext cx="6044565" cy="903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43180">
              <a:lnSpc>
                <a:spcPct val="1513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Considering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fact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areas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S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200" spc="60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S</a:t>
            </a:r>
            <a:r>
              <a:rPr sz="1200" baseline="-6944" dirty="0">
                <a:latin typeface="Times New Roman"/>
                <a:cs typeface="Times New Roman"/>
              </a:rPr>
              <a:t>3</a:t>
            </a:r>
            <a:r>
              <a:rPr sz="1200" spc="60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integrals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top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bottom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evaluates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zero.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we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write,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095375"/>
            <a:ext cx="2781300" cy="3276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508" y="5259704"/>
            <a:ext cx="95250" cy="152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9485" y="5259704"/>
            <a:ext cx="114300" cy="152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8257793"/>
            <a:ext cx="3200400" cy="3429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1911" y="9353791"/>
            <a:ext cx="885825" cy="14287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909" y="4104258"/>
            <a:ext cx="17735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Fig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4: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Infinite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Line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Charge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4945760"/>
            <a:ext cx="5970270" cy="1432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2.</a:t>
            </a:r>
            <a:r>
              <a:rPr sz="1150" b="1" spc="3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Infinite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Sheet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Charge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second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application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theorem,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charged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sheet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7900"/>
              </a:lnSpc>
              <a:spcBef>
                <a:spcPts val="595"/>
              </a:spcBef>
            </a:pPr>
            <a:r>
              <a:rPr sz="1150" dirty="0">
                <a:latin typeface="Times New Roman"/>
                <a:cs typeface="Times New Roman"/>
              </a:rPr>
              <a:t>covering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x-z</a:t>
            </a:r>
            <a:r>
              <a:rPr sz="1150" i="1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5.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Assuming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65" dirty="0">
                <a:latin typeface="Times New Roman"/>
                <a:cs typeface="Times New Roman"/>
              </a:rPr>
              <a:t>  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cylindrical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sides</a:t>
            </a:r>
            <a:r>
              <a:rPr sz="1150" spc="434" dirty="0">
                <a:latin typeface="Times New Roman"/>
                <a:cs typeface="Times New Roman"/>
              </a:rPr>
              <a:t>   </a:t>
            </a:r>
            <a:r>
              <a:rPr sz="1150" dirty="0">
                <a:latin typeface="Times New Roman"/>
                <a:cs typeface="Times New Roman"/>
              </a:rPr>
              <a:t>placed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symmetrically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5,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858" y="942975"/>
            <a:ext cx="1225448" cy="28289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4275" y="2838450"/>
            <a:ext cx="1543050" cy="9334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" y="4451984"/>
            <a:ext cx="809625" cy="3333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4402" y="5630417"/>
            <a:ext cx="133350" cy="1143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8671" y="5941567"/>
            <a:ext cx="142875" cy="952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450" y="6550406"/>
            <a:ext cx="1419225" cy="89535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3239516"/>
            <a:ext cx="5963285" cy="3500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Fig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5: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Infinite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Sheet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Charge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noted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strength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independent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distance.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true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charge;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either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side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perpendicular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sheet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extend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gives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strength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becomes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independent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finite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sheet,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distance.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3.</a:t>
            </a:r>
            <a:r>
              <a:rPr sz="1150" b="1" spc="4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Uniformly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Charged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Sphere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r0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having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uniform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rv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C/m3.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48800"/>
              </a:lnSpc>
              <a:spcBef>
                <a:spcPts val="500"/>
              </a:spcBef>
              <a:tabLst>
                <a:tab pos="977900" algn="l"/>
              </a:tabLst>
            </a:pPr>
            <a:r>
              <a:rPr sz="1150" spc="-10" dirty="0">
                <a:latin typeface="Times New Roman"/>
                <a:cs typeface="Times New Roman"/>
              </a:rPr>
              <a:t>determine</a:t>
            </a:r>
            <a:r>
              <a:rPr sz="1150" dirty="0">
                <a:latin typeface="Times New Roman"/>
                <a:cs typeface="Times New Roman"/>
              </a:rPr>
              <a:t>	everywhere,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inside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outside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sphere,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construct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Gaussian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surfaces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&lt;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r0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&gt;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r0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(a)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6(b).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38580" algn="l"/>
              </a:tabLst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</a:t>
            </a:r>
            <a:r>
              <a:rPr sz="1150" dirty="0">
                <a:latin typeface="Times New Roman"/>
                <a:cs typeface="Times New Roman"/>
              </a:rPr>
              <a:t>	;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enclosed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7485" y="9295586"/>
            <a:ext cx="22117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Fig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6: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Uniformly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Charged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Sphere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135" y="959548"/>
            <a:ext cx="1554806" cy="21821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107" y="5907151"/>
            <a:ext cx="114300" cy="152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3123" y="6519291"/>
            <a:ext cx="304800" cy="142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6859461"/>
            <a:ext cx="838200" cy="3233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7562088"/>
            <a:ext cx="3200400" cy="159992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75" y="7173020"/>
            <a:ext cx="2057400" cy="21623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309" y="888618"/>
            <a:ext cx="18402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theorem,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1844420"/>
            <a:ext cx="6223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Therefore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2796031"/>
            <a:ext cx="8864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5698" y="2796031"/>
            <a:ext cx="2069464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;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3664965"/>
            <a:ext cx="18402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theorem,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4694046"/>
            <a:ext cx="5959475" cy="21736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Potential</a:t>
            </a:r>
            <a:r>
              <a:rPr sz="1150" b="1" spc="1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/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Electrostatic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Potential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(V):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3599"/>
              </a:lnSpc>
              <a:spcBef>
                <a:spcPts val="775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placed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vicinity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another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another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charge),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it </a:t>
            </a:r>
            <a:r>
              <a:rPr sz="1150" dirty="0">
                <a:latin typeface="Times New Roman"/>
                <a:cs typeface="Times New Roman"/>
              </a:rPr>
              <a:t>experiences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force.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being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acted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moved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another,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then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either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said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system.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57555" algn="just">
              <a:lnSpc>
                <a:spcPct val="114799"/>
              </a:lnSpc>
            </a:pPr>
            <a:r>
              <a:rPr sz="1150" dirty="0">
                <a:latin typeface="Times New Roman"/>
                <a:cs typeface="Times New Roman"/>
              </a:rPr>
              <a:t>Say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moved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 marL="48895" algn="just">
              <a:lnSpc>
                <a:spcPct val="100000"/>
              </a:lnSpc>
              <a:spcBef>
                <a:spcPts val="1180"/>
              </a:spcBef>
            </a:pPr>
            <a:r>
              <a:rPr sz="1150" dirty="0">
                <a:latin typeface="Times New Roman"/>
                <a:cs typeface="Times New Roman"/>
              </a:rPr>
              <a:t>WA→B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∫AB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∫AB(E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dl)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indicates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external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agent.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1269364"/>
            <a:ext cx="2847975" cy="4191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" y="2270760"/>
            <a:ext cx="1552575" cy="2857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023" y="2783839"/>
            <a:ext cx="304800" cy="1428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4075" y="3188084"/>
            <a:ext cx="857250" cy="3227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975" y="4056714"/>
            <a:ext cx="1466850" cy="35082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3831971"/>
            <a:ext cx="2056164" cy="1524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309" y="1001090"/>
            <a:ext cx="5967095" cy="2715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335" algn="just">
              <a:lnSpc>
                <a:spcPct val="1122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test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points(VAB).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85"/>
              </a:spcBef>
            </a:pPr>
            <a:r>
              <a:rPr sz="1150" dirty="0">
                <a:latin typeface="Times New Roman"/>
                <a:cs typeface="Times New Roman"/>
              </a:rPr>
              <a:t>VAB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WA→B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/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Q</a:t>
            </a:r>
            <a:endParaRPr sz="1150">
              <a:latin typeface="Times New Roman"/>
              <a:cs typeface="Times New Roman"/>
            </a:endParaRPr>
          </a:p>
          <a:p>
            <a:pPr marL="226695" indent="-86360">
              <a:lnSpc>
                <a:spcPct val="100000"/>
              </a:lnSpc>
              <a:spcBef>
                <a:spcPts val="1285"/>
              </a:spcBef>
              <a:buChar char="-"/>
              <a:tabLst>
                <a:tab pos="226695" algn="l"/>
              </a:tabLst>
            </a:pPr>
            <a:r>
              <a:rPr sz="1150" dirty="0">
                <a:latin typeface="Times New Roman"/>
                <a:cs typeface="Times New Roman"/>
              </a:rPr>
              <a:t>∫AB(E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dl)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226695" indent="-86360">
              <a:lnSpc>
                <a:spcPct val="100000"/>
              </a:lnSpc>
              <a:buChar char="-"/>
              <a:tabLst>
                <a:tab pos="226695" algn="l"/>
              </a:tabLst>
            </a:pPr>
            <a:r>
              <a:rPr sz="1150" dirty="0">
                <a:latin typeface="Times New Roman"/>
                <a:cs typeface="Times New Roman"/>
              </a:rPr>
              <a:t>∫InitialFinal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dl)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3599"/>
              </a:lnSpc>
              <a:spcBef>
                <a:spcPts val="810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positive,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gain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movement, </a:t>
            </a:r>
            <a:r>
              <a:rPr sz="1150" dirty="0">
                <a:latin typeface="Times New Roman"/>
                <a:cs typeface="Times New Roman"/>
              </a:rPr>
              <a:t>external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agent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performs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against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field.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negative,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 marL="12700" marR="662940">
              <a:lnSpc>
                <a:spcPct val="117500"/>
              </a:lnSpc>
              <a:spcBef>
                <a:spcPts val="126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conservative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on </a:t>
            </a:r>
            <a:r>
              <a:rPr sz="1150" dirty="0">
                <a:latin typeface="Times New Roman"/>
                <a:cs typeface="Times New Roman"/>
              </a:rPr>
              <a:t>end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independent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taken.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909" y="5641085"/>
            <a:ext cx="5469255" cy="2169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conservative,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150">
              <a:latin typeface="Times New Roman"/>
              <a:cs typeface="Times New Roman"/>
            </a:endParaRPr>
          </a:p>
          <a:p>
            <a:pPr marL="3153410">
              <a:lnSpc>
                <a:spcPct val="100000"/>
              </a:lnSpc>
            </a:pPr>
            <a:r>
              <a:rPr sz="650" spc="-50" dirty="0">
                <a:latin typeface="Cambria Math"/>
                <a:cs typeface="Cambria Math"/>
              </a:rPr>
              <a:t>𝐵</a:t>
            </a:r>
            <a:endParaRPr sz="650">
              <a:latin typeface="Cambria Math"/>
              <a:cs typeface="Cambria Math"/>
            </a:endParaRPr>
          </a:p>
          <a:p>
            <a:pPr marL="556260" algn="ctr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latin typeface="Cambria Math"/>
                <a:cs typeface="Cambria Math"/>
              </a:rPr>
              <a:t>𝑉</a:t>
            </a:r>
            <a:r>
              <a:rPr sz="975" baseline="-17094" dirty="0">
                <a:latin typeface="Cambria Math"/>
                <a:cs typeface="Cambria Math"/>
              </a:rPr>
              <a:t>𝐴𝐵</a:t>
            </a:r>
            <a:r>
              <a:rPr sz="975" spc="300" baseline="-17094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8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−</a:t>
            </a:r>
            <a:r>
              <a:rPr sz="1000" spc="-35" dirty="0">
                <a:latin typeface="Cambria Math"/>
                <a:cs typeface="Cambria Math"/>
              </a:rPr>
              <a:t> </a:t>
            </a:r>
            <a:r>
              <a:rPr sz="1100" spc="245" dirty="0">
                <a:latin typeface="Cambria Math"/>
                <a:cs typeface="Cambria Math"/>
              </a:rPr>
              <a:t>∫</a:t>
            </a:r>
            <a:r>
              <a:rPr sz="1100" spc="160" dirty="0">
                <a:latin typeface="Cambria Math"/>
                <a:cs typeface="Cambria Math"/>
              </a:rPr>
              <a:t> </a:t>
            </a:r>
            <a:r>
              <a:rPr sz="1650" spc="-900" baseline="7575" dirty="0">
                <a:latin typeface="Cambria Math"/>
                <a:cs typeface="Cambria Math"/>
              </a:rPr>
              <a:t>̅</a:t>
            </a:r>
            <a:r>
              <a:rPr sz="1000" spc="-5" dirty="0">
                <a:latin typeface="Cambria Math"/>
                <a:cs typeface="Cambria Math"/>
              </a:rPr>
              <a:t>𝐸</a:t>
            </a:r>
            <a:r>
              <a:rPr sz="1000" spc="-1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.</a:t>
            </a:r>
            <a:r>
              <a:rPr sz="1000" spc="-30" dirty="0">
                <a:latin typeface="Cambria Math"/>
                <a:cs typeface="Cambria Math"/>
              </a:rPr>
              <a:t> </a:t>
            </a:r>
            <a:r>
              <a:rPr sz="1000" spc="-25" dirty="0">
                <a:latin typeface="Cambria Math"/>
                <a:cs typeface="Cambria Math"/>
              </a:rPr>
              <a:t>𝑑</a:t>
            </a:r>
            <a:r>
              <a:rPr sz="1650" spc="-37" baseline="10101" dirty="0">
                <a:latin typeface="Cambria Math"/>
                <a:cs typeface="Cambria Math"/>
              </a:rPr>
              <a:t>̅</a:t>
            </a:r>
            <a:r>
              <a:rPr sz="1000" spc="-25" dirty="0">
                <a:latin typeface="Cambria Math"/>
                <a:cs typeface="Cambria Math"/>
              </a:rPr>
              <a:t>𝑙</a:t>
            </a:r>
            <a:endParaRPr sz="1000">
              <a:latin typeface="Cambria Math"/>
              <a:cs typeface="Cambria Math"/>
            </a:endParaRPr>
          </a:p>
          <a:p>
            <a:pPr marL="3102610">
              <a:lnSpc>
                <a:spcPct val="100000"/>
              </a:lnSpc>
              <a:spcBef>
                <a:spcPts val="210"/>
              </a:spcBef>
            </a:pPr>
            <a:r>
              <a:rPr sz="650" spc="-50" dirty="0">
                <a:latin typeface="Cambria Math"/>
                <a:cs typeface="Cambria Math"/>
              </a:rPr>
              <a:t>𝐴</a:t>
            </a:r>
            <a:endParaRPr sz="6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650">
              <a:latin typeface="Cambria Math"/>
              <a:cs typeface="Cambria Math"/>
            </a:endParaRPr>
          </a:p>
          <a:p>
            <a:pPr marL="2823845">
              <a:lnSpc>
                <a:spcPct val="100000"/>
              </a:lnSpc>
              <a:tabLst>
                <a:tab pos="3455035" algn="l"/>
              </a:tabLst>
            </a:pPr>
            <a:r>
              <a:rPr sz="650" spc="-25" dirty="0">
                <a:latin typeface="Cambria Math"/>
                <a:cs typeface="Cambria Math"/>
              </a:rPr>
              <a:t>𝑝</a:t>
            </a:r>
            <a:r>
              <a:rPr sz="900" spc="-37" baseline="-27777" dirty="0">
                <a:latin typeface="Cambria Math"/>
                <a:cs typeface="Cambria Math"/>
              </a:rPr>
              <a:t>0</a:t>
            </a:r>
            <a:r>
              <a:rPr sz="900" baseline="-27777" dirty="0">
                <a:latin typeface="Cambria Math"/>
                <a:cs typeface="Cambria Math"/>
              </a:rPr>
              <a:t>	</a:t>
            </a:r>
            <a:r>
              <a:rPr sz="650" spc="-50" dirty="0">
                <a:latin typeface="Cambria Math"/>
                <a:cs typeface="Cambria Math"/>
              </a:rPr>
              <a:t>𝐵</a:t>
            </a:r>
            <a:endParaRPr sz="650">
              <a:latin typeface="Cambria Math"/>
              <a:cs typeface="Cambria Math"/>
            </a:endParaRPr>
          </a:p>
          <a:p>
            <a:pPr marL="528955" algn="ctr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latin typeface="Cambria Math"/>
                <a:cs typeface="Cambria Math"/>
              </a:rPr>
              <a:t>𝑉</a:t>
            </a:r>
            <a:r>
              <a:rPr sz="975" baseline="-17094" dirty="0">
                <a:latin typeface="Cambria Math"/>
                <a:cs typeface="Cambria Math"/>
              </a:rPr>
              <a:t>𝐴𝐵</a:t>
            </a:r>
            <a:r>
              <a:rPr sz="975" spc="300" baseline="-17094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8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−</a:t>
            </a:r>
            <a:r>
              <a:rPr sz="1000" spc="-35" dirty="0">
                <a:latin typeface="Cambria Math"/>
                <a:cs typeface="Cambria Math"/>
              </a:rPr>
              <a:t> </a:t>
            </a:r>
            <a:r>
              <a:rPr sz="1100" spc="245" dirty="0">
                <a:latin typeface="Cambria Math"/>
                <a:cs typeface="Cambria Math"/>
              </a:rPr>
              <a:t>∫</a:t>
            </a:r>
            <a:r>
              <a:rPr sz="1100" spc="450" dirty="0">
                <a:latin typeface="Cambria Math"/>
                <a:cs typeface="Cambria Math"/>
              </a:rPr>
              <a:t> </a:t>
            </a:r>
            <a:r>
              <a:rPr sz="1650" spc="-900" baseline="7575" dirty="0">
                <a:latin typeface="Cambria Math"/>
                <a:cs typeface="Cambria Math"/>
              </a:rPr>
              <a:t>̅</a:t>
            </a:r>
            <a:r>
              <a:rPr sz="1000" spc="-5" dirty="0">
                <a:latin typeface="Cambria Math"/>
                <a:cs typeface="Cambria Math"/>
              </a:rPr>
              <a:t>𝐸</a:t>
            </a:r>
            <a:r>
              <a:rPr sz="1000" spc="-2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.</a:t>
            </a:r>
            <a:r>
              <a:rPr sz="1000" spc="-30" dirty="0">
                <a:latin typeface="Cambria Math"/>
                <a:cs typeface="Cambria Math"/>
              </a:rPr>
              <a:t> </a:t>
            </a:r>
            <a:r>
              <a:rPr sz="1000" spc="-240" dirty="0">
                <a:latin typeface="Cambria Math"/>
                <a:cs typeface="Cambria Math"/>
              </a:rPr>
              <a:t>𝑑</a:t>
            </a:r>
            <a:r>
              <a:rPr sz="1650" spc="-359" baseline="10101" dirty="0">
                <a:latin typeface="Cambria Math"/>
                <a:cs typeface="Cambria Math"/>
              </a:rPr>
              <a:t>̅</a:t>
            </a:r>
            <a:r>
              <a:rPr sz="1000" spc="-240" dirty="0">
                <a:latin typeface="Cambria Math"/>
                <a:cs typeface="Cambria Math"/>
              </a:rPr>
              <a:t>𝑙</a:t>
            </a:r>
            <a:r>
              <a:rPr sz="1000" spc="1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−</a:t>
            </a:r>
            <a:r>
              <a:rPr sz="1000" spc="40" dirty="0">
                <a:latin typeface="Cambria Math"/>
                <a:cs typeface="Cambria Math"/>
              </a:rPr>
              <a:t> </a:t>
            </a:r>
            <a:r>
              <a:rPr sz="1100" spc="245" dirty="0">
                <a:latin typeface="Cambria Math"/>
                <a:cs typeface="Cambria Math"/>
              </a:rPr>
              <a:t>∫</a:t>
            </a:r>
            <a:r>
              <a:rPr sz="1100" spc="155" dirty="0">
                <a:latin typeface="Cambria Math"/>
                <a:cs typeface="Cambria Math"/>
              </a:rPr>
              <a:t> </a:t>
            </a:r>
            <a:r>
              <a:rPr sz="1650" spc="-900" baseline="7575" dirty="0">
                <a:latin typeface="Cambria Math"/>
                <a:cs typeface="Cambria Math"/>
              </a:rPr>
              <a:t>̅</a:t>
            </a:r>
            <a:r>
              <a:rPr sz="1000" spc="-5" dirty="0">
                <a:latin typeface="Cambria Math"/>
                <a:cs typeface="Cambria Math"/>
              </a:rPr>
              <a:t>𝐸</a:t>
            </a:r>
            <a:r>
              <a:rPr sz="1000" spc="-2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.</a:t>
            </a:r>
            <a:r>
              <a:rPr sz="1000" spc="-30" dirty="0">
                <a:latin typeface="Cambria Math"/>
                <a:cs typeface="Cambria Math"/>
              </a:rPr>
              <a:t> </a:t>
            </a:r>
            <a:r>
              <a:rPr sz="1000" spc="-25" dirty="0">
                <a:latin typeface="Cambria Math"/>
                <a:cs typeface="Cambria Math"/>
              </a:rPr>
              <a:t>𝑑</a:t>
            </a:r>
            <a:r>
              <a:rPr sz="1650" spc="-37" baseline="10101" dirty="0">
                <a:latin typeface="Cambria Math"/>
                <a:cs typeface="Cambria Math"/>
              </a:rPr>
              <a:t>̅</a:t>
            </a:r>
            <a:r>
              <a:rPr sz="1000" spc="-25" dirty="0">
                <a:latin typeface="Cambria Math"/>
                <a:cs typeface="Cambria Math"/>
              </a:rPr>
              <a:t>𝑙</a:t>
            </a:r>
            <a:endParaRPr sz="1000">
              <a:latin typeface="Cambria Math"/>
              <a:cs typeface="Cambria Math"/>
            </a:endParaRPr>
          </a:p>
          <a:p>
            <a:pPr marL="2773680">
              <a:lnSpc>
                <a:spcPct val="100000"/>
              </a:lnSpc>
              <a:spcBef>
                <a:spcPts val="209"/>
              </a:spcBef>
              <a:tabLst>
                <a:tab pos="3404235" algn="l"/>
              </a:tabLst>
            </a:pPr>
            <a:r>
              <a:rPr sz="650" spc="-50" dirty="0">
                <a:latin typeface="Cambria Math"/>
                <a:cs typeface="Cambria Math"/>
              </a:rPr>
              <a:t>𝐴</a:t>
            </a:r>
            <a:r>
              <a:rPr sz="650" dirty="0">
                <a:latin typeface="Cambria Math"/>
                <a:cs typeface="Cambria Math"/>
              </a:rPr>
              <a:t>	</a:t>
            </a:r>
            <a:r>
              <a:rPr sz="650" spc="-25" dirty="0">
                <a:latin typeface="Cambria Math"/>
                <a:cs typeface="Cambria Math"/>
              </a:rPr>
              <a:t>𝑝</a:t>
            </a:r>
            <a:r>
              <a:rPr sz="900" spc="-37" baseline="-23148" dirty="0">
                <a:latin typeface="Cambria Math"/>
                <a:cs typeface="Cambria Math"/>
              </a:rPr>
              <a:t>0</a:t>
            </a:r>
            <a:endParaRPr sz="900" baseline="-23148">
              <a:latin typeface="Cambria Math"/>
              <a:cs typeface="Cambria Math"/>
            </a:endParaRPr>
          </a:p>
          <a:p>
            <a:pPr marL="2842260">
              <a:lnSpc>
                <a:spcPct val="100000"/>
              </a:lnSpc>
              <a:spcBef>
                <a:spcPts val="80"/>
              </a:spcBef>
              <a:tabLst>
                <a:tab pos="3464560" algn="l"/>
              </a:tabLst>
            </a:pPr>
            <a:r>
              <a:rPr sz="650" spc="-50" dirty="0">
                <a:latin typeface="Cambria Math"/>
                <a:cs typeface="Cambria Math"/>
              </a:rPr>
              <a:t>𝐵</a:t>
            </a:r>
            <a:r>
              <a:rPr sz="650" dirty="0">
                <a:latin typeface="Cambria Math"/>
                <a:cs typeface="Cambria Math"/>
              </a:rPr>
              <a:t>	</a:t>
            </a:r>
            <a:r>
              <a:rPr sz="650" spc="-50" dirty="0">
                <a:latin typeface="Cambria Math"/>
                <a:cs typeface="Cambria Math"/>
              </a:rPr>
              <a:t>𝐴</a:t>
            </a:r>
            <a:endParaRPr sz="650">
              <a:latin typeface="Cambria Math"/>
              <a:cs typeface="Cambria Math"/>
            </a:endParaRPr>
          </a:p>
          <a:p>
            <a:pPr marL="551815" algn="ctr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latin typeface="Cambria Math"/>
                <a:cs typeface="Cambria Math"/>
              </a:rPr>
              <a:t>𝑉</a:t>
            </a:r>
            <a:r>
              <a:rPr sz="975" baseline="-17094" dirty="0">
                <a:latin typeface="Cambria Math"/>
                <a:cs typeface="Cambria Math"/>
              </a:rPr>
              <a:t>𝐴𝐵</a:t>
            </a:r>
            <a:r>
              <a:rPr sz="975" spc="300" baseline="-17094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8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−</a:t>
            </a:r>
            <a:r>
              <a:rPr sz="1000" spc="-35" dirty="0">
                <a:latin typeface="Cambria Math"/>
                <a:cs typeface="Cambria Math"/>
              </a:rPr>
              <a:t> </a:t>
            </a:r>
            <a:r>
              <a:rPr sz="1100" spc="245" dirty="0">
                <a:latin typeface="Cambria Math"/>
                <a:cs typeface="Cambria Math"/>
              </a:rPr>
              <a:t>∫</a:t>
            </a:r>
            <a:r>
              <a:rPr sz="1100" spc="190" dirty="0">
                <a:latin typeface="Cambria Math"/>
                <a:cs typeface="Cambria Math"/>
              </a:rPr>
              <a:t> </a:t>
            </a:r>
            <a:r>
              <a:rPr sz="1650" spc="-892" baseline="7575" dirty="0">
                <a:latin typeface="Cambria Math"/>
                <a:cs typeface="Cambria Math"/>
              </a:rPr>
              <a:t>̅</a:t>
            </a:r>
            <a:r>
              <a:rPr sz="1000" dirty="0">
                <a:latin typeface="Cambria Math"/>
                <a:cs typeface="Cambria Math"/>
              </a:rPr>
              <a:t>𝐸</a:t>
            </a:r>
            <a:r>
              <a:rPr sz="1000" spc="-5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.</a:t>
            </a:r>
            <a:r>
              <a:rPr sz="1000" spc="-30" dirty="0">
                <a:latin typeface="Cambria Math"/>
                <a:cs typeface="Cambria Math"/>
              </a:rPr>
              <a:t> </a:t>
            </a:r>
            <a:r>
              <a:rPr sz="1000" spc="-240" dirty="0">
                <a:latin typeface="Cambria Math"/>
                <a:cs typeface="Cambria Math"/>
              </a:rPr>
              <a:t>𝑑</a:t>
            </a:r>
            <a:r>
              <a:rPr sz="1650" spc="-359" baseline="10101" dirty="0">
                <a:latin typeface="Cambria Math"/>
                <a:cs typeface="Cambria Math"/>
              </a:rPr>
              <a:t>̅</a:t>
            </a:r>
            <a:r>
              <a:rPr sz="1000" spc="-240" dirty="0">
                <a:latin typeface="Cambria Math"/>
                <a:cs typeface="Cambria Math"/>
              </a:rPr>
              <a:t>𝑙</a:t>
            </a:r>
            <a:r>
              <a:rPr sz="1000" spc="1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+</a:t>
            </a:r>
            <a:r>
              <a:rPr sz="1000" spc="265" dirty="0">
                <a:latin typeface="Cambria Math"/>
                <a:cs typeface="Cambria Math"/>
              </a:rPr>
              <a:t> </a:t>
            </a:r>
            <a:r>
              <a:rPr sz="1100" spc="245" dirty="0">
                <a:latin typeface="Cambria Math"/>
                <a:cs typeface="Cambria Math"/>
              </a:rPr>
              <a:t>∫</a:t>
            </a:r>
            <a:r>
              <a:rPr sz="1100" spc="155" dirty="0">
                <a:latin typeface="Cambria Math"/>
                <a:cs typeface="Cambria Math"/>
              </a:rPr>
              <a:t> </a:t>
            </a:r>
            <a:r>
              <a:rPr sz="1650" spc="-892" baseline="7575" dirty="0">
                <a:latin typeface="Cambria Math"/>
                <a:cs typeface="Cambria Math"/>
              </a:rPr>
              <a:t>̅</a:t>
            </a:r>
            <a:r>
              <a:rPr sz="1000" dirty="0">
                <a:latin typeface="Cambria Math"/>
                <a:cs typeface="Cambria Math"/>
              </a:rPr>
              <a:t>𝐸</a:t>
            </a:r>
            <a:r>
              <a:rPr sz="1000" spc="-5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.</a:t>
            </a:r>
            <a:r>
              <a:rPr sz="1000" spc="-30" dirty="0">
                <a:latin typeface="Cambria Math"/>
                <a:cs typeface="Cambria Math"/>
              </a:rPr>
              <a:t> </a:t>
            </a:r>
            <a:r>
              <a:rPr sz="1000" spc="-25" dirty="0">
                <a:latin typeface="Cambria Math"/>
                <a:cs typeface="Cambria Math"/>
              </a:rPr>
              <a:t>𝑑</a:t>
            </a:r>
            <a:r>
              <a:rPr sz="1650" spc="-37" baseline="10101" dirty="0">
                <a:latin typeface="Cambria Math"/>
                <a:cs typeface="Cambria Math"/>
              </a:rPr>
              <a:t>̅</a:t>
            </a:r>
            <a:r>
              <a:rPr sz="1000" spc="-25" dirty="0">
                <a:latin typeface="Cambria Math"/>
                <a:cs typeface="Cambria Math"/>
              </a:rPr>
              <a:t>𝑙</a:t>
            </a:r>
            <a:endParaRPr sz="1000">
              <a:latin typeface="Cambria Math"/>
              <a:cs typeface="Cambria Math"/>
            </a:endParaRPr>
          </a:p>
          <a:p>
            <a:pPr marL="2791460">
              <a:lnSpc>
                <a:spcPct val="100000"/>
              </a:lnSpc>
              <a:spcBef>
                <a:spcPts val="210"/>
              </a:spcBef>
              <a:tabLst>
                <a:tab pos="3413760" algn="l"/>
              </a:tabLst>
            </a:pPr>
            <a:r>
              <a:rPr sz="650" spc="-25" dirty="0">
                <a:latin typeface="Cambria Math"/>
                <a:cs typeface="Cambria Math"/>
              </a:rPr>
              <a:t>𝑝</a:t>
            </a:r>
            <a:r>
              <a:rPr sz="900" spc="-37" baseline="-23148" dirty="0">
                <a:latin typeface="Cambria Math"/>
                <a:cs typeface="Cambria Math"/>
              </a:rPr>
              <a:t>0</a:t>
            </a:r>
            <a:r>
              <a:rPr sz="900" baseline="-23148" dirty="0">
                <a:latin typeface="Cambria Math"/>
                <a:cs typeface="Cambria Math"/>
              </a:rPr>
              <a:t>	</a:t>
            </a:r>
            <a:r>
              <a:rPr sz="650" spc="-25" dirty="0">
                <a:latin typeface="Cambria Math"/>
                <a:cs typeface="Cambria Math"/>
              </a:rPr>
              <a:t>𝑝</a:t>
            </a:r>
            <a:r>
              <a:rPr sz="900" spc="-37" baseline="-23148" dirty="0">
                <a:latin typeface="Cambria Math"/>
                <a:cs typeface="Cambria Math"/>
              </a:rPr>
              <a:t>0</a:t>
            </a:r>
            <a:endParaRPr sz="900" baseline="-23148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650">
              <a:latin typeface="Cambria Math"/>
              <a:cs typeface="Cambria Math"/>
            </a:endParaRPr>
          </a:p>
          <a:p>
            <a:pPr marL="549275" algn="ctr">
              <a:lnSpc>
                <a:spcPct val="100000"/>
              </a:lnSpc>
            </a:pPr>
            <a:r>
              <a:rPr sz="1000" dirty="0">
                <a:latin typeface="Cambria Math"/>
                <a:cs typeface="Cambria Math"/>
              </a:rPr>
              <a:t>𝑉</a:t>
            </a:r>
            <a:r>
              <a:rPr sz="975" baseline="-17094" dirty="0">
                <a:latin typeface="Cambria Math"/>
                <a:cs typeface="Cambria Math"/>
              </a:rPr>
              <a:t>𝐴𝐵</a:t>
            </a:r>
            <a:r>
              <a:rPr sz="975" spc="315" baseline="-17094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9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𝑉</a:t>
            </a:r>
            <a:r>
              <a:rPr sz="975" baseline="-17094" dirty="0">
                <a:latin typeface="Cambria Math"/>
                <a:cs typeface="Cambria Math"/>
              </a:rPr>
              <a:t>𝐵</a:t>
            </a:r>
            <a:r>
              <a:rPr sz="975" spc="487" baseline="-17094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−</a:t>
            </a:r>
            <a:r>
              <a:rPr sz="1000" spc="10" dirty="0">
                <a:latin typeface="Cambria Math"/>
                <a:cs typeface="Cambria Math"/>
              </a:rPr>
              <a:t> </a:t>
            </a:r>
            <a:r>
              <a:rPr sz="1000" spc="-35" dirty="0">
                <a:latin typeface="Cambria Math"/>
                <a:cs typeface="Cambria Math"/>
              </a:rPr>
              <a:t>𝑉</a:t>
            </a:r>
            <a:r>
              <a:rPr sz="975" spc="-52" baseline="-17094" dirty="0">
                <a:latin typeface="Cambria Math"/>
                <a:cs typeface="Cambria Math"/>
              </a:rPr>
              <a:t>𝐴</a:t>
            </a:r>
            <a:endParaRPr sz="975" baseline="-17094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5646673"/>
            <a:ext cx="1295400" cy="3779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7436231"/>
            <a:ext cx="1903132" cy="5299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8009" y="879475"/>
            <a:ext cx="6199505" cy="6614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0">
              <a:lnSpc>
                <a:spcPts val="1375"/>
              </a:lnSpc>
              <a:spcBef>
                <a:spcPts val="135"/>
              </a:spcBef>
            </a:pPr>
            <a:r>
              <a:rPr sz="1150" b="1" spc="-10" dirty="0">
                <a:latin typeface="Times New Roman"/>
                <a:cs typeface="Times New Roman"/>
              </a:rPr>
              <a:t>Introduction:</a:t>
            </a:r>
            <a:endParaRPr sz="1150">
              <a:latin typeface="Times New Roman"/>
              <a:cs typeface="Times New Roman"/>
            </a:endParaRPr>
          </a:p>
          <a:p>
            <a:pPr marL="127000" marR="125730" algn="just">
              <a:lnSpc>
                <a:spcPts val="1370"/>
              </a:lnSpc>
              <a:spcBef>
                <a:spcPts val="50"/>
              </a:spcBef>
            </a:pPr>
            <a:r>
              <a:rPr sz="1150" dirty="0">
                <a:latin typeface="Times New Roman"/>
                <a:cs typeface="Times New Roman"/>
              </a:rPr>
              <a:t>Electrostatics,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name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implies,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study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stationary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charges.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study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rest.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involves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interaction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charged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particles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forces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they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create.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Coulomb's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fundamental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principle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electrostatics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ts val="1360"/>
              </a:lnSpc>
            </a:pPr>
            <a:r>
              <a:rPr sz="1150" dirty="0">
                <a:latin typeface="Times New Roman"/>
                <a:cs typeface="Times New Roman"/>
              </a:rPr>
              <a:t>describes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two-point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charges.</a:t>
            </a:r>
            <a:endParaRPr sz="1150">
              <a:latin typeface="Times New Roman"/>
              <a:cs typeface="Times New Roman"/>
            </a:endParaRPr>
          </a:p>
          <a:p>
            <a:pPr marL="127000" marR="588010" algn="just">
              <a:lnSpc>
                <a:spcPts val="2380"/>
              </a:lnSpc>
              <a:spcBef>
                <a:spcPts val="204"/>
              </a:spcBef>
            </a:pP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Algebra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algebra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deals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spaces.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quantities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either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quantities.</a:t>
            </a: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ct val="100000"/>
              </a:lnSpc>
              <a:spcBef>
                <a:spcPts val="1180"/>
              </a:spcBef>
            </a:pPr>
            <a:r>
              <a:rPr sz="1150" b="1" dirty="0">
                <a:latin typeface="Times New Roman"/>
                <a:cs typeface="Times New Roman"/>
              </a:rPr>
              <a:t>Scalar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Quantity:</a:t>
            </a:r>
            <a:endParaRPr sz="1150">
              <a:latin typeface="Times New Roman"/>
              <a:cs typeface="Times New Roman"/>
            </a:endParaRPr>
          </a:p>
          <a:p>
            <a:pPr marL="127000" marR="481965" indent="457200" algn="just">
              <a:lnSpc>
                <a:spcPct val="113500"/>
              </a:lnSpc>
              <a:spcBef>
                <a:spcPts val="775"/>
              </a:spcBef>
            </a:pP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only.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does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component.</a:t>
            </a:r>
            <a:endParaRPr sz="1150">
              <a:latin typeface="Times New Roman"/>
              <a:cs typeface="Times New Roman"/>
            </a:endParaRPr>
          </a:p>
          <a:p>
            <a:pPr marL="127000" marR="119380">
              <a:lnSpc>
                <a:spcPts val="1370"/>
              </a:lnSpc>
              <a:spcBef>
                <a:spcPts val="76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example,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say,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temperature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room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30</a:t>
            </a:r>
            <a:r>
              <a:rPr sz="1200" baseline="27777" dirty="0">
                <a:latin typeface="Times New Roman"/>
                <a:cs typeface="Times New Roman"/>
              </a:rPr>
              <a:t>o</a:t>
            </a:r>
            <a:r>
              <a:rPr sz="1200" spc="660" baseline="27777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C,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‘t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specifies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spc="-10" dirty="0">
                <a:latin typeface="Times New Roman"/>
                <a:cs typeface="Times New Roman"/>
              </a:rPr>
              <a:t>direction.</a:t>
            </a:r>
            <a:endParaRPr sz="1150">
              <a:latin typeface="Times New Roman"/>
              <a:cs typeface="Times New Roman"/>
            </a:endParaRPr>
          </a:p>
          <a:p>
            <a:pPr marL="127000" marR="1300480">
              <a:lnSpc>
                <a:spcPts val="1980"/>
              </a:lnSpc>
              <a:spcBef>
                <a:spcPts val="85"/>
              </a:spcBef>
            </a:pP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quantities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mass,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temperature,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etc.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letter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Vector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Quantity:</a:t>
            </a:r>
            <a:endParaRPr sz="1150">
              <a:latin typeface="Times New Roman"/>
              <a:cs typeface="Times New Roman"/>
            </a:endParaRPr>
          </a:p>
          <a:p>
            <a:pPr marL="127000" marR="561975" indent="457200" algn="just">
              <a:lnSpc>
                <a:spcPct val="112200"/>
              </a:lnSpc>
              <a:spcBef>
                <a:spcPts val="1225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direction.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direction.</a:t>
            </a:r>
            <a:endParaRPr sz="115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  <a:spcBef>
                <a:spcPts val="1180"/>
              </a:spcBef>
            </a:pPr>
            <a:r>
              <a:rPr sz="1150" dirty="0">
                <a:latin typeface="Times New Roman"/>
                <a:cs typeface="Times New Roman"/>
              </a:rPr>
              <a:t>Examples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quantities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displacement,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etc.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15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letter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arrow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bold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letter.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algn="just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Unit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Vectors:</a:t>
            </a:r>
            <a:endParaRPr sz="1150">
              <a:latin typeface="Times New Roman"/>
              <a:cs typeface="Times New Roman"/>
            </a:endParaRPr>
          </a:p>
          <a:p>
            <a:pPr marL="127000" marR="570230" algn="just">
              <a:lnSpc>
                <a:spcPct val="107000"/>
              </a:lnSpc>
              <a:spcBef>
                <a:spcPts val="1265"/>
              </a:spcBef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divided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own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new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created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one.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name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</a:t>
            </a:r>
            <a:r>
              <a:rPr sz="1150" spc="-10" dirty="0">
                <a:latin typeface="Cambria Math"/>
                <a:cs typeface="Cambria Math"/>
              </a:rPr>
              <a:t>.</a:t>
            </a:r>
            <a:endParaRPr sz="1150">
              <a:latin typeface="Cambria Math"/>
              <a:cs typeface="Cambria Math"/>
            </a:endParaRPr>
          </a:p>
          <a:p>
            <a:pPr marL="127000" algn="just">
              <a:lnSpc>
                <a:spcPct val="100000"/>
              </a:lnSpc>
              <a:spcBef>
                <a:spcPts val="670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always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describe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respective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8120253"/>
            <a:ext cx="5970905" cy="558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130"/>
              </a:spcBef>
            </a:pP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vector.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Vectors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referred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vectors.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vectors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ay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az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respectively.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745" y="2491862"/>
            <a:ext cx="3042920" cy="18896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3575" y="5097779"/>
            <a:ext cx="3044825" cy="12287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2309" y="850213"/>
            <a:ext cx="5774055" cy="789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2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Thus,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every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independent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taken.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8245" y="1812417"/>
            <a:ext cx="42799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41630" algn="l"/>
              </a:tabLst>
            </a:pPr>
            <a:r>
              <a:rPr sz="800" spc="-50" dirty="0">
                <a:latin typeface="Times New Roman"/>
                <a:cs typeface="Times New Roman"/>
              </a:rPr>
              <a:t>B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-50" dirty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7461" y="1780413"/>
            <a:ext cx="1797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latin typeface="Cambria Math"/>
                <a:cs typeface="Cambria Math"/>
              </a:rPr>
              <a:t>∫</a:t>
            </a:r>
            <a:r>
              <a:rPr sz="975" spc="-37" baseline="-29914" dirty="0">
                <a:latin typeface="Cambria Math"/>
                <a:cs typeface="Cambria Math"/>
              </a:rPr>
              <a:t>𝐴</a:t>
            </a:r>
            <a:endParaRPr sz="975" baseline="-29914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909" y="1748408"/>
            <a:ext cx="24301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WA→B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[V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]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mbria Math"/>
                <a:cs typeface="Cambria Math"/>
              </a:rPr>
              <a:t>−𝑄</a:t>
            </a:r>
            <a:r>
              <a:rPr sz="1000" spc="185" dirty="0">
                <a:latin typeface="Cambria Math"/>
                <a:cs typeface="Cambria Math"/>
              </a:rPr>
              <a:t>  </a:t>
            </a:r>
            <a:r>
              <a:rPr sz="975" baseline="51282" dirty="0">
                <a:latin typeface="Cambria Math"/>
                <a:cs typeface="Cambria Math"/>
              </a:rPr>
              <a:t>𝐵</a:t>
            </a:r>
            <a:r>
              <a:rPr sz="975" spc="75" baseline="51282" dirty="0">
                <a:latin typeface="Cambria Math"/>
                <a:cs typeface="Cambria Math"/>
              </a:rPr>
              <a:t> </a:t>
            </a:r>
            <a:r>
              <a:rPr sz="1000" spc="-450" dirty="0">
                <a:latin typeface="Cambria Math"/>
                <a:cs typeface="Cambria Math"/>
              </a:rPr>
              <a:t>𝐸</a:t>
            </a:r>
            <a:r>
              <a:rPr sz="1500" spc="-675" baseline="11111" dirty="0">
                <a:latin typeface="Cambria Math"/>
                <a:cs typeface="Cambria Math"/>
              </a:rPr>
              <a:t>̅</a:t>
            </a:r>
            <a:r>
              <a:rPr sz="1500" spc="7" baseline="11111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.</a:t>
            </a:r>
            <a:r>
              <a:rPr sz="1000" spc="-20" dirty="0">
                <a:latin typeface="Cambria Math"/>
                <a:cs typeface="Cambria Math"/>
              </a:rPr>
              <a:t> </a:t>
            </a:r>
            <a:r>
              <a:rPr sz="1000" spc="-25" dirty="0">
                <a:latin typeface="Cambria Math"/>
                <a:cs typeface="Cambria Math"/>
              </a:rPr>
              <a:t>𝑑</a:t>
            </a:r>
            <a:r>
              <a:rPr sz="1500" spc="-37" baseline="13888" dirty="0">
                <a:latin typeface="Cambria Math"/>
                <a:cs typeface="Cambria Math"/>
              </a:rPr>
              <a:t>̅</a:t>
            </a:r>
            <a:r>
              <a:rPr sz="1000" spc="-25" dirty="0">
                <a:latin typeface="Cambria Math"/>
                <a:cs typeface="Cambria Math"/>
              </a:rPr>
              <a:t>𝑙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1967865"/>
            <a:ext cx="24428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origin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4559376"/>
            <a:ext cx="5954395" cy="419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Now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test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between </a:t>
            </a:r>
            <a:r>
              <a:rPr sz="1150" dirty="0">
                <a:latin typeface="Times New Roman"/>
                <a:cs typeface="Times New Roman"/>
              </a:rPr>
              <a:t>them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909" y="6624320"/>
            <a:ext cx="5921375" cy="1437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(V)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>
              <a:latin typeface="Times New Roman"/>
              <a:cs typeface="Times New Roman"/>
            </a:endParaRPr>
          </a:p>
          <a:p>
            <a:pPr marL="304800" algn="ctr">
              <a:lnSpc>
                <a:spcPct val="100000"/>
              </a:lnSpc>
            </a:pPr>
            <a:r>
              <a:rPr sz="650" spc="-50" dirty="0">
                <a:latin typeface="Cambria Math"/>
                <a:cs typeface="Cambria Math"/>
              </a:rPr>
              <a:t>𝑃</a:t>
            </a:r>
            <a:endParaRPr sz="650">
              <a:latin typeface="Cambria Math"/>
              <a:cs typeface="Cambria Math"/>
            </a:endParaRPr>
          </a:p>
          <a:p>
            <a:pPr marL="95885" algn="ctr">
              <a:lnSpc>
                <a:spcPct val="100000"/>
              </a:lnSpc>
              <a:spcBef>
                <a:spcPts val="20"/>
              </a:spcBef>
            </a:pPr>
            <a:r>
              <a:rPr sz="1000" dirty="0">
                <a:latin typeface="Cambria Math"/>
                <a:cs typeface="Cambria Math"/>
              </a:rPr>
              <a:t>𝑉</a:t>
            </a:r>
            <a:r>
              <a:rPr sz="1000" spc="85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=</a:t>
            </a:r>
            <a:r>
              <a:rPr sz="1000" spc="30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−</a:t>
            </a:r>
            <a:r>
              <a:rPr sz="1000" spc="-40" dirty="0">
                <a:latin typeface="Cambria Math"/>
                <a:cs typeface="Cambria Math"/>
              </a:rPr>
              <a:t> </a:t>
            </a:r>
            <a:r>
              <a:rPr sz="1000" spc="220" dirty="0">
                <a:latin typeface="Cambria Math"/>
                <a:cs typeface="Cambria Math"/>
              </a:rPr>
              <a:t>∫</a:t>
            </a:r>
            <a:r>
              <a:rPr sz="1000" spc="235" dirty="0">
                <a:latin typeface="Cambria Math"/>
                <a:cs typeface="Cambria Math"/>
              </a:rPr>
              <a:t> </a:t>
            </a:r>
            <a:r>
              <a:rPr sz="1000" spc="-450" dirty="0">
                <a:latin typeface="Cambria Math"/>
                <a:cs typeface="Cambria Math"/>
              </a:rPr>
              <a:t>𝐸</a:t>
            </a:r>
            <a:r>
              <a:rPr sz="1500" spc="-675" baseline="11111" dirty="0">
                <a:latin typeface="Cambria Math"/>
                <a:cs typeface="Cambria Math"/>
              </a:rPr>
              <a:t>̅</a:t>
            </a:r>
            <a:r>
              <a:rPr sz="1500" spc="-15" baseline="11111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.</a:t>
            </a:r>
            <a:r>
              <a:rPr sz="1000" spc="-70" dirty="0">
                <a:latin typeface="Cambria Math"/>
                <a:cs typeface="Cambria Math"/>
              </a:rPr>
              <a:t> </a:t>
            </a:r>
            <a:r>
              <a:rPr sz="1000" spc="-25" dirty="0">
                <a:latin typeface="Cambria Math"/>
                <a:cs typeface="Cambria Math"/>
              </a:rPr>
              <a:t>𝑑</a:t>
            </a:r>
            <a:r>
              <a:rPr sz="1500" spc="-37" baseline="13888" dirty="0">
                <a:latin typeface="Cambria Math"/>
                <a:cs typeface="Cambria Math"/>
              </a:rPr>
              <a:t>̅</a:t>
            </a:r>
            <a:r>
              <a:rPr sz="1000" spc="-25" dirty="0">
                <a:latin typeface="Cambria Math"/>
                <a:cs typeface="Cambria Math"/>
              </a:rPr>
              <a:t>𝑙</a:t>
            </a:r>
            <a:endParaRPr sz="1000">
              <a:latin typeface="Cambria Math"/>
              <a:cs typeface="Cambria Math"/>
            </a:endParaRPr>
          </a:p>
          <a:p>
            <a:pPr marL="248920" algn="ctr">
              <a:lnSpc>
                <a:spcPct val="100000"/>
              </a:lnSpc>
              <a:spcBef>
                <a:spcPts val="90"/>
              </a:spcBef>
            </a:pPr>
            <a:r>
              <a:rPr sz="650" spc="-25" dirty="0">
                <a:latin typeface="Cambria Math"/>
                <a:cs typeface="Cambria Math"/>
              </a:rPr>
              <a:t>𝑃</a:t>
            </a:r>
            <a:r>
              <a:rPr sz="900" spc="-37" baseline="-13888" dirty="0">
                <a:latin typeface="Cambria Math"/>
                <a:cs typeface="Cambria Math"/>
              </a:rPr>
              <a:t>0</a:t>
            </a:r>
            <a:endParaRPr sz="900" baseline="-13888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650">
              <a:latin typeface="Cambria Math"/>
              <a:cs typeface="Cambria Math"/>
            </a:endParaRPr>
          </a:p>
          <a:p>
            <a:pPr marL="381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reference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(analogues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ground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circuit).</a:t>
            </a:r>
            <a:endParaRPr sz="1150">
              <a:latin typeface="Times New Roman"/>
              <a:cs typeface="Times New Roman"/>
            </a:endParaRPr>
          </a:p>
          <a:p>
            <a:pPr marL="381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reference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often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6937" y="8259885"/>
            <a:ext cx="1229596" cy="50498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2422905"/>
            <a:ext cx="1369111" cy="5327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3623690"/>
            <a:ext cx="1981200" cy="685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551" y="4819650"/>
            <a:ext cx="842072" cy="457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085" y="6015548"/>
            <a:ext cx="3044825" cy="228417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2309" y="1021206"/>
            <a:ext cx="5874385" cy="12401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5700"/>
              </a:lnSpc>
              <a:spcBef>
                <a:spcPts val="60"/>
              </a:spcBef>
            </a:pPr>
            <a:r>
              <a:rPr sz="1150" dirty="0">
                <a:latin typeface="Times New Roman"/>
                <a:cs typeface="Times New Roman"/>
              </a:rPr>
              <a:t>Basically,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infinity.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rB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due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amount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bringing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positive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(i.e.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→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∞)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potential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(V)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75"/>
              </a:spcBef>
            </a:pPr>
            <a:r>
              <a:rPr sz="1150" dirty="0">
                <a:latin typeface="Times New Roman"/>
                <a:cs typeface="Times New Roman"/>
              </a:rPr>
              <a:t>r1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3116071"/>
            <a:ext cx="5267960" cy="3943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Similarly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Q1,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Q2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….Qn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r1, </a:t>
            </a:r>
            <a:r>
              <a:rPr sz="1150" dirty="0">
                <a:latin typeface="Times New Roman"/>
                <a:cs typeface="Times New Roman"/>
              </a:rPr>
              <a:t>r2,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r3…..rn,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theelectric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(V)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4534027"/>
            <a:ext cx="5565140" cy="1280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dQ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34695" algn="l"/>
              </a:tabLst>
            </a:pPr>
            <a:r>
              <a:rPr sz="1150" dirty="0">
                <a:latin typeface="Times New Roman"/>
                <a:cs typeface="Times New Roman"/>
              </a:rPr>
              <a:t>dQ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ρldl</a:t>
            </a:r>
            <a:r>
              <a:rPr sz="1150" dirty="0">
                <a:latin typeface="Times New Roman"/>
                <a:cs typeface="Times New Roman"/>
              </a:rPr>
              <a:t>	→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∫L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(ρldl)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→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(Line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dQ =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ρsds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→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Q =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∫S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(ρsds) →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(Surface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Charge)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12800" algn="l"/>
              </a:tabLst>
            </a:pPr>
            <a:r>
              <a:rPr sz="1150" dirty="0">
                <a:latin typeface="Times New Roman"/>
                <a:cs typeface="Times New Roman"/>
              </a:rPr>
              <a:t>dQ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ρvdv</a:t>
            </a:r>
            <a:r>
              <a:rPr sz="1150" dirty="0">
                <a:latin typeface="Times New Roman"/>
                <a:cs typeface="Times New Roman"/>
              </a:rPr>
              <a:t>	→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∫V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(ρvdv)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→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(Volume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775" y="4334128"/>
            <a:ext cx="988765" cy="523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6455790"/>
            <a:ext cx="2372360" cy="9912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8809" y="852043"/>
            <a:ext cx="6085840" cy="323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Second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Maxwell’s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Equation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Electrostatics</a:t>
            </a:r>
            <a:r>
              <a:rPr sz="1150" b="1" spc="-1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76200" marR="68580">
              <a:lnSpc>
                <a:spcPct val="114799"/>
              </a:lnSpc>
              <a:spcBef>
                <a:spcPts val="85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test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points(V</a:t>
            </a:r>
            <a:r>
              <a:rPr sz="1200" spc="-15" baseline="-6944" dirty="0">
                <a:latin typeface="Times New Roman"/>
                <a:cs typeface="Times New Roman"/>
              </a:rPr>
              <a:t>AB</a:t>
            </a:r>
            <a:r>
              <a:rPr sz="1150" spc="-10" dirty="0">
                <a:latin typeface="Times New Roman"/>
                <a:cs typeface="Times New Roman"/>
              </a:rPr>
              <a:t>).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85"/>
              </a:spcBef>
            </a:pP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AB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strike="sngStrike" baseline="-6944" dirty="0">
                <a:latin typeface="Times New Roman"/>
                <a:cs typeface="Times New Roman"/>
              </a:rPr>
              <a:t>B</a:t>
            </a:r>
            <a:r>
              <a:rPr sz="1200" strike="noStrike" spc="120" baseline="-6944" dirty="0">
                <a:latin typeface="Times New Roman"/>
                <a:cs typeface="Times New Roman"/>
              </a:rPr>
              <a:t> </a:t>
            </a:r>
            <a:r>
              <a:rPr sz="1150" strike="noStrike" dirty="0">
                <a:latin typeface="Times New Roman"/>
                <a:cs typeface="Times New Roman"/>
              </a:rPr>
              <a:t>–</a:t>
            </a:r>
            <a:r>
              <a:rPr sz="1150" strike="noStrike" spc="70" dirty="0">
                <a:latin typeface="Times New Roman"/>
                <a:cs typeface="Times New Roman"/>
              </a:rPr>
              <a:t> </a:t>
            </a:r>
            <a:r>
              <a:rPr sz="1150" strike="noStrike" spc="-25" dirty="0">
                <a:latin typeface="Times New Roman"/>
                <a:cs typeface="Times New Roman"/>
              </a:rPr>
              <a:t>V</a:t>
            </a:r>
            <a:r>
              <a:rPr sz="1200" strike="noStrike" spc="-37" baseline="-6944" dirty="0">
                <a:latin typeface="Times New Roman"/>
                <a:cs typeface="Times New Roman"/>
              </a:rPr>
              <a:t>A</a:t>
            </a:r>
            <a:endParaRPr sz="1200" baseline="-6944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94"/>
              </a:spcBef>
            </a:pPr>
            <a:r>
              <a:rPr sz="1150" spc="-10" dirty="0">
                <a:latin typeface="Times New Roman"/>
                <a:cs typeface="Times New Roman"/>
              </a:rPr>
              <a:t>Similarly,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00"/>
              </a:spcBef>
            </a:pP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BA</a:t>
            </a:r>
            <a:r>
              <a:rPr sz="1200" spc="3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A</a:t>
            </a:r>
            <a:r>
              <a:rPr sz="1200" spc="14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V</a:t>
            </a:r>
            <a:r>
              <a:rPr sz="1200" spc="-37" baseline="-6944" dirty="0">
                <a:latin typeface="Times New Roman"/>
                <a:cs typeface="Times New Roman"/>
              </a:rPr>
              <a:t>B</a:t>
            </a:r>
            <a:endParaRPr sz="1200" baseline="-6944">
              <a:latin typeface="Times New Roman"/>
              <a:cs typeface="Times New Roman"/>
            </a:endParaRPr>
          </a:p>
          <a:p>
            <a:pPr marL="76200" marR="895350">
              <a:lnSpc>
                <a:spcPct val="154100"/>
              </a:lnSpc>
              <a:spcBef>
                <a:spcPts val="860"/>
              </a:spcBef>
            </a:pP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it‘s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clear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independent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taken.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Therefore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AB</a:t>
            </a:r>
            <a:r>
              <a:rPr sz="1200" spc="44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V</a:t>
            </a:r>
            <a:r>
              <a:rPr sz="1200" spc="-37" baseline="-6944" dirty="0">
                <a:latin typeface="Times New Roman"/>
                <a:cs typeface="Times New Roman"/>
              </a:rPr>
              <a:t>BA</a:t>
            </a:r>
            <a:endParaRPr sz="1200" baseline="-694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AB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BA</a:t>
            </a:r>
            <a:r>
              <a:rPr sz="1200" spc="135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15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∫AB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[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∫BA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dl)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]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5069204"/>
            <a:ext cx="5965825" cy="12592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second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Maxwell‘s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form..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(E)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path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zero.</a:t>
            </a:r>
            <a:endParaRPr sz="1150">
              <a:latin typeface="Times New Roman"/>
              <a:cs typeface="Times New Roman"/>
            </a:endParaRPr>
          </a:p>
          <a:p>
            <a:pPr marL="12700" marR="8890">
              <a:lnSpc>
                <a:spcPct val="101699"/>
              </a:lnSpc>
              <a:spcBef>
                <a:spcPts val="14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words―No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work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done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electrostatic field.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Stokes‘Theorem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Equation,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have: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7436942"/>
            <a:ext cx="5963920" cy="711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255">
              <a:lnSpc>
                <a:spcPct val="1122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Irrotational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 </a:t>
            </a:r>
            <a:r>
              <a:rPr sz="1150" dirty="0">
                <a:latin typeface="Times New Roman"/>
                <a:cs typeface="Times New Roman"/>
              </a:rPr>
              <a:t>Conservative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conservative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73000"/>
              </a:lnSpc>
              <a:spcBef>
                <a:spcPts val="2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second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‘s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Electrostatics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differential form.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1710689"/>
            <a:ext cx="4457700" cy="13950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309" y="865759"/>
            <a:ext cx="5909310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Relationship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Between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Electric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Field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Intensity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(E)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Electric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Potential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(V):</a:t>
            </a:r>
            <a:endParaRPr sz="1400">
              <a:latin typeface="Times New Roman"/>
              <a:cs typeface="Times New Roman"/>
            </a:endParaRPr>
          </a:p>
          <a:p>
            <a:pPr marL="99060" marR="5080">
              <a:lnSpc>
                <a:spcPts val="1370"/>
              </a:lnSpc>
              <a:spcBef>
                <a:spcPts val="1290"/>
              </a:spcBef>
            </a:pP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dV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variables)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can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3120643"/>
            <a:ext cx="5972810" cy="54578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(V).</a:t>
            </a:r>
            <a:endParaRPr sz="1150">
              <a:latin typeface="Times New Roman"/>
              <a:cs typeface="Times New Roman"/>
            </a:endParaRPr>
          </a:p>
          <a:p>
            <a:pPr marL="12700" marR="69215">
              <a:lnSpc>
                <a:spcPts val="1370"/>
              </a:lnSpc>
              <a:spcBef>
                <a:spcPts val="5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higher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lower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opposite</a:t>
            </a:r>
            <a:r>
              <a:rPr sz="1150" spc="220" dirty="0">
                <a:latin typeface="Times New Roman"/>
                <a:cs typeface="Times New Roman"/>
              </a:rPr>
              <a:t> 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increases.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Properties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Materials</a:t>
            </a:r>
            <a:r>
              <a:rPr sz="1150" b="1" spc="1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and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Steady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Current:</a:t>
            </a:r>
            <a:endParaRPr sz="1150">
              <a:latin typeface="Times New Roman"/>
              <a:cs typeface="Times New Roman"/>
            </a:endParaRPr>
          </a:p>
          <a:p>
            <a:pPr marL="12700" marR="22225" algn="just">
              <a:lnSpc>
                <a:spcPct val="100400"/>
              </a:lnSpc>
              <a:spcBef>
                <a:spcPts val="955"/>
              </a:spcBef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exist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vacuum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When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applied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material,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modify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either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 </a:t>
            </a:r>
            <a:r>
              <a:rPr sz="1150" dirty="0">
                <a:latin typeface="Times New Roman"/>
                <a:cs typeface="Times New Roman"/>
              </a:rPr>
              <a:t>strengthening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weakening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kind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150" dirty="0">
                <a:latin typeface="Times New Roman"/>
                <a:cs typeface="Times New Roman"/>
              </a:rPr>
              <a:t>Materials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classified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3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groups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conductivity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/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property: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Conductors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(Metals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like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Copper,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Aluminum,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etc.)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high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conductivity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(σ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&gt;&gt;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1).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04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Insulators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/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(Vacuum,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Glass,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Rubber,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etc.)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low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conductivity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(σ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&lt;&lt;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1).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Semiconductors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(Silicon,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Germanium,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etc.)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intermediate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conductivity.</a:t>
            </a:r>
            <a:endParaRPr sz="1150">
              <a:latin typeface="Times New Roman"/>
              <a:cs typeface="Times New Roman"/>
            </a:endParaRPr>
          </a:p>
          <a:p>
            <a:pPr marL="12700" marR="768350">
              <a:lnSpc>
                <a:spcPct val="100000"/>
              </a:lnSpc>
              <a:spcBef>
                <a:spcPts val="960"/>
              </a:spcBef>
            </a:pPr>
            <a:r>
              <a:rPr sz="1150" dirty="0">
                <a:latin typeface="Times New Roman"/>
                <a:cs typeface="Times New Roman"/>
              </a:rPr>
              <a:t>Conductivity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(σ)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ability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electricity.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reciprocal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resistivity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(ρ).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conductivity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Siemens/meter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mho.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14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difference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insulator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lies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amount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electrons </a:t>
            </a:r>
            <a:r>
              <a:rPr sz="1150" dirty="0">
                <a:latin typeface="Times New Roman"/>
                <a:cs typeface="Times New Roman"/>
              </a:rPr>
              <a:t>available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conduction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current.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large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amount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electrons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whereas </a:t>
            </a:r>
            <a:r>
              <a:rPr sz="1150" dirty="0">
                <a:latin typeface="Times New Roman"/>
                <a:cs typeface="Times New Roman"/>
              </a:rPr>
              <a:t>insulators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few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electrons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current.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conductors </a:t>
            </a:r>
            <a:r>
              <a:rPr sz="1150" dirty="0">
                <a:latin typeface="Times New Roman"/>
                <a:cs typeface="Times New Roman"/>
              </a:rPr>
              <a:t>obey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ohm‘s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law.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conductors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ohmic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conductors.</a:t>
            </a:r>
            <a:endParaRPr sz="11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180"/>
              </a:spcBef>
            </a:pP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movement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several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caused.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are: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28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Conduction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Convection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Displacement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2734518"/>
            <a:ext cx="1752600" cy="4561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5213603"/>
            <a:ext cx="1222302" cy="5299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7120290"/>
            <a:ext cx="2592677" cy="7636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2309" y="874903"/>
            <a:ext cx="5533390" cy="16656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Electric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current: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363855">
              <a:lnSpc>
                <a:spcPct val="1123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(I)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cross-sectional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50" spc="-10" dirty="0">
                <a:latin typeface="Times New Roman"/>
                <a:cs typeface="Times New Roman"/>
              </a:rPr>
              <a:t>Mathematically,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net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ΔQ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moves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across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amount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Δt,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electric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current(I)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3408679"/>
            <a:ext cx="5670550" cy="151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How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fast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how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nature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Current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density: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15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(J)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ΔI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ΔS.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300990">
              <a:lnSpc>
                <a:spcPct val="101699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Imagine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ΔS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inside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right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approaches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6048247"/>
            <a:ext cx="5494020" cy="691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applicable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(J)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4299"/>
              </a:lnSpc>
              <a:spcBef>
                <a:spcPts val="940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density(J)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surface,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shown: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8202548"/>
            <a:ext cx="34366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flowing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8568308"/>
            <a:ext cx="18713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31950" algn="l"/>
              </a:tabLst>
            </a:pPr>
            <a:r>
              <a:rPr sz="1150" dirty="0">
                <a:latin typeface="Times New Roman"/>
                <a:cs typeface="Times New Roman"/>
              </a:rPr>
              <a:t>dI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cosθ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dS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81298" y="8687181"/>
            <a:ext cx="7366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0" dirty="0">
                <a:latin typeface="Cambria Math"/>
                <a:cs typeface="Cambria Math"/>
              </a:rPr>
              <a:t>𝑆</a:t>
            </a:r>
            <a:endParaRPr sz="6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0342" y="8600313"/>
            <a:ext cx="6667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00" baseline="2777" dirty="0">
                <a:latin typeface="Cambria Math"/>
                <a:cs typeface="Cambria Math"/>
              </a:rPr>
              <a:t>𝐼</a:t>
            </a:r>
            <a:r>
              <a:rPr sz="1500" spc="120" baseline="2777" dirty="0">
                <a:latin typeface="Cambria Math"/>
                <a:cs typeface="Cambria Math"/>
              </a:rPr>
              <a:t> </a:t>
            </a:r>
            <a:r>
              <a:rPr sz="1500" baseline="2777" dirty="0">
                <a:latin typeface="Cambria Math"/>
                <a:cs typeface="Cambria Math"/>
              </a:rPr>
              <a:t>=</a:t>
            </a:r>
            <a:r>
              <a:rPr sz="1500" spc="112" baseline="2777" dirty="0">
                <a:latin typeface="Cambria Math"/>
                <a:cs typeface="Cambria Math"/>
              </a:rPr>
              <a:t> </a:t>
            </a:r>
            <a:r>
              <a:rPr sz="1000" dirty="0">
                <a:latin typeface="Cambria Math"/>
                <a:cs typeface="Cambria Math"/>
              </a:rPr>
              <a:t>∫</a:t>
            </a:r>
            <a:r>
              <a:rPr sz="1000" spc="130" dirty="0">
                <a:latin typeface="Cambria Math"/>
                <a:cs typeface="Cambria Math"/>
              </a:rPr>
              <a:t> </a:t>
            </a:r>
            <a:r>
              <a:rPr sz="1500" spc="89" baseline="2777" dirty="0">
                <a:latin typeface="Cambria Math"/>
                <a:cs typeface="Cambria Math"/>
              </a:rPr>
              <a:t>𝐽</a:t>
            </a:r>
            <a:r>
              <a:rPr sz="1500" spc="89" baseline="16666" dirty="0">
                <a:latin typeface="Cambria Math"/>
                <a:cs typeface="Cambria Math"/>
              </a:rPr>
              <a:t>̅</a:t>
            </a:r>
            <a:r>
              <a:rPr sz="1500" spc="89" baseline="2777" dirty="0">
                <a:latin typeface="Cambria Math"/>
                <a:cs typeface="Cambria Math"/>
              </a:rPr>
              <a:t>.</a:t>
            </a:r>
            <a:r>
              <a:rPr sz="1500" spc="-97" baseline="2777" dirty="0">
                <a:latin typeface="Cambria Math"/>
                <a:cs typeface="Cambria Math"/>
              </a:rPr>
              <a:t> </a:t>
            </a:r>
            <a:r>
              <a:rPr sz="1500" spc="-44" baseline="16666" dirty="0">
                <a:latin typeface="Cambria Math"/>
                <a:cs typeface="Cambria Math"/>
              </a:rPr>
              <a:t>̅</a:t>
            </a:r>
            <a:r>
              <a:rPr sz="1500" spc="-44" baseline="2777" dirty="0">
                <a:latin typeface="Cambria Math"/>
                <a:cs typeface="Cambria Math"/>
              </a:rPr>
              <a:t>𝑑</a:t>
            </a:r>
            <a:r>
              <a:rPr sz="1500" spc="-44" baseline="16666" dirty="0">
                <a:latin typeface="Cambria Math"/>
                <a:cs typeface="Cambria Math"/>
              </a:rPr>
              <a:t>̅</a:t>
            </a:r>
            <a:r>
              <a:rPr sz="1500" spc="-44" baseline="2777" dirty="0">
                <a:latin typeface="Cambria Math"/>
                <a:cs typeface="Cambria Math"/>
              </a:rPr>
              <a:t>𝑠</a:t>
            </a:r>
            <a:r>
              <a:rPr sz="1500" spc="-44" baseline="16666" dirty="0">
                <a:latin typeface="Cambria Math"/>
                <a:cs typeface="Cambria Math"/>
              </a:rPr>
              <a:t>̅</a:t>
            </a:r>
            <a:endParaRPr sz="1500" baseline="16666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2331847"/>
            <a:ext cx="1123950" cy="4083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3472179"/>
            <a:ext cx="1524000" cy="409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4337684"/>
            <a:ext cx="2428875" cy="4095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50" y="5173979"/>
            <a:ext cx="2638425" cy="409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50" y="6014084"/>
            <a:ext cx="885825" cy="2082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450" y="6651625"/>
            <a:ext cx="1295400" cy="4095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02309" y="861187"/>
            <a:ext cx="5903595" cy="13500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4450" marR="628650" indent="-32384">
              <a:lnSpc>
                <a:spcPct val="101699"/>
              </a:lnSpc>
              <a:spcBef>
                <a:spcPts val="115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it‘s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clear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quantity.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CONTINUITY</a:t>
            </a:r>
            <a:r>
              <a:rPr sz="1150" b="1" spc="22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EQUATION: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12200"/>
              </a:lnSpc>
              <a:spcBef>
                <a:spcPts val="7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continuity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derived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equations.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4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density,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2828035"/>
            <a:ext cx="3318510" cy="504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latin typeface="Times New Roman"/>
                <a:cs typeface="Times New Roman"/>
              </a:rPr>
              <a:t>Derivation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Ampère's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law,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3980433"/>
            <a:ext cx="279019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Taking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sides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309" y="4822316"/>
            <a:ext cx="260667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309" y="5659373"/>
            <a:ext cx="37020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Another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309" y="6299708"/>
            <a:ext cx="25171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obtain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5009" y="7716646"/>
            <a:ext cx="5961380" cy="347980"/>
          </a:xfrm>
          <a:custGeom>
            <a:avLst/>
            <a:gdLst/>
            <a:ahLst/>
            <a:cxnLst/>
            <a:rect l="l" t="t" r="r" b="b"/>
            <a:pathLst>
              <a:path w="5961380" h="347979">
                <a:moveTo>
                  <a:pt x="5960999" y="0"/>
                </a:moveTo>
                <a:lnTo>
                  <a:pt x="0" y="0"/>
                </a:lnTo>
                <a:lnTo>
                  <a:pt x="0" y="173736"/>
                </a:lnTo>
                <a:lnTo>
                  <a:pt x="0" y="347472"/>
                </a:lnTo>
                <a:lnTo>
                  <a:pt x="1280795" y="347472"/>
                </a:lnTo>
                <a:lnTo>
                  <a:pt x="1280795" y="173736"/>
                </a:lnTo>
                <a:lnTo>
                  <a:pt x="5960999" y="173736"/>
                </a:lnTo>
                <a:lnTo>
                  <a:pt x="5960999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2309" y="7141209"/>
            <a:ext cx="5970905" cy="2448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continuity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equation.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664"/>
              </a:lnSpc>
              <a:spcBef>
                <a:spcPts val="129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Relaxation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Time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70"/>
              </a:lnSpc>
              <a:spcBef>
                <a:spcPts val="40"/>
              </a:spcBef>
            </a:pP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Relaxation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defined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15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r>
              <a:rPr sz="115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taken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15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electron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attain</a:t>
            </a:r>
            <a:r>
              <a:rPr sz="115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115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average</a:t>
            </a:r>
            <a:r>
              <a:rPr sz="115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velocity</a:t>
            </a:r>
            <a:r>
              <a:rPr sz="1150" spc="1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which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15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1/e</a:t>
            </a:r>
            <a:r>
              <a:rPr sz="115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times</a:t>
            </a:r>
            <a:r>
              <a:rPr sz="115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333333"/>
                </a:solidFill>
                <a:latin typeface="Times New Roman"/>
                <a:cs typeface="Times New Roman"/>
              </a:rPr>
              <a:t>its</a:t>
            </a:r>
            <a:r>
              <a:rPr sz="115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Times New Roman"/>
                <a:cs typeface="Times New Roman"/>
              </a:rPr>
              <a:t>value.</a:t>
            </a:r>
            <a:endParaRPr sz="1150">
              <a:latin typeface="Times New Roman"/>
              <a:cs typeface="Times New Roman"/>
            </a:endParaRPr>
          </a:p>
          <a:p>
            <a:pPr marL="12700" marR="12700" algn="just">
              <a:lnSpc>
                <a:spcPts val="1510"/>
              </a:lnSpc>
              <a:spcBef>
                <a:spcPts val="3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interfaces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involving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interpreted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relaxation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process.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fundamental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involved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Ohm’s</a:t>
            </a:r>
            <a:r>
              <a:rPr sz="1150" i="1" spc="24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law</a:t>
            </a:r>
            <a:r>
              <a:rPr sz="1150" i="1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for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density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equation</a:t>
            </a:r>
            <a:r>
              <a:rPr sz="1150" i="1" spc="10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of</a:t>
            </a:r>
            <a:r>
              <a:rPr sz="1150" i="1" spc="60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continuity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Gauss’</a:t>
            </a:r>
            <a:r>
              <a:rPr sz="1150" i="1" spc="70" dirty="0">
                <a:latin typeface="Times New Roman"/>
                <a:cs typeface="Times New Roman"/>
              </a:rPr>
              <a:t> </a:t>
            </a:r>
            <a:r>
              <a:rPr sz="1150" i="1" spc="-25" dirty="0">
                <a:latin typeface="Times New Roman"/>
                <a:cs typeface="Times New Roman"/>
              </a:rPr>
              <a:t>law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3925" y="8645830"/>
            <a:ext cx="552450" cy="15847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411" y="9052941"/>
            <a:ext cx="903065" cy="276225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5" y="4339971"/>
            <a:ext cx="2381250" cy="76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075" y="5531865"/>
            <a:ext cx="676275" cy="2755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6236715"/>
            <a:ext cx="1447800" cy="466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7189851"/>
            <a:ext cx="685800" cy="3143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2309" y="1055954"/>
            <a:ext cx="5955030" cy="3172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combining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these,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deduce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following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homogeneous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</a:t>
            </a:r>
            <a:endParaRPr sz="1150">
              <a:latin typeface="Times New Roman"/>
              <a:cs typeface="Times New Roman"/>
            </a:endParaRPr>
          </a:p>
          <a:p>
            <a:pPr marL="12700" marR="4109720">
              <a:lnSpc>
                <a:spcPct val="263700"/>
              </a:lnSpc>
              <a:spcBef>
                <a:spcPts val="57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solution </a:t>
            </a:r>
            <a:r>
              <a:rPr sz="1150" spc="-20" dirty="0">
                <a:latin typeface="Times New Roman"/>
                <a:cs typeface="Times New Roman"/>
              </a:rPr>
              <a:t>were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relaxation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time.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LAPLACE'S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POISSON'S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EQUATIONS: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27635" algn="just">
              <a:lnSpc>
                <a:spcPct val="105700"/>
              </a:lnSpc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useful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approach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calculation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potentials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rise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it.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relationship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5183504"/>
            <a:ext cx="48901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relationship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5887973"/>
            <a:ext cx="46634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Therefore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Poisson's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6844030"/>
            <a:ext cx="39973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charge-free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becomes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LaPlace's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7575931"/>
            <a:ext cx="5969635" cy="13868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mathematical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operation,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Laplacian. </a:t>
            </a:r>
            <a:r>
              <a:rPr sz="1150" dirty="0">
                <a:latin typeface="Times New Roman"/>
                <a:cs typeface="Times New Roman"/>
              </a:rPr>
              <a:t>Expressing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Laplacian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advantage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symmetry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helps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example,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charge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symmetry,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you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Laplacian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coordinates.</a:t>
            </a:r>
            <a:endParaRPr sz="1150">
              <a:latin typeface="Times New Roman"/>
              <a:cs typeface="Times New Roman"/>
            </a:endParaRPr>
          </a:p>
          <a:p>
            <a:pPr marL="12700" marR="12700" algn="just">
              <a:lnSpc>
                <a:spcPct val="105700"/>
              </a:lnSpc>
              <a:spcBef>
                <a:spcPts val="775"/>
              </a:spcBef>
            </a:pP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approach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advantages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trying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directly.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Once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been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calculated,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computed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gradient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potential.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3917" y="906970"/>
            <a:ext cx="761395" cy="13954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480" y="1467992"/>
            <a:ext cx="744143" cy="2762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3450" y="2021625"/>
            <a:ext cx="866775" cy="19763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4000" y="2495197"/>
            <a:ext cx="364822" cy="24948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062355"/>
            <a:ext cx="1308100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Solved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problems: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50" b="1" spc="-10" dirty="0">
                <a:latin typeface="Times New Roman"/>
                <a:cs typeface="Times New Roman"/>
              </a:rPr>
              <a:t>Problem1: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3207511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4740020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7223506"/>
            <a:ext cx="704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Problem-</a:t>
            </a:r>
            <a:r>
              <a:rPr sz="1150" b="1" spc="-50" dirty="0">
                <a:latin typeface="Times New Roman"/>
                <a:cs typeface="Times New Roman"/>
              </a:rPr>
              <a:t>4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1869948"/>
            <a:ext cx="5229225" cy="11795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886" y="3401567"/>
            <a:ext cx="5530788" cy="11795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4933188"/>
            <a:ext cx="5715000" cy="21330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50" y="7416774"/>
            <a:ext cx="5391150" cy="183695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773404"/>
            <a:ext cx="4568190" cy="411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4870" marR="721360" indent="530225">
              <a:lnSpc>
                <a:spcPct val="1436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UNIT-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II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MAGNETOSTATICS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Contents: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  <a:spcBef>
                <a:spcPts val="735"/>
              </a:spcBef>
            </a:pPr>
            <a:r>
              <a:rPr sz="1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Magnetostatics: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Biot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Savart's</a:t>
            </a:r>
            <a:r>
              <a:rPr sz="1400" spc="-25" dirty="0">
                <a:latin typeface="Times New Roman"/>
                <a:cs typeface="Times New Roman"/>
              </a:rPr>
              <a:t> Law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Ampere's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Circuital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Law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Applications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Magnetic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Flux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Density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Maxwell’s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Magnetostatic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Fields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Magnetic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Scalar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Vector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Potentials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Forces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Magnetic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Fields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Ampere's </a:t>
            </a:r>
            <a:r>
              <a:rPr sz="1400" dirty="0">
                <a:latin typeface="Times New Roman"/>
                <a:cs typeface="Times New Roman"/>
              </a:rPr>
              <a:t>Force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Law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</a:pP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Maxwell's</a:t>
            </a:r>
            <a:r>
              <a:rPr sz="1400"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Equations</a:t>
            </a:r>
            <a:r>
              <a:rPr sz="1400"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(Time</a:t>
            </a:r>
            <a:r>
              <a:rPr sz="14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Varying</a:t>
            </a:r>
            <a:r>
              <a:rPr sz="14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Fields):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Faraday's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Law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Inconsistency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Ampere's Law </a:t>
            </a:r>
            <a:r>
              <a:rPr sz="1400" spc="-25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Displacement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Density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Maxwell's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Different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Forms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Conditions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Boundary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Surface: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Dielectric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Dielectric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5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Illustrative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Problems.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0" y="3825113"/>
            <a:ext cx="3124200" cy="1200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6894" y="6972300"/>
            <a:ext cx="1975930" cy="1651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2309" y="865759"/>
            <a:ext cx="5968365" cy="2680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Introduction:</a:t>
            </a: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  <a:spcBef>
                <a:spcPts val="150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steady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permanent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magnet,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electric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chapter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shall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mainly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r>
              <a:rPr sz="1150" dirty="0">
                <a:latin typeface="Times New Roman"/>
                <a:cs typeface="Times New Roman"/>
              </a:rPr>
              <a:t> 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varying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discussed later.</a:t>
            </a:r>
            <a:endParaRPr sz="1150">
              <a:latin typeface="Times New Roman"/>
              <a:cs typeface="Times New Roman"/>
            </a:endParaRPr>
          </a:p>
          <a:p>
            <a:pPr marL="48895" algn="just">
              <a:lnSpc>
                <a:spcPct val="100000"/>
              </a:lnSpc>
              <a:spcBef>
                <a:spcPts val="25"/>
              </a:spcBef>
            </a:pP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major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governing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are: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90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Biot-Savart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Law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10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Law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4769" algn="just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Usually,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magnetic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4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customary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represent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current)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dot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sign </a:t>
            </a:r>
            <a:r>
              <a:rPr sz="1150" spc="-10" dirty="0">
                <a:latin typeface="Times New Roman"/>
                <a:cs typeface="Times New Roman"/>
              </a:rPr>
              <a:t>depending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whether the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 current)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 into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page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2.1.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2952" y="4854320"/>
            <a:ext cx="11976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page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4751908"/>
            <a:ext cx="3639820" cy="592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323465">
              <a:lnSpc>
                <a:spcPct val="1617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page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Representation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5645657"/>
            <a:ext cx="5351145" cy="84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Biot-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Savart’s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Law: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8800"/>
              </a:lnSpc>
              <a:spcBef>
                <a:spcPts val="665"/>
              </a:spcBef>
              <a:tabLst>
                <a:tab pos="1270000" algn="l"/>
              </a:tabLst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differential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element</a:t>
            </a:r>
            <a:r>
              <a:rPr sz="1150" dirty="0">
                <a:latin typeface="Times New Roman"/>
                <a:cs typeface="Times New Roman"/>
              </a:rPr>
              <a:t>	as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Fig.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6051" y="2962655"/>
            <a:ext cx="152400" cy="1996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6741" y="4819522"/>
            <a:ext cx="152400" cy="2000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3542" y="6250178"/>
            <a:ext cx="228600" cy="20002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109" y="884046"/>
            <a:ext cx="6120130" cy="87376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Position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Vector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/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Radius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Vector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spc="55" dirty="0">
                <a:latin typeface="Times New Roman"/>
                <a:cs typeface="Times New Roman"/>
              </a:rPr>
              <a:t>(</a:t>
            </a:r>
            <a:r>
              <a:rPr sz="1725" spc="-675" baseline="9661" dirty="0">
                <a:latin typeface="Cambria Math"/>
                <a:cs typeface="Cambria Math"/>
              </a:rPr>
              <a:t>̅</a:t>
            </a:r>
            <a:r>
              <a:rPr sz="1150" spc="-385" dirty="0">
                <a:latin typeface="Cambria Math"/>
                <a:cs typeface="Cambria Math"/>
              </a:rPr>
              <a:t>𝑂</a:t>
            </a:r>
            <a:r>
              <a:rPr sz="1725" spc="-202" baseline="9661" dirty="0">
                <a:latin typeface="Cambria Math"/>
                <a:cs typeface="Cambria Math"/>
              </a:rPr>
              <a:t>̅</a:t>
            </a:r>
            <a:r>
              <a:rPr sz="1725" spc="-517" baseline="9661" dirty="0">
                <a:latin typeface="Cambria Math"/>
                <a:cs typeface="Cambria Math"/>
              </a:rPr>
              <a:t>̅</a:t>
            </a:r>
            <a:r>
              <a:rPr sz="1150" spc="-425" dirty="0">
                <a:latin typeface="Cambria Math"/>
                <a:cs typeface="Cambria Math"/>
              </a:rPr>
              <a:t>𝑃</a:t>
            </a:r>
            <a:r>
              <a:rPr sz="1725" spc="75" baseline="9661" dirty="0">
                <a:latin typeface="Cambria Math"/>
                <a:cs typeface="Cambria Math"/>
              </a:rPr>
              <a:t>̅</a:t>
            </a:r>
            <a:r>
              <a:rPr sz="1725" spc="607" baseline="9661" dirty="0">
                <a:latin typeface="Cambria Math"/>
                <a:cs typeface="Cambria Math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):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>
              <a:latin typeface="Times New Roman"/>
              <a:cs typeface="Times New Roman"/>
            </a:endParaRPr>
          </a:p>
          <a:p>
            <a:pPr marL="215900" marR="447675">
              <a:lnSpc>
                <a:spcPct val="107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/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point(P)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relative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origin(O).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another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denote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space.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150">
              <a:latin typeface="Times New Roman"/>
              <a:cs typeface="Times New Roman"/>
            </a:endParaRPr>
          </a:p>
          <a:p>
            <a:pPr marL="252729" algn="ctr">
              <a:lnSpc>
                <a:spcPct val="100000"/>
              </a:lnSpc>
            </a:pPr>
            <a:r>
              <a:rPr sz="1725" spc="-750" baseline="9661" dirty="0">
                <a:latin typeface="Cambria Math"/>
                <a:cs typeface="Cambria Math"/>
              </a:rPr>
              <a:t>̅</a:t>
            </a:r>
            <a:r>
              <a:rPr sz="1150" spc="-434" dirty="0">
                <a:latin typeface="Cambria Math"/>
                <a:cs typeface="Cambria Math"/>
              </a:rPr>
              <a:t>𝑂</a:t>
            </a:r>
            <a:r>
              <a:rPr sz="1725" spc="-277" baseline="9661" dirty="0">
                <a:latin typeface="Cambria Math"/>
                <a:cs typeface="Cambria Math"/>
              </a:rPr>
              <a:t>̅</a:t>
            </a:r>
            <a:r>
              <a:rPr sz="1725" spc="-592" baseline="9661" dirty="0">
                <a:latin typeface="Cambria Math"/>
                <a:cs typeface="Cambria Math"/>
              </a:rPr>
              <a:t>̅</a:t>
            </a:r>
            <a:r>
              <a:rPr sz="1150" spc="-475" dirty="0">
                <a:latin typeface="Cambria Math"/>
                <a:cs typeface="Cambria Math"/>
              </a:rPr>
              <a:t>𝑃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142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45" dirty="0">
                <a:latin typeface="Cambria Math"/>
                <a:cs typeface="Cambria Math"/>
              </a:rPr>
              <a:t> </a:t>
            </a:r>
            <a:r>
              <a:rPr sz="1150" spc="95" dirty="0">
                <a:latin typeface="Cambria Math"/>
                <a:cs typeface="Cambria Math"/>
              </a:rPr>
              <a:t>𝑥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𝑥</a:t>
            </a:r>
            <a:r>
              <a:rPr sz="1275" spc="22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spc="60" dirty="0">
                <a:latin typeface="Cambria Math"/>
                <a:cs typeface="Cambria Math"/>
              </a:rPr>
              <a:t>𝑦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70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𝑦</a:t>
            </a:r>
            <a:r>
              <a:rPr sz="1275" spc="16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35" dirty="0">
                <a:latin typeface="Cambria Math"/>
                <a:cs typeface="Cambria Math"/>
              </a:rPr>
              <a:t> </a:t>
            </a:r>
            <a:r>
              <a:rPr sz="1150" spc="100" dirty="0">
                <a:latin typeface="Cambria Math"/>
                <a:cs typeface="Cambria Math"/>
              </a:rPr>
              <a:t>𝑧</a:t>
            </a:r>
            <a:r>
              <a:rPr sz="1150" spc="-405" dirty="0">
                <a:latin typeface="Cambria Math"/>
                <a:cs typeface="Cambria Math"/>
              </a:rPr>
              <a:t>𝑎</a:t>
            </a:r>
            <a:r>
              <a:rPr sz="1150" spc="125" dirty="0">
                <a:latin typeface="Cambria Math"/>
                <a:cs typeface="Cambria Math"/>
              </a:rPr>
              <a:t>̅</a:t>
            </a:r>
            <a:r>
              <a:rPr sz="1275" spc="150" baseline="-16339" dirty="0">
                <a:latin typeface="Cambria Math"/>
                <a:cs typeface="Cambria Math"/>
              </a:rPr>
              <a:t>𝑧</a:t>
            </a:r>
            <a:endParaRPr sz="1275" baseline="-16339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150">
              <a:latin typeface="Cambria Math"/>
              <a:cs typeface="Cambria Math"/>
            </a:endParaRPr>
          </a:p>
          <a:p>
            <a:pPr marL="2159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Displacement</a:t>
            </a:r>
            <a:r>
              <a:rPr sz="1150" b="1" spc="19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Vector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Displacement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displacement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shortest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another.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Vector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Multiplication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50">
              <a:latin typeface="Times New Roman"/>
              <a:cs typeface="Times New Roman"/>
            </a:endParaRPr>
          </a:p>
          <a:p>
            <a:pPr marL="215900" marR="147955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multiplied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either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depending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how </a:t>
            </a:r>
            <a:r>
              <a:rPr sz="1150" dirty="0">
                <a:latin typeface="Times New Roman"/>
                <a:cs typeface="Times New Roman"/>
              </a:rPr>
              <a:t>they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multiplied.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important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multiplication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are: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50">
              <a:latin typeface="Times New Roman"/>
              <a:cs typeface="Times New Roman"/>
            </a:endParaRPr>
          </a:p>
          <a:p>
            <a:pPr marL="6731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673100" algn="l"/>
              </a:tabLst>
            </a:pPr>
            <a:r>
              <a:rPr sz="1150" dirty="0">
                <a:latin typeface="Times New Roman"/>
                <a:cs typeface="Times New Roman"/>
              </a:rPr>
              <a:t>Dot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Product/Scalar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(A.B)</a:t>
            </a:r>
            <a:endParaRPr sz="1150">
              <a:latin typeface="Times New Roman"/>
              <a:cs typeface="Times New Roman"/>
            </a:endParaRPr>
          </a:p>
          <a:p>
            <a:pPr marL="6731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673100" algn="l"/>
              </a:tabLst>
            </a:pP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365760" indent="-149860">
              <a:lnSpc>
                <a:spcPct val="100000"/>
              </a:lnSpc>
              <a:buAutoNum type="arabicPeriod"/>
              <a:tabLst>
                <a:tab pos="365760" algn="l"/>
              </a:tabLst>
            </a:pPr>
            <a:r>
              <a:rPr sz="1150" b="1" dirty="0">
                <a:latin typeface="Times New Roman"/>
                <a:cs typeface="Times New Roman"/>
              </a:rPr>
              <a:t>DOT</a:t>
            </a:r>
            <a:r>
              <a:rPr sz="1150" b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PRODUCT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(A.</a:t>
            </a:r>
            <a:r>
              <a:rPr sz="1150" b="1" spc="14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B):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Dot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 marL="255904" algn="ctr">
              <a:lnSpc>
                <a:spcPct val="100000"/>
              </a:lnSpc>
              <a:spcBef>
                <a:spcPts val="280"/>
              </a:spcBef>
            </a:pP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150" dirty="0">
                <a:latin typeface="Cambria Math"/>
                <a:cs typeface="Cambria Math"/>
              </a:rPr>
              <a:t>.</a:t>
            </a:r>
            <a:r>
              <a:rPr sz="1150" spc="-40" dirty="0">
                <a:latin typeface="Cambria Math"/>
                <a:cs typeface="Cambria Math"/>
              </a:rPr>
              <a:t> </a:t>
            </a:r>
            <a:r>
              <a:rPr sz="1150" spc="-550" dirty="0">
                <a:latin typeface="Cambria Math"/>
                <a:cs typeface="Cambria Math"/>
              </a:rPr>
              <a:t>𝐵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337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70" dirty="0">
                <a:latin typeface="Cambria Math"/>
                <a:cs typeface="Cambria Math"/>
              </a:rPr>
              <a:t> </a:t>
            </a:r>
            <a:r>
              <a:rPr sz="1150" spc="20" dirty="0">
                <a:latin typeface="Cambria Math"/>
                <a:cs typeface="Cambria Math"/>
              </a:rPr>
              <a:t>│</a:t>
            </a:r>
            <a:r>
              <a:rPr sz="1150" spc="5" dirty="0">
                <a:latin typeface="Cambria Math"/>
                <a:cs typeface="Cambria Math"/>
              </a:rPr>
              <a:t>𝐴</a:t>
            </a:r>
            <a:r>
              <a:rPr sz="1725" spc="7" baseline="9661" dirty="0">
                <a:latin typeface="Cambria Math"/>
                <a:cs typeface="Cambria Math"/>
              </a:rPr>
              <a:t>̅</a:t>
            </a:r>
            <a:r>
              <a:rPr sz="1150" spc="20" dirty="0">
                <a:latin typeface="Cambria Math"/>
                <a:cs typeface="Cambria Math"/>
              </a:rPr>
              <a:t>││</a:t>
            </a:r>
            <a:r>
              <a:rPr sz="1150" spc="-545" dirty="0">
                <a:latin typeface="Cambria Math"/>
                <a:cs typeface="Cambria Math"/>
              </a:rPr>
              <a:t>𝐵</a:t>
            </a:r>
            <a:r>
              <a:rPr sz="1725" spc="157" baseline="9661" dirty="0">
                <a:latin typeface="Cambria Math"/>
                <a:cs typeface="Cambria Math"/>
              </a:rPr>
              <a:t>̅</a:t>
            </a:r>
            <a:r>
              <a:rPr sz="1150" spc="5" dirty="0">
                <a:latin typeface="Cambria Math"/>
                <a:cs typeface="Cambria Math"/>
              </a:rPr>
              <a:t>│</a:t>
            </a:r>
            <a:r>
              <a:rPr sz="1150" spc="-7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cos</a:t>
            </a:r>
            <a:r>
              <a:rPr sz="1150" spc="-15" dirty="0">
                <a:latin typeface="Cambria Math"/>
                <a:cs typeface="Cambria Math"/>
              </a:rPr>
              <a:t> </a:t>
            </a:r>
            <a:r>
              <a:rPr sz="1150" spc="-25" dirty="0">
                <a:latin typeface="Cambria Math"/>
                <a:cs typeface="Cambria Math"/>
              </a:rPr>
              <a:t>𝜃</a:t>
            </a:r>
            <a:r>
              <a:rPr sz="1275" spc="-37" baseline="-16339" dirty="0">
                <a:latin typeface="Cambria Math"/>
                <a:cs typeface="Cambria Math"/>
              </a:rPr>
              <a:t>𝐴𝐵</a:t>
            </a:r>
            <a:endParaRPr sz="1275" baseline="-16339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mbria Math"/>
              <a:cs typeface="Cambria Math"/>
            </a:endParaRPr>
          </a:p>
          <a:p>
            <a:pPr marL="215900" marR="2889250">
              <a:lnSpc>
                <a:spcPct val="102000"/>
              </a:lnSpc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33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B.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284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ranges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 0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π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284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π</a:t>
            </a: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A.B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Product.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Properties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Dot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Product: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673100" lvl="1" indent="-457200">
              <a:lnSpc>
                <a:spcPct val="100000"/>
              </a:lnSpc>
              <a:buAutoNum type="arabicPeriod"/>
              <a:tabLst>
                <a:tab pos="673100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(Ax,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Ay,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Az)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(Bx,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Bz)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then</a:t>
            </a:r>
            <a:endParaRPr sz="115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5"/>
              </a:spcBef>
              <a:buFont typeface="Times New Roman"/>
              <a:buAutoNum type="arabicPeriod"/>
            </a:pPr>
            <a:endParaRPr sz="1150">
              <a:latin typeface="Times New Roman"/>
              <a:cs typeface="Times New Roman"/>
            </a:endParaRPr>
          </a:p>
          <a:p>
            <a:pPr marL="91059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150" dirty="0">
                <a:latin typeface="Cambria Math"/>
                <a:cs typeface="Cambria Math"/>
              </a:rPr>
              <a:t>.</a:t>
            </a:r>
            <a:r>
              <a:rPr sz="1150" spc="-10" dirty="0">
                <a:latin typeface="Cambria Math"/>
                <a:cs typeface="Cambria Math"/>
              </a:rPr>
              <a:t> </a:t>
            </a:r>
            <a:r>
              <a:rPr sz="1150" spc="-545" dirty="0">
                <a:latin typeface="Cambria Math"/>
                <a:cs typeface="Cambria Math"/>
              </a:rPr>
              <a:t>𝐵</a:t>
            </a:r>
            <a:r>
              <a:rPr sz="1725" spc="157" baseline="9661" dirty="0">
                <a:latin typeface="Cambria Math"/>
                <a:cs typeface="Cambria Math"/>
              </a:rPr>
              <a:t>̅</a:t>
            </a:r>
            <a:r>
              <a:rPr sz="1150" spc="5" dirty="0">
                <a:latin typeface="Times New Roman"/>
                <a:cs typeface="Times New Roman"/>
              </a:rPr>
              <a:t>=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AxBx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AyBy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AzBz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50">
              <a:latin typeface="Times New Roman"/>
              <a:cs typeface="Times New Roman"/>
            </a:endParaRPr>
          </a:p>
          <a:p>
            <a:pPr marL="673100" lvl="1" indent="-457200">
              <a:lnSpc>
                <a:spcPct val="100000"/>
              </a:lnSpc>
              <a:buFont typeface="Times New Roman"/>
              <a:buAutoNum type="arabicPeriod" startAt="2"/>
              <a:tabLst>
                <a:tab pos="673100" algn="l"/>
              </a:tabLst>
            </a:pP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150" dirty="0">
                <a:latin typeface="Cambria Math"/>
                <a:cs typeface="Cambria Math"/>
              </a:rPr>
              <a:t>. </a:t>
            </a:r>
            <a:r>
              <a:rPr sz="1150" spc="-545" dirty="0">
                <a:latin typeface="Cambria Math"/>
                <a:cs typeface="Cambria Math"/>
              </a:rPr>
              <a:t>𝐵</a:t>
            </a:r>
            <a:r>
              <a:rPr sz="1725" spc="157" baseline="9661" dirty="0">
                <a:latin typeface="Cambria Math"/>
                <a:cs typeface="Cambria Math"/>
              </a:rPr>
              <a:t>̅</a:t>
            </a:r>
            <a:r>
              <a:rPr sz="1150" spc="5" dirty="0">
                <a:latin typeface="Times New Roman"/>
                <a:cs typeface="Times New Roman"/>
              </a:rPr>
              <a:t>=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|A|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|B|,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cos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150" dirty="0">
                <a:latin typeface="Times New Roman"/>
                <a:cs typeface="Times New Roman"/>
              </a:rPr>
              <a:t>=1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means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200" baseline="-6944" dirty="0">
                <a:latin typeface="Times New Roman"/>
                <a:cs typeface="Times New Roman"/>
              </a:rPr>
              <a:t>AB</a:t>
            </a:r>
            <a:r>
              <a:rPr sz="1200" spc="15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0</a:t>
            </a:r>
            <a:r>
              <a:rPr sz="1200" spc="-37" baseline="27777" dirty="0">
                <a:latin typeface="Times New Roman"/>
                <a:cs typeface="Times New Roman"/>
              </a:rPr>
              <a:t>0</a:t>
            </a:r>
            <a:endParaRPr sz="1200" baseline="27777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20"/>
              </a:spcBef>
              <a:buFont typeface="Times New Roman"/>
              <a:buAutoNum type="arabicPeriod" startAt="2"/>
            </a:pPr>
            <a:endParaRPr sz="1150">
              <a:latin typeface="Times New Roman"/>
              <a:cs typeface="Times New Roman"/>
            </a:endParaRPr>
          </a:p>
          <a:p>
            <a:pPr marL="215900" marR="673100">
              <a:lnSpc>
                <a:spcPct val="101699"/>
              </a:lnSpc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are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other.</a:t>
            </a:r>
            <a:endParaRPr sz="1150">
              <a:latin typeface="Times New Roman"/>
              <a:cs typeface="Times New Roman"/>
            </a:endParaRPr>
          </a:p>
          <a:p>
            <a:pPr marL="673100" lvl="1" indent="-457200">
              <a:lnSpc>
                <a:spcPct val="100000"/>
              </a:lnSpc>
              <a:spcBef>
                <a:spcPts val="1070"/>
              </a:spcBef>
              <a:buFont typeface="Times New Roman"/>
              <a:buAutoNum type="arabicPeriod" startAt="3"/>
              <a:tabLst>
                <a:tab pos="673100" algn="l"/>
              </a:tabLst>
            </a:pP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150" dirty="0">
                <a:latin typeface="Cambria Math"/>
                <a:cs typeface="Cambria Math"/>
              </a:rPr>
              <a:t>.</a:t>
            </a:r>
            <a:r>
              <a:rPr sz="1150" spc="-10" dirty="0">
                <a:latin typeface="Cambria Math"/>
                <a:cs typeface="Cambria Math"/>
              </a:rPr>
              <a:t> </a:t>
            </a:r>
            <a:r>
              <a:rPr sz="1150" spc="-550" dirty="0">
                <a:latin typeface="Cambria Math"/>
                <a:cs typeface="Cambria Math"/>
              </a:rPr>
              <a:t>𝐵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247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|A|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|B|,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cos</a:t>
            </a:r>
            <a:r>
              <a:rPr sz="1150" spc="-6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150" dirty="0">
                <a:latin typeface="Times New Roman"/>
                <a:cs typeface="Times New Roman"/>
              </a:rPr>
              <a:t>=-1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means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27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180</a:t>
            </a:r>
            <a:r>
              <a:rPr sz="1200" spc="-30" baseline="27777" dirty="0">
                <a:latin typeface="Times New Roman"/>
                <a:cs typeface="Times New Roman"/>
              </a:rPr>
              <a:t>0</a:t>
            </a:r>
            <a:r>
              <a:rPr sz="1150" spc="-2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215900" marR="469265">
              <a:lnSpc>
                <a:spcPts val="1370"/>
              </a:lnSpc>
              <a:spcBef>
                <a:spcPts val="260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opposite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say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are </a:t>
            </a:r>
            <a:r>
              <a:rPr sz="1150" dirty="0">
                <a:latin typeface="Times New Roman"/>
                <a:cs typeface="Times New Roman"/>
              </a:rPr>
              <a:t>antiparallel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other.</a:t>
            </a: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  <a:spcBef>
                <a:spcPts val="1019"/>
              </a:spcBef>
              <a:tabLst>
                <a:tab pos="673100" algn="l"/>
              </a:tabLst>
            </a:pPr>
            <a:r>
              <a:rPr sz="1500" spc="-509" baseline="-22222" dirty="0">
                <a:latin typeface="Times New Roman"/>
                <a:cs typeface="Times New Roman"/>
              </a:rPr>
              <a:t>5</a:t>
            </a:r>
            <a:r>
              <a:rPr sz="1150" spc="75" dirty="0">
                <a:latin typeface="Times New Roman"/>
                <a:cs typeface="Times New Roman"/>
              </a:rPr>
              <a:t>4</a:t>
            </a:r>
            <a:r>
              <a:rPr sz="1500" spc="30" baseline="-22222" dirty="0">
                <a:latin typeface="Times New Roman"/>
                <a:cs typeface="Times New Roman"/>
              </a:rPr>
              <a:t>.</a:t>
            </a:r>
            <a:r>
              <a:rPr sz="1150" spc="165" dirty="0">
                <a:latin typeface="Times New Roman"/>
                <a:cs typeface="Times New Roman"/>
              </a:rPr>
              <a:t>.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150" dirty="0">
                <a:latin typeface="Cambria Math"/>
                <a:cs typeface="Cambria Math"/>
              </a:rPr>
              <a:t>.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spc="-550" dirty="0">
                <a:latin typeface="Cambria Math"/>
                <a:cs typeface="Cambria Math"/>
              </a:rPr>
              <a:t>𝐵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277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0,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cos</a:t>
            </a:r>
            <a:r>
              <a:rPr sz="1150" spc="-6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150" dirty="0">
                <a:latin typeface="Times New Roman"/>
                <a:cs typeface="Times New Roman"/>
              </a:rPr>
              <a:t>=0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means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30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90</a:t>
            </a:r>
            <a:r>
              <a:rPr sz="1200" spc="-30" baseline="27777" dirty="0">
                <a:latin typeface="Times New Roman"/>
                <a:cs typeface="Times New Roman"/>
              </a:rPr>
              <a:t>0</a:t>
            </a:r>
            <a:r>
              <a:rPr sz="1150" spc="-2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orthogonal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5.</a:t>
            </a:r>
            <a:r>
              <a:rPr sz="1150" spc="2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mutually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have</a:t>
            </a:r>
            <a:endParaRPr sz="1150">
              <a:latin typeface="Times New Roman"/>
              <a:cs typeface="Times New Roman"/>
            </a:endParaRPr>
          </a:p>
          <a:p>
            <a:pPr marL="476250">
              <a:lnSpc>
                <a:spcPct val="100000"/>
              </a:lnSpc>
              <a:spcBef>
                <a:spcPts val="1035"/>
              </a:spcBef>
              <a:tabLst>
                <a:tab pos="2402205" algn="l"/>
              </a:tabLst>
            </a:pP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5" dirty="0">
                <a:latin typeface="Cambria Math"/>
                <a:cs typeface="Cambria Math"/>
              </a:rPr>
              <a:t>̅</a:t>
            </a:r>
            <a:r>
              <a:rPr sz="1275" spc="112" baseline="-16339" dirty="0">
                <a:latin typeface="Cambria Math"/>
                <a:cs typeface="Cambria Math"/>
              </a:rPr>
              <a:t>𝑥</a:t>
            </a:r>
            <a:r>
              <a:rPr sz="1150" spc="10" dirty="0">
                <a:latin typeface="Cambria Math"/>
                <a:cs typeface="Cambria Math"/>
              </a:rPr>
              <a:t>.</a:t>
            </a:r>
            <a:r>
              <a:rPr sz="1150" spc="-65" dirty="0">
                <a:latin typeface="Cambria Math"/>
                <a:cs typeface="Cambria Math"/>
              </a:rPr>
              <a:t>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85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𝑥</a:t>
            </a:r>
            <a:r>
              <a:rPr sz="1275" spc="16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50" dirty="0">
                <a:latin typeface="Cambria Math"/>
                <a:cs typeface="Cambria Math"/>
              </a:rPr>
              <a:t> </a:t>
            </a:r>
            <a:r>
              <a:rPr sz="1150" spc="-480" dirty="0">
                <a:latin typeface="Cambria Math"/>
                <a:cs typeface="Cambria Math"/>
              </a:rPr>
              <a:t>𝑎</a:t>
            </a:r>
            <a:r>
              <a:rPr sz="1150" spc="45" dirty="0">
                <a:latin typeface="Cambria Math"/>
                <a:cs typeface="Cambria Math"/>
              </a:rPr>
              <a:t>̅</a:t>
            </a:r>
            <a:r>
              <a:rPr sz="1275" spc="120" baseline="-16339" dirty="0">
                <a:latin typeface="Cambria Math"/>
                <a:cs typeface="Cambria Math"/>
              </a:rPr>
              <a:t>𝑦</a:t>
            </a:r>
            <a:r>
              <a:rPr sz="1150" spc="20" dirty="0">
                <a:latin typeface="Cambria Math"/>
                <a:cs typeface="Cambria Math"/>
              </a:rPr>
              <a:t>.</a:t>
            </a:r>
            <a:r>
              <a:rPr sz="1150" spc="-65" dirty="0">
                <a:latin typeface="Cambria Math"/>
                <a:cs typeface="Cambria Math"/>
              </a:rPr>
              <a:t>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85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𝑦</a:t>
            </a:r>
            <a:r>
              <a:rPr sz="1275" spc="24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55" dirty="0">
                <a:latin typeface="Cambria Math"/>
                <a:cs typeface="Cambria Math"/>
              </a:rPr>
              <a:t> 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𝑧</a:t>
            </a:r>
            <a:r>
              <a:rPr sz="1150" spc="10" dirty="0">
                <a:latin typeface="Cambria Math"/>
                <a:cs typeface="Cambria Math"/>
              </a:rPr>
              <a:t>.</a:t>
            </a:r>
            <a:r>
              <a:rPr sz="1150" spc="-30" dirty="0">
                <a:latin typeface="Cambria Math"/>
                <a:cs typeface="Cambria Math"/>
              </a:rPr>
              <a:t>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50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𝑧</a:t>
            </a:r>
            <a:r>
              <a:rPr sz="1275" spc="26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55" dirty="0">
                <a:latin typeface="Cambria Math"/>
                <a:cs typeface="Cambria Math"/>
              </a:rPr>
              <a:t> </a:t>
            </a:r>
            <a:r>
              <a:rPr sz="1150" spc="-50" dirty="0">
                <a:latin typeface="Cambria Math"/>
                <a:cs typeface="Cambria Math"/>
              </a:rPr>
              <a:t>1</a:t>
            </a:r>
            <a:r>
              <a:rPr sz="1150" dirty="0">
                <a:latin typeface="Cambria Math"/>
                <a:cs typeface="Cambria Math"/>
              </a:rPr>
              <a:t>	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120" dirty="0">
                <a:latin typeface="Calibri"/>
                <a:cs typeface="Calibri"/>
              </a:rPr>
              <a:t>  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112" baseline="-16339" dirty="0">
                <a:latin typeface="Cambria Math"/>
                <a:cs typeface="Cambria Math"/>
              </a:rPr>
              <a:t>𝑥</a:t>
            </a:r>
            <a:r>
              <a:rPr sz="1150" spc="10" dirty="0">
                <a:latin typeface="Cambria Math"/>
                <a:cs typeface="Cambria Math"/>
              </a:rPr>
              <a:t>.</a:t>
            </a:r>
            <a:r>
              <a:rPr sz="1150" spc="-65" dirty="0">
                <a:latin typeface="Cambria Math"/>
                <a:cs typeface="Cambria Math"/>
              </a:rPr>
              <a:t> </a:t>
            </a:r>
            <a:r>
              <a:rPr sz="1150" spc="-434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104" baseline="-16339" dirty="0">
                <a:latin typeface="Cambria Math"/>
                <a:cs typeface="Cambria Math"/>
              </a:rPr>
              <a:t>𝑦</a:t>
            </a:r>
            <a:r>
              <a:rPr sz="1275" spc="32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65" dirty="0">
                <a:latin typeface="Cambria Math"/>
                <a:cs typeface="Cambria Math"/>
              </a:rPr>
              <a:t> </a:t>
            </a:r>
            <a:r>
              <a:rPr sz="1150" spc="-484" dirty="0">
                <a:latin typeface="Cambria Math"/>
                <a:cs typeface="Cambria Math"/>
              </a:rPr>
              <a:t>𝑎</a:t>
            </a:r>
            <a:r>
              <a:rPr sz="1150" spc="10" dirty="0">
                <a:latin typeface="Cambria Math"/>
                <a:cs typeface="Cambria Math"/>
              </a:rPr>
              <a:t>̅</a:t>
            </a:r>
            <a:r>
              <a:rPr sz="1275" spc="120" baseline="-16339" dirty="0">
                <a:latin typeface="Cambria Math"/>
                <a:cs typeface="Cambria Math"/>
              </a:rPr>
              <a:t>𝑦</a:t>
            </a:r>
            <a:r>
              <a:rPr sz="1150" spc="20" dirty="0">
                <a:latin typeface="Cambria Math"/>
                <a:cs typeface="Cambria Math"/>
              </a:rPr>
              <a:t>.</a:t>
            </a:r>
            <a:r>
              <a:rPr sz="1150" spc="-30" dirty="0">
                <a:latin typeface="Cambria Math"/>
                <a:cs typeface="Cambria Math"/>
              </a:rPr>
              <a:t> </a:t>
            </a:r>
            <a:r>
              <a:rPr sz="1150" spc="-450" dirty="0">
                <a:latin typeface="Cambria Math"/>
                <a:cs typeface="Cambria Math"/>
              </a:rPr>
              <a:t>𝑎</a:t>
            </a:r>
            <a:r>
              <a:rPr sz="1150" spc="50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𝑧</a:t>
            </a:r>
            <a:r>
              <a:rPr sz="1275" spc="30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65" dirty="0">
                <a:latin typeface="Cambria Math"/>
                <a:cs typeface="Cambria Math"/>
              </a:rPr>
              <a:t> 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𝑧</a:t>
            </a:r>
            <a:r>
              <a:rPr sz="1150" spc="10" dirty="0">
                <a:latin typeface="Cambria Math"/>
                <a:cs typeface="Cambria Math"/>
              </a:rPr>
              <a:t>.</a:t>
            </a:r>
            <a:r>
              <a:rPr sz="1150" spc="-30" dirty="0">
                <a:latin typeface="Cambria Math"/>
                <a:cs typeface="Cambria Math"/>
              </a:rPr>
              <a:t>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50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𝑥</a:t>
            </a:r>
            <a:r>
              <a:rPr sz="1275" spc="27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95" dirty="0">
                <a:latin typeface="Cambria Math"/>
                <a:cs typeface="Cambria Math"/>
              </a:rPr>
              <a:t> </a:t>
            </a:r>
            <a:r>
              <a:rPr sz="1150" spc="-50" dirty="0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250" y="3763645"/>
            <a:ext cx="1828800" cy="523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250" y="6379209"/>
            <a:ext cx="1714500" cy="4857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2309" y="938911"/>
            <a:ext cx="166623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magnetic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intensity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3154" y="938911"/>
            <a:ext cx="12998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2759202"/>
            <a:ext cx="5965190" cy="755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99794" algn="l"/>
              </a:tabLst>
            </a:pPr>
            <a:r>
              <a:rPr sz="1150" spc="-20" dirty="0">
                <a:latin typeface="Times New Roman"/>
                <a:cs typeface="Times New Roman"/>
              </a:rPr>
              <a:t>where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 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P.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proportionality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'K'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upon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property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permeability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4299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conductor.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Permeability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symbol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'm'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'K'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'm'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4481906"/>
            <a:ext cx="5967730" cy="1649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4604">
              <a:lnSpc>
                <a:spcPct val="114799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'B'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unless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'dB',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description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not </a:t>
            </a:r>
            <a:r>
              <a:rPr sz="1150" dirty="0">
                <a:latin typeface="Times New Roman"/>
                <a:cs typeface="Times New Roman"/>
              </a:rPr>
              <a:t>complete.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found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'r'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'dl'.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2065">
              <a:lnSpc>
                <a:spcPct val="112200"/>
              </a:lnSpc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assign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'I'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'dl',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has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sinq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'r'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'dl'.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12200"/>
              </a:lnSpc>
            </a:pPr>
            <a:r>
              <a:rPr sz="1150" dirty="0">
                <a:latin typeface="Times New Roman"/>
                <a:cs typeface="Times New Roman"/>
              </a:rPr>
              <a:t>Hence,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Biot–Savart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stated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well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2517" y="891539"/>
            <a:ext cx="276225" cy="20891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1450" y="1325880"/>
            <a:ext cx="1524000" cy="4278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1450" y="2103120"/>
            <a:ext cx="895350" cy="37914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3786" y="2620517"/>
            <a:ext cx="457200" cy="3048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9675" y="1813941"/>
            <a:ext cx="5219700" cy="1600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8250" y="7789926"/>
            <a:ext cx="895350" cy="457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6368034"/>
            <a:ext cx="838200" cy="457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8250" y="7010654"/>
            <a:ext cx="914400" cy="457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2309" y="870330"/>
            <a:ext cx="5722620" cy="5772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60"/>
              </a:spcBef>
            </a:pPr>
            <a:r>
              <a:rPr sz="1150" dirty="0">
                <a:latin typeface="Times New Roman"/>
                <a:cs typeface="Times New Roman"/>
              </a:rPr>
              <a:t>Similar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distributions,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densities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are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2.3.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3605529"/>
            <a:ext cx="5415280" cy="1062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135"/>
              </a:spcBef>
              <a:tabLst>
                <a:tab pos="2263140" algn="l"/>
                <a:tab pos="4216400" algn="l"/>
              </a:tabLst>
            </a:pP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</a:t>
            </a:r>
            <a:r>
              <a:rPr sz="1150" dirty="0">
                <a:latin typeface="Times New Roman"/>
                <a:cs typeface="Times New Roman"/>
              </a:rPr>
              <a:t>	Surface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Times New Roman"/>
                <a:cs typeface="Times New Roman"/>
              </a:rPr>
              <a:t>Volume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Current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R="40005" algn="ctr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2.3: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distributions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12200"/>
              </a:lnSpc>
              <a:spcBef>
                <a:spcPts val="870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denoting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amp/m)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J </a:t>
            </a:r>
            <a:r>
              <a:rPr sz="1150" dirty="0">
                <a:latin typeface="Times New Roman"/>
                <a:cs typeface="Times New Roman"/>
              </a:rPr>
              <a:t>(in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amp/m2)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5119496"/>
            <a:ext cx="5676265" cy="847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08860" algn="l"/>
              </a:tabLst>
            </a:pP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noted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</a:pPr>
            <a:r>
              <a:rPr sz="1150" dirty="0">
                <a:latin typeface="Times New Roman"/>
                <a:cs typeface="Times New Roman"/>
              </a:rPr>
              <a:t>Employing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Biot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-Savart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now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H.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4823" y="6638035"/>
            <a:ext cx="30746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.............................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 line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current............................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6848" y="7319518"/>
            <a:ext cx="28365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........................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 </a:t>
            </a:r>
            <a:r>
              <a:rPr sz="1150" spc="-10" dirty="0">
                <a:latin typeface="Times New Roman"/>
                <a:cs typeface="Times New Roman"/>
              </a:rPr>
              <a:t>....................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5700" y="8092820"/>
            <a:ext cx="28549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....................... for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current......................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8850" y="4782311"/>
            <a:ext cx="1038225" cy="2057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9269" y="5116067"/>
            <a:ext cx="914400" cy="15115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0" y="1813814"/>
            <a:ext cx="1905000" cy="2438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97050" y="5973698"/>
            <a:ext cx="3390900" cy="1305560"/>
            <a:chOff x="1797050" y="5973698"/>
            <a:chExt cx="3390900" cy="1305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7050" y="5973698"/>
              <a:ext cx="1876425" cy="45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3750" y="6783831"/>
              <a:ext cx="3124200" cy="4953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0300" y="5143500"/>
            <a:ext cx="1876425" cy="2857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1509" y="870331"/>
            <a:ext cx="598868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400" spc="-965" dirty="0">
                <a:latin typeface="Cambria Math"/>
                <a:cs typeface="Cambria Math"/>
              </a:rPr>
              <a:t>𝑯</a:t>
            </a:r>
            <a:r>
              <a:rPr sz="2100" baseline="9920" dirty="0">
                <a:latin typeface="Cambria Math"/>
                <a:cs typeface="Cambria Math"/>
              </a:rPr>
              <a:t>̅</a:t>
            </a:r>
            <a:r>
              <a:rPr sz="2100" spc="337" baseline="9920" dirty="0">
                <a:latin typeface="Cambria Math"/>
                <a:cs typeface="Cambria Math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Due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infinitely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long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straight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conductor: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>
              <a:latin typeface="Times New Roman"/>
              <a:cs typeface="Times New Roman"/>
            </a:endParaRPr>
          </a:p>
          <a:p>
            <a:pPr marL="63500" marR="43180">
              <a:lnSpc>
                <a:spcPct val="104500"/>
              </a:lnSpc>
              <a:tabLst>
                <a:tab pos="3988435" algn="l"/>
              </a:tabLst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finite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</a:t>
            </a:r>
            <a:r>
              <a:rPr sz="1150" dirty="0">
                <a:latin typeface="Times New Roman"/>
                <a:cs typeface="Times New Roman"/>
              </a:rPr>
              <a:t>	placed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z-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2.4.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determine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conductor.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4273422"/>
            <a:ext cx="4572635" cy="581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2.4: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finite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conductor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reference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2.4,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617" y="5595365"/>
            <a:ext cx="31883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Biot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Savart's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7250" y="5595365"/>
            <a:ext cx="8718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617" y="6583171"/>
            <a:ext cx="7588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Substituting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7139" y="6583171"/>
            <a:ext cx="839469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8461" y="7379334"/>
            <a:ext cx="2425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0617" y="7379334"/>
            <a:ext cx="4054475" cy="380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190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infinitely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, </a:t>
            </a:r>
            <a:r>
              <a:rPr sz="1150" spc="-10" dirty="0">
                <a:latin typeface="Times New Roman"/>
                <a:cs typeface="Times New Roman"/>
              </a:rPr>
              <a:t>Therefore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6492" y="1285113"/>
            <a:ext cx="123825" cy="1905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17110" y="5550408"/>
            <a:ext cx="323850" cy="208025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886076" y="6327647"/>
            <a:ext cx="3834129" cy="1205865"/>
            <a:chOff x="1886076" y="6327647"/>
            <a:chExt cx="3834129" cy="120586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6076" y="6327647"/>
              <a:ext cx="647700" cy="4175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6425" y="7306055"/>
              <a:ext cx="533400" cy="227136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16116" y="7306056"/>
            <a:ext cx="609600" cy="2271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1250" y="7927847"/>
            <a:ext cx="742950" cy="40690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450" y="3342640"/>
            <a:ext cx="1447800" cy="761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309" y="888619"/>
            <a:ext cx="5664835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Ampere's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Circuital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Law</a:t>
            </a:r>
            <a:r>
              <a:rPr sz="1400" spc="-2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1465"/>
              </a:spcBef>
              <a:tabLst>
                <a:tab pos="4554855" algn="l"/>
              </a:tabLst>
            </a:pP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</a:t>
            </a:r>
            <a:r>
              <a:rPr sz="1150" dirty="0">
                <a:latin typeface="Times New Roman"/>
                <a:cs typeface="Times New Roman"/>
              </a:rPr>
              <a:t>	(circulation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)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Mathematically,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617" y="2210561"/>
            <a:ext cx="24784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617" y="2969767"/>
            <a:ext cx="26365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Stoke's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4547742"/>
            <a:ext cx="5911215" cy="380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190"/>
              </a:spcBef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Maxwell’s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static fields.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5740" y="1275588"/>
            <a:ext cx="152400" cy="1894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6850" y="1851660"/>
            <a:ext cx="819150" cy="2743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6850" y="2606039"/>
            <a:ext cx="762000" cy="37909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6850" y="4151376"/>
            <a:ext cx="838200" cy="22701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350" y="4543425"/>
            <a:ext cx="2162175" cy="4286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9675" y="5557646"/>
            <a:ext cx="1752600" cy="1905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1509" y="888619"/>
            <a:ext cx="5689600" cy="273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Applications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Ampere's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circuital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law: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520065" indent="-2279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0065" algn="l"/>
              </a:tabLst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 used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spc="-630" dirty="0">
                <a:latin typeface="Cambria Math"/>
                <a:cs typeface="Cambria Math"/>
              </a:rPr>
              <a:t>𝐻</a:t>
            </a:r>
            <a:r>
              <a:rPr sz="1725" spc="7" baseline="9661" dirty="0">
                <a:latin typeface="Cambria Math"/>
                <a:cs typeface="Cambria Math"/>
              </a:rPr>
              <a:t>̅</a:t>
            </a:r>
            <a:r>
              <a:rPr sz="1725" spc="120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25" dirty="0">
                <a:latin typeface="Times New Roman"/>
                <a:cs typeface="Times New Roman"/>
              </a:rPr>
              <a:t>  </a:t>
            </a:r>
            <a:r>
              <a:rPr sz="1150" spc="-550" dirty="0">
                <a:latin typeface="Cambria Math"/>
                <a:cs typeface="Cambria Math"/>
              </a:rPr>
              <a:t>𝐵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270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distribution.</a:t>
            </a:r>
            <a:endParaRPr sz="1150">
              <a:latin typeface="Times New Roman"/>
              <a:cs typeface="Times New Roman"/>
            </a:endParaRPr>
          </a:p>
          <a:p>
            <a:pPr marL="520065" indent="-22796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520065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spc="-630" dirty="0">
                <a:latin typeface="Cambria Math"/>
                <a:cs typeface="Cambria Math"/>
              </a:rPr>
              <a:t>𝐻</a:t>
            </a:r>
            <a:r>
              <a:rPr sz="1725" spc="7" baseline="9661" dirty="0">
                <a:latin typeface="Cambria Math"/>
                <a:cs typeface="Cambria Math"/>
              </a:rPr>
              <a:t>̅</a:t>
            </a:r>
            <a:r>
              <a:rPr sz="1725" spc="127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spc="-550" dirty="0">
                <a:latin typeface="Cambria Math"/>
                <a:cs typeface="Cambria Math"/>
              </a:rPr>
              <a:t>𝐵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262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enclosed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path.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illustrate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application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examples.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63500" algn="just">
              <a:lnSpc>
                <a:spcPct val="100000"/>
              </a:lnSpc>
              <a:spcBef>
                <a:spcPts val="5"/>
              </a:spcBef>
            </a:pPr>
            <a:r>
              <a:rPr sz="1400" spc="-965" dirty="0">
                <a:latin typeface="Cambria Math"/>
                <a:cs typeface="Cambria Math"/>
              </a:rPr>
              <a:t>𝑯</a:t>
            </a:r>
            <a:r>
              <a:rPr sz="2100" baseline="9920" dirty="0">
                <a:latin typeface="Cambria Math"/>
                <a:cs typeface="Cambria Math"/>
              </a:rPr>
              <a:t>̅</a:t>
            </a:r>
            <a:r>
              <a:rPr sz="2100" spc="337" baseline="9920" dirty="0">
                <a:latin typeface="Cambria Math"/>
                <a:cs typeface="Cambria Math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Due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infinitely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long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straight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conductor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:( using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Ampere's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circuital</a:t>
            </a:r>
            <a:r>
              <a:rPr sz="1150" b="1" spc="-1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law)</a:t>
            </a:r>
            <a:endParaRPr sz="1150">
              <a:latin typeface="Times New Roman"/>
              <a:cs typeface="Times New Roman"/>
            </a:endParaRPr>
          </a:p>
          <a:p>
            <a:pPr marL="63500" marR="154305" algn="just">
              <a:lnSpc>
                <a:spcPct val="109600"/>
              </a:lnSpc>
              <a:spcBef>
                <a:spcPts val="124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compute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infinitely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2.5.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Law,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circle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315" dirty="0">
                <a:latin typeface="Times New Roman"/>
                <a:cs typeface="Times New Roman"/>
              </a:rPr>
              <a:t>  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 in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4.5.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tabLst>
                <a:tab pos="3434715" algn="l"/>
                <a:tab pos="3814445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element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plane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617" y="3701541"/>
            <a:ext cx="973455" cy="517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containing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both</a:t>
            </a:r>
            <a:endParaRPr sz="1150">
              <a:latin typeface="Times New Roman"/>
              <a:cs typeface="Times New Roman"/>
            </a:endParaRPr>
          </a:p>
          <a:p>
            <a:pPr marL="282575">
              <a:lnSpc>
                <a:spcPct val="100000"/>
              </a:lnSpc>
              <a:spcBef>
                <a:spcPts val="1070"/>
              </a:spcBef>
            </a:pPr>
            <a:r>
              <a:rPr sz="1150" spc="-10" dirty="0">
                <a:latin typeface="Times New Roman"/>
                <a:cs typeface="Times New Roman"/>
              </a:rPr>
              <a:t>,i.e.,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2255" y="3701541"/>
            <a:ext cx="4323080" cy="517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13130" algn="l"/>
                <a:tab pos="3008630" algn="l"/>
              </a:tabLst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	.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Therefore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r>
              <a:rPr sz="1150" dirty="0">
                <a:latin typeface="Times New Roman"/>
                <a:cs typeface="Times New Roman"/>
              </a:rPr>
              <a:t>	that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present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1070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617" y="4342002"/>
            <a:ext cx="24974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7877682"/>
            <a:ext cx="42043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thin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conductor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4041" y="2977642"/>
            <a:ext cx="152400" cy="152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5134" y="3332988"/>
            <a:ext cx="762000" cy="2281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0484" y="3370579"/>
            <a:ext cx="276225" cy="2095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1723" y="3632072"/>
            <a:ext cx="200025" cy="2286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88386" y="3613022"/>
            <a:ext cx="609600" cy="2571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452" y="3670172"/>
            <a:ext cx="152400" cy="2000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6650" y="3939413"/>
            <a:ext cx="228600" cy="2286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4782" y="3910838"/>
            <a:ext cx="647700" cy="26670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810" y="3401314"/>
            <a:ext cx="723900" cy="228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200" y="3789298"/>
            <a:ext cx="457200" cy="228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8775" y="4750223"/>
            <a:ext cx="1295400" cy="10291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0650" y="7008494"/>
            <a:ext cx="1219200" cy="4572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11250" y="2380233"/>
            <a:ext cx="1143000" cy="887730"/>
            <a:chOff x="1111250" y="2380233"/>
            <a:chExt cx="1143000" cy="8877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1250" y="2380233"/>
              <a:ext cx="685800" cy="457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1250" y="2848863"/>
              <a:ext cx="1143000" cy="4191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51509" y="888619"/>
            <a:ext cx="5689600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0"/>
              </a:spcBef>
            </a:pPr>
            <a:r>
              <a:rPr sz="1400" spc="-965" dirty="0">
                <a:latin typeface="Cambria Math"/>
                <a:cs typeface="Cambria Math"/>
              </a:rPr>
              <a:t>𝑯</a:t>
            </a:r>
            <a:r>
              <a:rPr sz="2100" baseline="9920" dirty="0">
                <a:latin typeface="Cambria Math"/>
                <a:cs typeface="Cambria Math"/>
              </a:rPr>
              <a:t>̅</a:t>
            </a:r>
            <a:r>
              <a:rPr sz="2100" spc="337" baseline="9920" dirty="0">
                <a:latin typeface="Cambria Math"/>
                <a:cs typeface="Cambria Math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Due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infinitely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long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coaxial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conductor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:( using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Ampere's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circuital</a:t>
            </a:r>
            <a:r>
              <a:rPr sz="1150" b="1" spc="-1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law)</a:t>
            </a:r>
            <a:endParaRPr sz="1150">
              <a:latin typeface="Times New Roman"/>
              <a:cs typeface="Times New Roman"/>
            </a:endParaRPr>
          </a:p>
          <a:p>
            <a:pPr marL="63500" marR="55880" algn="just">
              <a:lnSpc>
                <a:spcPct val="109600"/>
              </a:lnSpc>
              <a:spcBef>
                <a:spcPts val="92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section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infinitely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coaxial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conductor,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inner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conductor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outer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2.6.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We </a:t>
            </a:r>
            <a:r>
              <a:rPr sz="1150" dirty="0">
                <a:latin typeface="Times New Roman"/>
                <a:cs typeface="Times New Roman"/>
              </a:rPr>
              <a:t>compute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50" dirty="0">
                <a:latin typeface="Times New Roman"/>
                <a:cs typeface="Times New Roman"/>
              </a:rPr>
              <a:t>  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follows: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617" y="3440938"/>
            <a:ext cx="79946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4361" y="6231127"/>
            <a:ext cx="47542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2.6: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Coaxial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opposite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617" y="7946263"/>
            <a:ext cx="79946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16452" y="1633092"/>
            <a:ext cx="152400" cy="1524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7986" y="1986026"/>
            <a:ext cx="647700" cy="2286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1250" y="4138548"/>
            <a:ext cx="657225" cy="4191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3450" y="6526656"/>
            <a:ext cx="733425" cy="2286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27986" y="7882128"/>
            <a:ext cx="428625" cy="22707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84450" y="8316468"/>
            <a:ext cx="1219200" cy="22823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8"/>
            <a:ext cx="5971540" cy="41173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Magnetic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Flux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Density:</a:t>
            </a:r>
            <a:endParaRPr sz="1150">
              <a:latin typeface="Times New Roman"/>
              <a:cs typeface="Times New Roman"/>
            </a:endParaRPr>
          </a:p>
          <a:p>
            <a:pPr marL="625475" marR="5080" indent="-613410">
              <a:lnSpc>
                <a:spcPts val="2810"/>
              </a:lnSpc>
              <a:spcBef>
                <a:spcPts val="10"/>
              </a:spcBef>
              <a:tabLst>
                <a:tab pos="1366520" algn="l"/>
                <a:tab pos="3095625" algn="l"/>
                <a:tab pos="5826760" algn="l"/>
              </a:tabLst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matter,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density</a:t>
            </a:r>
            <a:r>
              <a:rPr sz="1150" dirty="0">
                <a:latin typeface="Times New Roman"/>
                <a:cs typeface="Times New Roman"/>
              </a:rPr>
              <a:t>	related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intensity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spc="-10" dirty="0">
                <a:latin typeface="Times New Roman"/>
                <a:cs typeface="Times New Roman"/>
              </a:rPr>
              <a:t>where</a:t>
            </a:r>
            <a:r>
              <a:rPr sz="1150" dirty="0">
                <a:latin typeface="Times New Roman"/>
                <a:cs typeface="Times New Roman"/>
              </a:rPr>
              <a:t>	called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permeability.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space</a:t>
            </a:r>
            <a:endParaRPr sz="1150">
              <a:latin typeface="Times New Roman"/>
              <a:cs typeface="Times New Roman"/>
            </a:endParaRPr>
          </a:p>
          <a:p>
            <a:pPr marL="12700" marR="12700" indent="589915">
              <a:lnSpc>
                <a:spcPct val="146300"/>
              </a:lnSpc>
              <a:spcBef>
                <a:spcPts val="600"/>
              </a:spcBef>
              <a:tabLst>
                <a:tab pos="1892300" algn="l"/>
              </a:tabLst>
            </a:pPr>
            <a:r>
              <a:rPr sz="1150" spc="-10" dirty="0">
                <a:latin typeface="Times New Roman"/>
                <a:cs typeface="Times New Roman"/>
              </a:rPr>
              <a:t>where</a:t>
            </a:r>
            <a:r>
              <a:rPr sz="1150" dirty="0">
                <a:latin typeface="Times New Roman"/>
                <a:cs typeface="Times New Roman"/>
              </a:rPr>
              <a:t>	H/m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permeability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space.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Wb/m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150">
              <a:latin typeface="Times New Roman"/>
              <a:cs typeface="Times New Roman"/>
            </a:endParaRPr>
          </a:p>
          <a:p>
            <a:pPr marL="849630">
              <a:lnSpc>
                <a:spcPct val="100000"/>
              </a:lnSpc>
            </a:pPr>
            <a:r>
              <a:rPr sz="1150" spc="-25" dirty="0">
                <a:latin typeface="Times New Roman"/>
                <a:cs typeface="Times New Roman"/>
              </a:rPr>
              <a:t>Wb</a:t>
            </a:r>
            <a:endParaRPr sz="1150">
              <a:latin typeface="Times New Roman"/>
              <a:cs typeface="Times New Roman"/>
            </a:endParaRPr>
          </a:p>
          <a:p>
            <a:pPr marL="12700" marR="16510">
              <a:lnSpc>
                <a:spcPts val="2050"/>
              </a:lnSpc>
              <a:spcBef>
                <a:spcPts val="18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electrostatic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net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flux </a:t>
            </a:r>
            <a:r>
              <a:rPr sz="1150" dirty="0">
                <a:latin typeface="Times New Roman"/>
                <a:cs typeface="Times New Roman"/>
              </a:rPr>
              <a:t>passing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enclosed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surface.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magnetic</a:t>
            </a:r>
            <a:endParaRPr sz="1150">
              <a:latin typeface="Times New Roman"/>
              <a:cs typeface="Times New Roman"/>
            </a:endParaRPr>
          </a:p>
          <a:p>
            <a:pPr marL="12700" marR="13335">
              <a:lnSpc>
                <a:spcPts val="2050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isolated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pole)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exist.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always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pair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(as </a:t>
            </a:r>
            <a:r>
              <a:rPr sz="1150" dirty="0">
                <a:latin typeface="Times New Roman"/>
                <a:cs typeface="Times New Roman"/>
              </a:rPr>
              <a:t>N-S).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desire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isolated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dividing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bar</a:t>
            </a:r>
            <a:endParaRPr sz="1150">
              <a:latin typeface="Times New Roman"/>
              <a:cs typeface="Times New Roman"/>
            </a:endParaRPr>
          </a:p>
          <a:p>
            <a:pPr marL="12700" marR="15875">
              <a:lnSpc>
                <a:spcPts val="2050"/>
              </a:lnSpc>
              <a:spcBef>
                <a:spcPts val="45"/>
              </a:spcBef>
            </a:pPr>
            <a:r>
              <a:rPr sz="1150" dirty="0">
                <a:latin typeface="Times New Roman"/>
                <a:cs typeface="Times New Roman"/>
              </a:rPr>
              <a:t>successively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up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pieces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having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north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(N)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(S)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shown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(a).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process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could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continued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until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atomic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dimensions;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still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N-S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pair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occurring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together.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means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cannot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isolated.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909" y="7189292"/>
            <a:ext cx="6014085" cy="21761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74295" algn="just">
              <a:lnSpc>
                <a:spcPct val="100000"/>
              </a:lnSpc>
              <a:spcBef>
                <a:spcPts val="800"/>
              </a:spcBef>
            </a:pP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6: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(a)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Subdivision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(b)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field/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straight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carrying</a:t>
            </a:r>
            <a:endParaRPr sz="1150">
              <a:latin typeface="Times New Roman"/>
              <a:cs typeface="Times New Roman"/>
            </a:endParaRPr>
          </a:p>
          <a:p>
            <a:pPr marL="612140" algn="ctr">
              <a:lnSpc>
                <a:spcPct val="100000"/>
              </a:lnSpc>
              <a:spcBef>
                <a:spcPts val="715"/>
              </a:spcBef>
            </a:pPr>
            <a:r>
              <a:rPr sz="1150" spc="-10" dirty="0">
                <a:latin typeface="Times New Roman"/>
                <a:cs typeface="Times New Roman"/>
              </a:rPr>
              <a:t>conductor</a:t>
            </a:r>
            <a:endParaRPr sz="115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  <a:spcBef>
                <a:spcPts val="635"/>
              </a:spcBef>
            </a:pPr>
            <a:r>
              <a:rPr sz="1400" b="1" dirty="0">
                <a:latin typeface="Times New Roman"/>
                <a:cs typeface="Times New Roman"/>
              </a:rPr>
              <a:t>Maxwell’s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</a:t>
            </a:r>
            <a:r>
              <a:rPr sz="1350" b="1" baseline="30864" dirty="0">
                <a:latin typeface="Times New Roman"/>
                <a:cs typeface="Times New Roman"/>
              </a:rPr>
              <a:t>nd</a:t>
            </a:r>
            <a:r>
              <a:rPr sz="1350" b="1" spc="165" baseline="30864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equation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for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static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magnetic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fields:</a:t>
            </a:r>
            <a:endParaRPr sz="14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50500"/>
              </a:lnSpc>
              <a:spcBef>
                <a:spcPts val="70"/>
              </a:spcBef>
            </a:pPr>
            <a:r>
              <a:rPr sz="1150" dirty="0">
                <a:latin typeface="Times New Roman"/>
                <a:cs typeface="Times New Roman"/>
              </a:rPr>
              <a:t>Similarly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field/flux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6 </a:t>
            </a:r>
            <a:r>
              <a:rPr sz="1150" dirty="0">
                <a:latin typeface="Times New Roman"/>
                <a:cs typeface="Times New Roman"/>
              </a:rPr>
              <a:t>(b),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number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would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leave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would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would </a:t>
            </a:r>
            <a:r>
              <a:rPr sz="1150" dirty="0">
                <a:latin typeface="Times New Roman"/>
                <a:cs typeface="Times New Roman"/>
              </a:rPr>
              <a:t>enter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</a:t>
            </a:r>
            <a:endParaRPr sz="115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discussions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evident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field,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3992" y="1189989"/>
            <a:ext cx="95250" cy="152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8236" y="1189989"/>
            <a:ext cx="123824" cy="152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" y="1510538"/>
            <a:ext cx="485775" cy="1809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7085" y="1586738"/>
            <a:ext cx="95250" cy="1047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1869313"/>
            <a:ext cx="533400" cy="190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5761" y="1888363"/>
            <a:ext cx="819150" cy="1714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275" y="2763266"/>
            <a:ext cx="638175" cy="3238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40788" y="5211713"/>
            <a:ext cx="3409441" cy="19038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051382"/>
            <a:ext cx="3148965" cy="8032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725"/>
              </a:spcBef>
            </a:pPr>
            <a:r>
              <a:rPr sz="1150" spc="10" dirty="0">
                <a:latin typeface="Times New Roman"/>
                <a:cs typeface="Times New Roman"/>
              </a:rPr>
              <a:t>......................................in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integral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form</a:t>
            </a:r>
            <a:endParaRPr sz="1150">
              <a:latin typeface="Times New Roman"/>
              <a:cs typeface="Times New Roman"/>
            </a:endParaRPr>
          </a:p>
          <a:p>
            <a:pPr marL="12700" marR="245745">
              <a:lnSpc>
                <a:spcPts val="2090"/>
              </a:lnSpc>
              <a:spcBef>
                <a:spcPts val="35"/>
              </a:spcBef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theorem,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624530"/>
            <a:ext cx="5960110" cy="2381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51815">
              <a:lnSpc>
                <a:spcPct val="151400"/>
              </a:lnSpc>
              <a:spcBef>
                <a:spcPts val="90"/>
              </a:spcBef>
              <a:tabLst>
                <a:tab pos="2501265" algn="l"/>
              </a:tabLst>
            </a:pPr>
            <a:r>
              <a:rPr sz="1150" spc="-10" dirty="0">
                <a:latin typeface="Times New Roman"/>
                <a:cs typeface="Times New Roman"/>
              </a:rPr>
              <a:t>Hence,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10" dirty="0">
                <a:latin typeface="Times New Roman"/>
                <a:cs typeface="Times New Roman"/>
              </a:rPr>
              <a:t>...................................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point/differential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form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Magnetic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Scalar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and</a:t>
            </a:r>
            <a:r>
              <a:rPr sz="1150" b="1" spc="1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Vector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Potentials: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48700"/>
              </a:lnSpc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studying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problems,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introduced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concept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simplified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computation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certain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problems.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manner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relate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5485638"/>
            <a:ext cx="3173095" cy="577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37130" algn="l"/>
              </a:tabLst>
            </a:pP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identity,</a:t>
            </a:r>
            <a:r>
              <a:rPr sz="1150" dirty="0">
                <a:latin typeface="Times New Roman"/>
                <a:cs typeface="Times New Roman"/>
              </a:rPr>
              <a:t>	we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4955" y="5855970"/>
            <a:ext cx="11887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valid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6045" y="5855970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6096711"/>
            <a:ext cx="5969635" cy="816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10"/>
              </a:spcBef>
              <a:tabLst>
                <a:tab pos="4797425" algn="l"/>
              </a:tabLst>
            </a:pP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where</a:t>
            </a:r>
            <a:r>
              <a:rPr sz="1150" dirty="0">
                <a:latin typeface="Times New Roman"/>
                <a:cs typeface="Times New Roman"/>
              </a:rPr>
              <a:t>	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Moreover,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Vm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general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single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position.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illustrated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follows.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us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section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coaxial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7.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788" y="7250938"/>
            <a:ext cx="79946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region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8307" y="7250938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7583" y="7250938"/>
            <a:ext cx="24701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928789"/>
            <a:ext cx="619125" cy="32233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175" y="2218137"/>
            <a:ext cx="1209675" cy="32309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3577" y="2685923"/>
            <a:ext cx="457200" cy="1524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4505578"/>
            <a:ext cx="619125" cy="1905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50" y="5103748"/>
            <a:ext cx="609600" cy="1524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8460" y="5400928"/>
            <a:ext cx="952500" cy="2095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0823" y="5807866"/>
            <a:ext cx="781050" cy="17101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4484" y="5788865"/>
            <a:ext cx="619125" cy="19001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8540" y="5826378"/>
            <a:ext cx="304800" cy="1524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19521" y="6156452"/>
            <a:ext cx="304800" cy="1524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16911" y="7240905"/>
            <a:ext cx="438150" cy="1333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6036" y="7221855"/>
            <a:ext cx="304800" cy="1524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70478" y="7033086"/>
            <a:ext cx="695325" cy="35082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1988" y="7689340"/>
            <a:ext cx="2046503" cy="171498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1060526"/>
            <a:ext cx="2439670" cy="556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6195">
              <a:lnSpc>
                <a:spcPct val="1513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Fig.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7: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Coaxial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Line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Vm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then,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788" y="2704338"/>
            <a:ext cx="12001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Vm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3445" y="2704338"/>
            <a:ext cx="8134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c=0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3452824"/>
            <a:ext cx="5752465" cy="54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observe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make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complete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lap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reach </a:t>
            </a:r>
            <a:r>
              <a:rPr sz="1150" dirty="0">
                <a:latin typeface="Times New Roman"/>
                <a:cs typeface="Times New Roman"/>
              </a:rPr>
              <a:t>again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becomes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4449648"/>
            <a:ext cx="5970905" cy="4975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5875" algn="just">
              <a:lnSpc>
                <a:spcPct val="1514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observe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keeps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complete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additional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laps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point.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introduced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Vm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analogous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electostatic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V.</a:t>
            </a:r>
            <a:endParaRPr sz="1150">
              <a:latin typeface="Times New Roman"/>
              <a:cs typeface="Times New Roman"/>
            </a:endParaRPr>
          </a:p>
          <a:p>
            <a:pPr marL="48895" algn="just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fields,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150">
              <a:latin typeface="Times New Roman"/>
              <a:cs typeface="Times New Roman"/>
            </a:endParaRPr>
          </a:p>
          <a:p>
            <a:pPr marL="657225">
              <a:lnSpc>
                <a:spcPct val="100000"/>
              </a:lnSpc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  <a:p>
            <a:pPr marL="12700" marR="465455" indent="36195" algn="just">
              <a:lnSpc>
                <a:spcPct val="148800"/>
              </a:lnSpc>
              <a:spcBef>
                <a:spcPts val="1045"/>
              </a:spcBef>
              <a:tabLst>
                <a:tab pos="2917190" algn="l"/>
                <a:tab pos="3987800" algn="l"/>
                <a:tab pos="5067300" algn="l"/>
              </a:tabLst>
            </a:pPr>
            <a:r>
              <a:rPr sz="1150" dirty="0">
                <a:latin typeface="Times New Roman"/>
                <a:cs typeface="Times New Roman"/>
              </a:rPr>
              <a:t>whereas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steady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field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wherever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but</a:t>
            </a:r>
            <a:r>
              <a:rPr sz="1150" dirty="0">
                <a:latin typeface="Times New Roman"/>
                <a:cs typeface="Times New Roman"/>
              </a:rPr>
              <a:t>	even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if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10" dirty="0">
                <a:latin typeface="Times New Roman"/>
                <a:cs typeface="Times New Roman"/>
              </a:rPr>
              <a:t>integration.</a:t>
            </a:r>
            <a:endParaRPr sz="1150">
              <a:latin typeface="Times New Roman"/>
              <a:cs typeface="Times New Roman"/>
            </a:endParaRPr>
          </a:p>
          <a:p>
            <a:pPr marL="12700" marR="12065" indent="457200" algn="just">
              <a:lnSpc>
                <a:spcPct val="150100"/>
              </a:lnSpc>
              <a:spcBef>
                <a:spcPts val="1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now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introduce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regions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where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nonzero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easily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extended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varying </a:t>
            </a:r>
            <a:r>
              <a:rPr sz="1150" dirty="0">
                <a:latin typeface="Times New Roman"/>
                <a:cs typeface="Times New Roman"/>
              </a:rPr>
              <a:t>cases.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provides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elegant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ways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solving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problems.</a:t>
            </a:r>
            <a:endParaRPr sz="115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88000"/>
              </a:lnSpc>
              <a:spcBef>
                <a:spcPts val="755"/>
              </a:spcBef>
              <a:tabLst>
                <a:tab pos="1275080" algn="l"/>
                <a:tab pos="1356995" algn="l"/>
                <a:tab pos="5689600" algn="l"/>
              </a:tabLst>
            </a:pPr>
            <a:r>
              <a:rPr sz="1150" spc="-10" dirty="0">
                <a:latin typeface="Times New Roman"/>
                <a:cs typeface="Times New Roman"/>
              </a:rPr>
              <a:t>Since</a:t>
            </a:r>
            <a:r>
              <a:rPr sz="1150" dirty="0">
                <a:latin typeface="Times New Roman"/>
                <a:cs typeface="Times New Roman"/>
              </a:rPr>
              <a:t>		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identity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315" dirty="0">
                <a:latin typeface="Times New Roman"/>
                <a:cs typeface="Times New Roman"/>
              </a:rPr>
              <a:t>   </a:t>
            </a:r>
            <a:r>
              <a:rPr sz="1150" spc="-5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	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we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indent="457200" algn="just">
              <a:lnSpc>
                <a:spcPct val="100000"/>
              </a:lnSpc>
              <a:spcBef>
                <a:spcPts val="1140"/>
              </a:spcBef>
            </a:pPr>
            <a:r>
              <a:rPr sz="1150" dirty="0">
                <a:latin typeface="Times New Roman"/>
                <a:cs typeface="Times New Roman"/>
              </a:rPr>
              <a:t>Here,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90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8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potential.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Wb/m.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82600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465" dirty="0">
                <a:latin typeface="Times New Roman"/>
                <a:cs typeface="Times New Roman"/>
              </a:rPr>
              <a:t> 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distribution,</a:t>
            </a:r>
            <a:r>
              <a:rPr sz="1150" spc="400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found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90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curl </a:t>
            </a:r>
            <a:r>
              <a:rPr sz="1150" dirty="0">
                <a:latin typeface="Times New Roman"/>
                <a:cs typeface="Times New Roman"/>
              </a:rPr>
              <a:t>operation.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introduced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function</a:t>
            </a:r>
            <a:r>
              <a:rPr sz="1150" spc="395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65" dirty="0">
                <a:latin typeface="Times New Roman"/>
                <a:cs typeface="Times New Roman"/>
              </a:rPr>
              <a:t>   </a:t>
            </a:r>
            <a:r>
              <a:rPr sz="1150" dirty="0">
                <a:latin typeface="Times New Roman"/>
                <a:cs typeface="Times New Roman"/>
              </a:rPr>
              <a:t>related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10" dirty="0">
                <a:latin typeface="Times New Roman"/>
                <a:cs typeface="Times New Roman"/>
              </a:rPr>
              <a:t>  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8700"/>
              </a:lnSpc>
              <a:spcBef>
                <a:spcPts val="540"/>
              </a:spcBef>
            </a:pPr>
            <a:r>
              <a:rPr sz="1150" dirty="0">
                <a:latin typeface="Times New Roman"/>
                <a:cs typeface="Times New Roman"/>
              </a:rPr>
              <a:t>function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fully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well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choice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55" dirty="0">
                <a:latin typeface="Times New Roman"/>
                <a:cs typeface="Times New Roman"/>
              </a:rPr>
              <a:t>    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made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spc="-10" dirty="0">
                <a:latin typeface="Times New Roman"/>
                <a:cs typeface="Times New Roman"/>
              </a:rPr>
              <a:t>follows.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8137" y="1727496"/>
            <a:ext cx="1370925" cy="6412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6073" y="2698623"/>
            <a:ext cx="266700" cy="1333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4539" y="2517648"/>
            <a:ext cx="714375" cy="3238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0250" y="3028823"/>
            <a:ext cx="1609725" cy="3238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4650" y="3517508"/>
            <a:ext cx="95250" cy="14208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975" y="4120710"/>
            <a:ext cx="1171575" cy="3222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3450" y="5433440"/>
            <a:ext cx="552450" cy="1524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48866" y="5368184"/>
            <a:ext cx="657225" cy="2557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14294" y="5830189"/>
            <a:ext cx="581025" cy="1524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62526" y="5830189"/>
            <a:ext cx="304800" cy="1524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62296" y="5763514"/>
            <a:ext cx="676275" cy="25717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24625" y="5830189"/>
            <a:ext cx="304800" cy="1524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2920" y="7307071"/>
            <a:ext cx="457200" cy="1524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48553" y="7316596"/>
            <a:ext cx="95250" cy="1524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73090" y="7230871"/>
            <a:ext cx="809625" cy="23812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3811" y="7637144"/>
            <a:ext cx="571500" cy="1524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58770" y="7967344"/>
            <a:ext cx="95250" cy="1524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25904" y="8287893"/>
            <a:ext cx="95250" cy="1524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25925" y="8287893"/>
            <a:ext cx="95250" cy="1524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84469" y="8287893"/>
            <a:ext cx="95250" cy="1524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45355" y="8608568"/>
            <a:ext cx="95250" cy="1524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33671" y="8608568"/>
            <a:ext cx="95250" cy="1524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89522" y="8608568"/>
            <a:ext cx="95250" cy="1524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15152" y="8929179"/>
            <a:ext cx="238125" cy="15240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02056" y="301701"/>
            <a:ext cx="7173595" cy="9459595"/>
            <a:chOff x="302056" y="301701"/>
            <a:chExt cx="7173595" cy="9459595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8750" y="9524073"/>
              <a:ext cx="1514475" cy="17941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54864" y="9404667"/>
                  </a:move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54864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73150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54864" y="9459519"/>
                  </a:lnTo>
                  <a:lnTo>
                    <a:pt x="7118350" y="9459519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6920" y="9715499"/>
              <a:ext cx="7063740" cy="9525"/>
            </a:xfrm>
            <a:custGeom>
              <a:avLst/>
              <a:gdLst/>
              <a:ahLst/>
              <a:cxnLst/>
              <a:rect l="l" t="t" r="r" b="b"/>
              <a:pathLst>
                <a:path w="7063740" h="9525">
                  <a:moveTo>
                    <a:pt x="706348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063485" y="9144"/>
                  </a:lnTo>
                  <a:lnTo>
                    <a:pt x="7063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6920" y="9706355"/>
              <a:ext cx="7118350" cy="55244"/>
            </a:xfrm>
            <a:custGeom>
              <a:avLst/>
              <a:gdLst/>
              <a:ahLst/>
              <a:cxnLst/>
              <a:rect l="l" t="t" r="r" b="b"/>
              <a:pathLst>
                <a:path w="7118350" h="55245">
                  <a:moveTo>
                    <a:pt x="7072566" y="12"/>
                  </a:moveTo>
                  <a:lnTo>
                    <a:pt x="7063486" y="12"/>
                  </a:lnTo>
                  <a:lnTo>
                    <a:pt x="0" y="12"/>
                  </a:lnTo>
                  <a:lnTo>
                    <a:pt x="0" y="9144"/>
                  </a:lnTo>
                  <a:lnTo>
                    <a:pt x="7063435" y="9144"/>
                  </a:lnTo>
                  <a:lnTo>
                    <a:pt x="7072566" y="9144"/>
                  </a:lnTo>
                  <a:lnTo>
                    <a:pt x="7072566" y="12"/>
                  </a:lnTo>
                  <a:close/>
                </a:path>
                <a:path w="7118350" h="55245">
                  <a:moveTo>
                    <a:pt x="7118286" y="0"/>
                  </a:moveTo>
                  <a:lnTo>
                    <a:pt x="7081723" y="0"/>
                  </a:lnTo>
                  <a:lnTo>
                    <a:pt x="7081723" y="18300"/>
                  </a:lnTo>
                  <a:lnTo>
                    <a:pt x="7063435" y="18300"/>
                  </a:lnTo>
                  <a:lnTo>
                    <a:pt x="7063435" y="54864"/>
                  </a:lnTo>
                  <a:lnTo>
                    <a:pt x="7081723" y="54864"/>
                  </a:lnTo>
                  <a:lnTo>
                    <a:pt x="7118286" y="54864"/>
                  </a:lnTo>
                  <a:lnTo>
                    <a:pt x="7118286" y="18300"/>
                  </a:lnTo>
                  <a:lnTo>
                    <a:pt x="7118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Footer Placeholder 3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980058"/>
            <a:ext cx="15290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identity,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788" y="1634108"/>
            <a:ext cx="3522979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Great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simplification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achieved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choose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3850" y="1634108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788" y="1915363"/>
            <a:ext cx="5485765" cy="9042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1032510" algn="l"/>
                <a:tab pos="2345055" algn="l"/>
              </a:tabLst>
            </a:pPr>
            <a:r>
              <a:rPr sz="1150" spc="-10" dirty="0">
                <a:latin typeface="Times New Roman"/>
                <a:cs typeface="Times New Roman"/>
              </a:rPr>
              <a:t>Putting</a:t>
            </a:r>
            <a:r>
              <a:rPr sz="1150" dirty="0">
                <a:latin typeface="Times New Roman"/>
                <a:cs typeface="Times New Roman"/>
              </a:rPr>
              <a:t>	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get</a:t>
            </a:r>
            <a:r>
              <a:rPr sz="1150" dirty="0">
                <a:latin typeface="Times New Roman"/>
                <a:cs typeface="Times New Roman"/>
              </a:rPr>
              <a:t>	which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poisson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coordinates,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885825">
              <a:lnSpc>
                <a:spcPct val="100000"/>
              </a:lnSpc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788" y="3541521"/>
            <a:ext cx="32213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788" y="4282566"/>
            <a:ext cx="150431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5549645"/>
            <a:ext cx="5958205" cy="796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varying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shall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Lorentz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condition,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being</a:t>
            </a:r>
            <a:endParaRPr sz="1150">
              <a:latin typeface="Times New Roman"/>
              <a:cs typeface="Times New Roman"/>
            </a:endParaRPr>
          </a:p>
          <a:p>
            <a:pPr marL="12700" marR="1054735">
              <a:lnSpc>
                <a:spcPct val="148800"/>
              </a:lnSpc>
              <a:spcBef>
                <a:spcPts val="540"/>
              </a:spcBef>
              <a:tabLst>
                <a:tab pos="485648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dealing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so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.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comparison,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6851345"/>
            <a:ext cx="5960110" cy="54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Computing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similar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solutions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potential,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8019669"/>
            <a:ext cx="5957570" cy="801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enables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because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625475" algn="l"/>
              </a:tabLst>
            </a:pPr>
            <a:r>
              <a:rPr sz="1150" spc="-10" dirty="0">
                <a:latin typeface="Times New Roman"/>
                <a:cs typeface="Times New Roman"/>
              </a:rPr>
              <a:t>density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50" dirty="0">
                <a:latin typeface="Times New Roman"/>
                <a:cs typeface="Times New Roman"/>
              </a:rPr>
              <a:t>Similarly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5604" y="928735"/>
            <a:ext cx="1562099" cy="1796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4950" y="1285875"/>
            <a:ext cx="1219200" cy="1809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8234" y="1611502"/>
            <a:ext cx="457200" cy="1524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9185" y="1970277"/>
            <a:ext cx="457200" cy="1524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8366" y="1943689"/>
            <a:ext cx="714375" cy="1793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0650" y="2572766"/>
            <a:ext cx="790575" cy="1714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0650" y="2931765"/>
            <a:ext cx="800100" cy="19030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8750" y="3266821"/>
            <a:ext cx="790575" cy="1714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850" y="3893565"/>
            <a:ext cx="638175" cy="2952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0175" y="4605909"/>
            <a:ext cx="2000250" cy="3619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28750" y="5131689"/>
            <a:ext cx="790575" cy="3238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0880" y="5853684"/>
            <a:ext cx="457200" cy="1524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9175" y="6466276"/>
            <a:ext cx="971550" cy="3614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2975" y="7508328"/>
            <a:ext cx="866775" cy="40902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257" y="8324977"/>
            <a:ext cx="85725" cy="1524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7275" y="8936990"/>
            <a:ext cx="857250" cy="36195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3648486"/>
            <a:ext cx="1979339" cy="9132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1509" y="893191"/>
            <a:ext cx="5989320" cy="25622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3360" indent="-149860">
              <a:lnSpc>
                <a:spcPct val="100000"/>
              </a:lnSpc>
              <a:spcBef>
                <a:spcPts val="135"/>
              </a:spcBef>
              <a:buAutoNum type="arabicPeriod" startAt="2"/>
              <a:tabLst>
                <a:tab pos="213360" algn="l"/>
              </a:tabLst>
            </a:pPr>
            <a:r>
              <a:rPr sz="1150" b="1" dirty="0">
                <a:latin typeface="Times New Roman"/>
                <a:cs typeface="Times New Roman"/>
              </a:rPr>
              <a:t>Cross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Product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(A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X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B):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 startAt="2"/>
            </a:pP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 algn="ctr">
              <a:lnSpc>
                <a:spcPct val="100000"/>
              </a:lnSpc>
            </a:pPr>
            <a:r>
              <a:rPr sz="1150" spc="30" dirty="0">
                <a:latin typeface="Cambria Math"/>
                <a:cs typeface="Cambria Math"/>
              </a:rPr>
              <a:t>𝐴</a:t>
            </a:r>
            <a:r>
              <a:rPr sz="1725" spc="44" baseline="9661" dirty="0">
                <a:latin typeface="Cambria Math"/>
                <a:cs typeface="Cambria Math"/>
              </a:rPr>
              <a:t>̅</a:t>
            </a:r>
            <a:r>
              <a:rPr sz="1150" spc="90" dirty="0">
                <a:latin typeface="Cambria Math"/>
                <a:cs typeface="Cambria Math"/>
              </a:rPr>
              <a:t>𝑋</a:t>
            </a:r>
            <a:r>
              <a:rPr sz="1150" spc="-520" dirty="0">
                <a:latin typeface="Cambria Math"/>
                <a:cs typeface="Cambria Math"/>
              </a:rPr>
              <a:t>𝐵</a:t>
            </a:r>
            <a:r>
              <a:rPr sz="1725" spc="44" baseline="9661" dirty="0">
                <a:latin typeface="Cambria Math"/>
                <a:cs typeface="Cambria Math"/>
              </a:rPr>
              <a:t>̅</a:t>
            </a:r>
            <a:r>
              <a:rPr sz="1725" spc="209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70" dirty="0">
                <a:latin typeface="Cambria Math"/>
                <a:cs typeface="Cambria Math"/>
              </a:rPr>
              <a:t> </a:t>
            </a:r>
            <a:r>
              <a:rPr sz="1150" spc="25" dirty="0">
                <a:latin typeface="Cambria Math"/>
                <a:cs typeface="Cambria Math"/>
              </a:rPr>
              <a:t>│</a:t>
            </a:r>
            <a:r>
              <a:rPr sz="1150" spc="10" dirty="0">
                <a:latin typeface="Cambria Math"/>
                <a:cs typeface="Cambria Math"/>
              </a:rPr>
              <a:t>𝐴</a:t>
            </a:r>
            <a:r>
              <a:rPr sz="1725" spc="15" baseline="9661" dirty="0">
                <a:latin typeface="Cambria Math"/>
                <a:cs typeface="Cambria Math"/>
              </a:rPr>
              <a:t>̅</a:t>
            </a:r>
            <a:r>
              <a:rPr sz="1150" spc="25" dirty="0">
                <a:latin typeface="Cambria Math"/>
                <a:cs typeface="Cambria Math"/>
              </a:rPr>
              <a:t>││</a:t>
            </a:r>
            <a:r>
              <a:rPr sz="1150" spc="-540" dirty="0">
                <a:latin typeface="Cambria Math"/>
                <a:cs typeface="Cambria Math"/>
              </a:rPr>
              <a:t>𝐵</a:t>
            </a:r>
            <a:r>
              <a:rPr sz="1725" spc="165" baseline="9661" dirty="0">
                <a:latin typeface="Cambria Math"/>
                <a:cs typeface="Cambria Math"/>
              </a:rPr>
              <a:t>̅</a:t>
            </a:r>
            <a:r>
              <a:rPr sz="1150" spc="10" dirty="0">
                <a:latin typeface="Cambria Math"/>
                <a:cs typeface="Cambria Math"/>
              </a:rPr>
              <a:t>│</a:t>
            </a:r>
            <a:r>
              <a:rPr sz="1150" spc="-6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sin</a:t>
            </a:r>
            <a:r>
              <a:rPr sz="1150" spc="-6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104" baseline="-16339" dirty="0">
                <a:latin typeface="Cambria Math"/>
                <a:cs typeface="Cambria Math"/>
              </a:rPr>
              <a:t> </a:t>
            </a:r>
            <a:r>
              <a:rPr sz="1150" spc="-360" dirty="0">
                <a:latin typeface="Cambria Math"/>
                <a:cs typeface="Cambria Math"/>
              </a:rPr>
              <a:t>𝑎</a:t>
            </a:r>
            <a:r>
              <a:rPr sz="1150" spc="135" dirty="0">
                <a:latin typeface="Cambria Math"/>
                <a:cs typeface="Cambria Math"/>
              </a:rPr>
              <a:t>̅</a:t>
            </a:r>
            <a:r>
              <a:rPr sz="1275" spc="217" baseline="-16339" dirty="0">
                <a:latin typeface="Cambria Math"/>
                <a:cs typeface="Cambria Math"/>
              </a:rPr>
              <a:t>𝑁</a:t>
            </a:r>
            <a:endParaRPr sz="1275" baseline="-16339">
              <a:latin typeface="Cambria Math"/>
              <a:cs typeface="Cambria Math"/>
            </a:endParaRPr>
          </a:p>
          <a:p>
            <a:pPr marL="63500" marR="55880">
              <a:lnSpc>
                <a:spcPct val="107200"/>
              </a:lnSpc>
              <a:spcBef>
                <a:spcPts val="1325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25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𝑁</a:t>
            </a:r>
            <a:r>
              <a:rPr sz="1275" spc="33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B.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ranges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π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π</a:t>
            </a: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7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operation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output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Properties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Cross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Product: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50">
              <a:latin typeface="Times New Roman"/>
              <a:cs typeface="Times New Roman"/>
            </a:endParaRPr>
          </a:p>
          <a:p>
            <a:pPr marL="556895" lvl="1" indent="-493395">
              <a:lnSpc>
                <a:spcPct val="100000"/>
              </a:lnSpc>
              <a:buAutoNum type="arabicPeriod"/>
              <a:tabLst>
                <a:tab pos="556895" algn="l"/>
              </a:tabLst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(Ax,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Ay,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Az)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(Bx,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Bz)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then,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809" y="4602607"/>
            <a:ext cx="6043930" cy="2384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resultant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always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15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2.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Cambria Math"/>
                <a:cs typeface="Cambria Math"/>
              </a:rPr>
              <a:t>𝐴</a:t>
            </a:r>
            <a:r>
              <a:rPr sz="1725" spc="97" baseline="9661" dirty="0">
                <a:latin typeface="Cambria Math"/>
                <a:cs typeface="Cambria Math"/>
              </a:rPr>
              <a:t>̅</a:t>
            </a:r>
            <a:r>
              <a:rPr sz="1150" spc="55" dirty="0">
                <a:latin typeface="Cambria Math"/>
                <a:cs typeface="Cambria Math"/>
              </a:rPr>
              <a:t>𝑋</a:t>
            </a:r>
            <a:r>
              <a:rPr sz="1150" spc="-520" dirty="0">
                <a:latin typeface="Cambria Math"/>
                <a:cs typeface="Cambria Math"/>
              </a:rPr>
              <a:t>𝐵</a:t>
            </a:r>
            <a:r>
              <a:rPr sz="1725" spc="44" baseline="9661" dirty="0">
                <a:latin typeface="Cambria Math"/>
                <a:cs typeface="Cambria Math"/>
              </a:rPr>
              <a:t>̅</a:t>
            </a:r>
            <a:r>
              <a:rPr sz="1725" spc="225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0,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sin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20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means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254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200" baseline="27777" dirty="0">
                <a:latin typeface="Times New Roman"/>
                <a:cs typeface="Times New Roman"/>
              </a:rPr>
              <a:t>0</a:t>
            </a:r>
            <a:r>
              <a:rPr sz="1200" spc="150" baseline="27777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180</a:t>
            </a:r>
            <a:r>
              <a:rPr sz="1200" spc="-15" baseline="27777" dirty="0">
                <a:latin typeface="Times New Roman"/>
                <a:cs typeface="Times New Roman"/>
              </a:rPr>
              <a:t>0</a:t>
            </a:r>
            <a:r>
              <a:rPr sz="1150" spc="-10" dirty="0">
                <a:latin typeface="Times New Roman"/>
                <a:cs typeface="Times New Roman"/>
              </a:rPr>
              <a:t>;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either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antiparallel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1500" spc="-67" baseline="-22222" dirty="0">
                <a:latin typeface="Times New Roman"/>
                <a:cs typeface="Times New Roman"/>
              </a:rPr>
              <a:t>6</a:t>
            </a:r>
            <a:r>
              <a:rPr sz="1150" spc="-550" dirty="0">
                <a:latin typeface="Times New Roman"/>
                <a:cs typeface="Times New Roman"/>
              </a:rPr>
              <a:t>3</a:t>
            </a:r>
            <a:r>
              <a:rPr sz="1500" spc="-7" baseline="-22222" dirty="0">
                <a:latin typeface="Times New Roman"/>
                <a:cs typeface="Times New Roman"/>
              </a:rPr>
              <a:t>.</a:t>
            </a:r>
            <a:r>
              <a:rPr sz="1500" spc="120" baseline="-22222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spc="35" dirty="0">
                <a:latin typeface="Cambria Math"/>
                <a:cs typeface="Cambria Math"/>
              </a:rPr>
              <a:t>𝐴</a:t>
            </a:r>
            <a:r>
              <a:rPr sz="1725" spc="44" baseline="9661" dirty="0">
                <a:latin typeface="Cambria Math"/>
                <a:cs typeface="Cambria Math"/>
              </a:rPr>
              <a:t>̅</a:t>
            </a:r>
            <a:r>
              <a:rPr sz="1150" spc="55" dirty="0">
                <a:latin typeface="Cambria Math"/>
                <a:cs typeface="Cambria Math"/>
              </a:rPr>
              <a:t>𝑋</a:t>
            </a:r>
            <a:r>
              <a:rPr sz="1150" spc="-520" dirty="0">
                <a:latin typeface="Cambria Math"/>
                <a:cs typeface="Cambria Math"/>
              </a:rPr>
              <a:t>𝐵</a:t>
            </a:r>
            <a:r>
              <a:rPr sz="1725" spc="44" baseline="9661" dirty="0">
                <a:latin typeface="Cambria Math"/>
                <a:cs typeface="Cambria Math"/>
              </a:rPr>
              <a:t>̅</a:t>
            </a:r>
            <a:r>
              <a:rPr sz="1725" spc="270" baseline="9661" dirty="0">
                <a:latin typeface="Cambria Math"/>
                <a:cs typeface="Cambria Math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Cambria Math"/>
                <a:cs typeface="Cambria Math"/>
              </a:rPr>
              <a:t>│</a:t>
            </a:r>
            <a:r>
              <a:rPr sz="1150" spc="15" dirty="0">
                <a:latin typeface="Cambria Math"/>
                <a:cs typeface="Cambria Math"/>
              </a:rPr>
              <a:t>𝐴</a:t>
            </a:r>
            <a:r>
              <a:rPr sz="1725" spc="15" baseline="9661" dirty="0">
                <a:latin typeface="Cambria Math"/>
                <a:cs typeface="Cambria Math"/>
              </a:rPr>
              <a:t>̅</a:t>
            </a:r>
            <a:r>
              <a:rPr sz="1150" spc="25" dirty="0">
                <a:latin typeface="Cambria Math"/>
                <a:cs typeface="Cambria Math"/>
              </a:rPr>
              <a:t>││</a:t>
            </a:r>
            <a:r>
              <a:rPr sz="1150" spc="-540" dirty="0">
                <a:latin typeface="Cambria Math"/>
                <a:cs typeface="Cambria Math"/>
              </a:rPr>
              <a:t>𝐵</a:t>
            </a:r>
            <a:r>
              <a:rPr sz="1725" spc="165" baseline="9661" dirty="0">
                <a:latin typeface="Cambria Math"/>
                <a:cs typeface="Cambria Math"/>
              </a:rPr>
              <a:t>̅</a:t>
            </a:r>
            <a:r>
              <a:rPr sz="1150" spc="25" dirty="0">
                <a:latin typeface="Cambria Math"/>
                <a:cs typeface="Cambria Math"/>
              </a:rPr>
              <a:t>│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5" dirty="0">
                <a:latin typeface="Cambria Math"/>
                <a:cs typeface="Cambria Math"/>
              </a:rPr>
              <a:t>̅</a:t>
            </a:r>
            <a:r>
              <a:rPr sz="1275" spc="112" baseline="-16339" dirty="0">
                <a:latin typeface="Cambria Math"/>
                <a:cs typeface="Cambria Math"/>
              </a:rPr>
              <a:t>𝑁</a:t>
            </a:r>
            <a:r>
              <a:rPr sz="1150" spc="1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 if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sin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19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means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mbria Math"/>
                <a:cs typeface="Cambria Math"/>
              </a:rPr>
              <a:t>𝜃</a:t>
            </a:r>
            <a:r>
              <a:rPr sz="1275" baseline="-16339" dirty="0">
                <a:latin typeface="Cambria Math"/>
                <a:cs typeface="Cambria Math"/>
              </a:rPr>
              <a:t>𝐴𝐵</a:t>
            </a:r>
            <a:r>
              <a:rPr sz="1275" spc="26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90</a:t>
            </a:r>
            <a:r>
              <a:rPr sz="1200" spc="-30" baseline="27777" dirty="0">
                <a:latin typeface="Times New Roman"/>
                <a:cs typeface="Times New Roman"/>
              </a:rPr>
              <a:t>0</a:t>
            </a:r>
            <a:r>
              <a:rPr sz="1150" spc="-2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orthogonal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15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4.</a:t>
            </a:r>
            <a:r>
              <a:rPr sz="1150" spc="2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mutually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have</a:t>
            </a:r>
            <a:endParaRPr sz="1150">
              <a:latin typeface="Times New Roman"/>
              <a:cs typeface="Times New Roman"/>
            </a:endParaRPr>
          </a:p>
          <a:p>
            <a:pPr marL="340360" algn="ctr">
              <a:lnSpc>
                <a:spcPct val="100000"/>
              </a:lnSpc>
              <a:spcBef>
                <a:spcPts val="20"/>
              </a:spcBef>
            </a:pPr>
            <a:r>
              <a:rPr sz="1150" spc="-475" dirty="0">
                <a:latin typeface="Cambria Math"/>
                <a:cs typeface="Cambria Math"/>
              </a:rPr>
              <a:t>𝑎</a:t>
            </a:r>
            <a:r>
              <a:rPr sz="1150" spc="55" dirty="0">
                <a:latin typeface="Cambria Math"/>
                <a:cs typeface="Cambria Math"/>
              </a:rPr>
              <a:t>̅</a:t>
            </a:r>
            <a:r>
              <a:rPr sz="1275" spc="142" baseline="-16339" dirty="0">
                <a:latin typeface="Cambria Math"/>
                <a:cs typeface="Cambria Math"/>
              </a:rPr>
              <a:t>𝑥</a:t>
            </a:r>
            <a:r>
              <a:rPr sz="1150" spc="30" dirty="0">
                <a:latin typeface="Cambria Math"/>
                <a:cs typeface="Cambria Math"/>
              </a:rPr>
              <a:t>𝑋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50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𝑥</a:t>
            </a:r>
            <a:r>
              <a:rPr sz="1275" spc="24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80" dirty="0">
                <a:latin typeface="Cambria Math"/>
                <a:cs typeface="Cambria Math"/>
              </a:rPr>
              <a:t> 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25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𝑦</a:t>
            </a:r>
            <a:r>
              <a:rPr sz="1275" spc="15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𝑋</a:t>
            </a:r>
            <a:r>
              <a:rPr sz="1150" spc="30" dirty="0">
                <a:latin typeface="Cambria Math"/>
                <a:cs typeface="Cambria Math"/>
              </a:rPr>
              <a:t> </a:t>
            </a:r>
            <a:r>
              <a:rPr sz="1150" spc="-434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104" baseline="-16339" dirty="0">
                <a:latin typeface="Cambria Math"/>
                <a:cs typeface="Cambria Math"/>
              </a:rPr>
              <a:t>𝑦</a:t>
            </a:r>
            <a:r>
              <a:rPr sz="1275" spc="29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50" dirty="0">
                <a:latin typeface="Cambria Math"/>
                <a:cs typeface="Cambria Math"/>
              </a:rPr>
              <a:t> </a:t>
            </a:r>
            <a:r>
              <a:rPr sz="1150" spc="-475" dirty="0">
                <a:latin typeface="Cambria Math"/>
                <a:cs typeface="Cambria Math"/>
              </a:rPr>
              <a:t>𝑎</a:t>
            </a:r>
            <a:r>
              <a:rPr sz="1150" spc="20" dirty="0">
                <a:latin typeface="Cambria Math"/>
                <a:cs typeface="Cambria Math"/>
              </a:rPr>
              <a:t>̅</a:t>
            </a:r>
            <a:r>
              <a:rPr sz="1275" spc="165" baseline="-16339" dirty="0">
                <a:latin typeface="Cambria Math"/>
                <a:cs typeface="Cambria Math"/>
              </a:rPr>
              <a:t>𝑧</a:t>
            </a:r>
            <a:r>
              <a:rPr sz="1150" spc="55" dirty="0">
                <a:latin typeface="Cambria Math"/>
                <a:cs typeface="Cambria Math"/>
              </a:rPr>
              <a:t>𝑋</a:t>
            </a:r>
            <a:r>
              <a:rPr sz="1150" spc="-475" dirty="0">
                <a:latin typeface="Cambria Math"/>
                <a:cs typeface="Cambria Math"/>
              </a:rPr>
              <a:t>𝑎</a:t>
            </a:r>
            <a:r>
              <a:rPr sz="1150" spc="55" dirty="0">
                <a:latin typeface="Cambria Math"/>
                <a:cs typeface="Cambria Math"/>
              </a:rPr>
              <a:t>̅</a:t>
            </a:r>
            <a:r>
              <a:rPr sz="1275" spc="44" baseline="-16339" dirty="0">
                <a:latin typeface="Cambria Math"/>
                <a:cs typeface="Cambria Math"/>
              </a:rPr>
              <a:t>𝑧</a:t>
            </a:r>
            <a:r>
              <a:rPr sz="1275" spc="21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80" dirty="0">
                <a:latin typeface="Cambria Math"/>
                <a:cs typeface="Cambria Math"/>
              </a:rPr>
              <a:t> </a:t>
            </a:r>
            <a:r>
              <a:rPr sz="1150" spc="-50" dirty="0">
                <a:latin typeface="Cambria Math"/>
                <a:cs typeface="Cambria Math"/>
              </a:rPr>
              <a:t>0</a:t>
            </a:r>
            <a:endParaRPr sz="1150">
              <a:latin typeface="Cambria Math"/>
              <a:cs typeface="Cambria Math"/>
            </a:endParaRPr>
          </a:p>
          <a:p>
            <a:pPr marL="303530" algn="ctr">
              <a:lnSpc>
                <a:spcPct val="100000"/>
              </a:lnSpc>
              <a:spcBef>
                <a:spcPts val="170"/>
              </a:spcBef>
            </a:pPr>
            <a:r>
              <a:rPr sz="1150" spc="-490" dirty="0">
                <a:latin typeface="Cambria Math"/>
                <a:cs typeface="Cambria Math"/>
              </a:rPr>
              <a:t>𝑎</a:t>
            </a:r>
            <a:r>
              <a:rPr sz="1150" spc="5" dirty="0">
                <a:latin typeface="Cambria Math"/>
                <a:cs typeface="Cambria Math"/>
              </a:rPr>
              <a:t>̅</a:t>
            </a:r>
            <a:r>
              <a:rPr sz="1275" spc="22" baseline="-16339" dirty="0">
                <a:latin typeface="Cambria Math"/>
                <a:cs typeface="Cambria Math"/>
              </a:rPr>
              <a:t>𝑥</a:t>
            </a:r>
            <a:r>
              <a:rPr sz="1275" spc="-12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𝑋</a:t>
            </a:r>
            <a:r>
              <a:rPr sz="1150" spc="-35" dirty="0">
                <a:latin typeface="Cambria Math"/>
                <a:cs typeface="Cambria Math"/>
              </a:rPr>
              <a:t>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85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𝑦</a:t>
            </a:r>
            <a:r>
              <a:rPr sz="1275" spc="24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55" dirty="0">
                <a:latin typeface="Cambria Math"/>
                <a:cs typeface="Cambria Math"/>
              </a:rPr>
              <a:t> </a:t>
            </a:r>
            <a:r>
              <a:rPr sz="1150" spc="-420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127" baseline="-16339" dirty="0">
                <a:latin typeface="Cambria Math"/>
                <a:cs typeface="Cambria Math"/>
              </a:rPr>
              <a:t>𝑧</a:t>
            </a:r>
            <a:r>
              <a:rPr sz="1275" spc="569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,</a:t>
            </a:r>
            <a:r>
              <a:rPr sz="1150" spc="-65" dirty="0">
                <a:latin typeface="Cambria Math"/>
                <a:cs typeface="Cambria Math"/>
              </a:rPr>
              <a:t> 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𝑦</a:t>
            </a:r>
            <a:r>
              <a:rPr sz="1275" spc="14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𝑋</a:t>
            </a:r>
            <a:r>
              <a:rPr sz="1150" spc="30" dirty="0">
                <a:latin typeface="Cambria Math"/>
                <a:cs typeface="Cambria Math"/>
              </a:rPr>
              <a:t> </a:t>
            </a:r>
            <a:r>
              <a:rPr sz="1150" spc="-445" dirty="0">
                <a:latin typeface="Cambria Math"/>
                <a:cs typeface="Cambria Math"/>
              </a:rPr>
              <a:t>𝑎</a:t>
            </a:r>
            <a:r>
              <a:rPr sz="1150" spc="50" dirty="0">
                <a:latin typeface="Cambria Math"/>
                <a:cs typeface="Cambria Math"/>
              </a:rPr>
              <a:t>̅</a:t>
            </a:r>
            <a:r>
              <a:rPr sz="1275" spc="89" baseline="-16339" dirty="0">
                <a:latin typeface="Cambria Math"/>
                <a:cs typeface="Cambria Math"/>
              </a:rPr>
              <a:t>𝑧</a:t>
            </a:r>
            <a:r>
              <a:rPr sz="1275" spc="27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280" dirty="0">
                <a:latin typeface="Cambria Math"/>
                <a:cs typeface="Cambria Math"/>
              </a:rPr>
              <a:t> 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55" dirty="0">
                <a:latin typeface="Cambria Math"/>
                <a:cs typeface="Cambria Math"/>
              </a:rPr>
              <a:t>̅</a:t>
            </a:r>
            <a:r>
              <a:rPr sz="1275" spc="44" baseline="-16339" dirty="0">
                <a:latin typeface="Cambria Math"/>
                <a:cs typeface="Cambria Math"/>
              </a:rPr>
              <a:t>𝑥</a:t>
            </a:r>
            <a:r>
              <a:rPr sz="1275" spc="14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,</a:t>
            </a:r>
            <a:r>
              <a:rPr sz="1150" spc="465" dirty="0">
                <a:latin typeface="Cambria Math"/>
                <a:cs typeface="Cambria Math"/>
              </a:rPr>
              <a:t> </a:t>
            </a:r>
            <a:r>
              <a:rPr sz="1150" spc="-475" dirty="0">
                <a:latin typeface="Cambria Math"/>
                <a:cs typeface="Cambria Math"/>
              </a:rPr>
              <a:t>𝑎</a:t>
            </a:r>
            <a:r>
              <a:rPr sz="1150" spc="20" dirty="0">
                <a:latin typeface="Cambria Math"/>
                <a:cs typeface="Cambria Math"/>
              </a:rPr>
              <a:t>̅</a:t>
            </a:r>
            <a:r>
              <a:rPr sz="1275" spc="165" baseline="-16339" dirty="0">
                <a:latin typeface="Cambria Math"/>
                <a:cs typeface="Cambria Math"/>
              </a:rPr>
              <a:t>𝑧</a:t>
            </a:r>
            <a:r>
              <a:rPr sz="1150" spc="30" dirty="0">
                <a:latin typeface="Cambria Math"/>
                <a:cs typeface="Cambria Math"/>
              </a:rPr>
              <a:t>𝑋</a:t>
            </a:r>
            <a:r>
              <a:rPr sz="1150" spc="35" dirty="0">
                <a:latin typeface="Cambria Math"/>
                <a:cs typeface="Cambria Math"/>
              </a:rPr>
              <a:t> </a:t>
            </a:r>
            <a:r>
              <a:rPr sz="1150" spc="-440" dirty="0">
                <a:latin typeface="Cambria Math"/>
                <a:cs typeface="Cambria Math"/>
              </a:rPr>
              <a:t>𝑎</a:t>
            </a:r>
            <a:r>
              <a:rPr sz="1150" spc="55" dirty="0">
                <a:latin typeface="Cambria Math"/>
                <a:cs typeface="Cambria Math"/>
              </a:rPr>
              <a:t>̅</a:t>
            </a:r>
            <a:r>
              <a:rPr sz="1275" spc="97" baseline="-16339" dirty="0">
                <a:latin typeface="Cambria Math"/>
                <a:cs typeface="Cambria Math"/>
              </a:rPr>
              <a:t>𝑥</a:t>
            </a:r>
            <a:r>
              <a:rPr sz="1275" spc="29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50" dirty="0">
                <a:latin typeface="Cambria Math"/>
                <a:cs typeface="Cambria Math"/>
              </a:rPr>
              <a:t> </a:t>
            </a:r>
            <a:r>
              <a:rPr sz="1150" spc="-360" dirty="0">
                <a:latin typeface="Cambria Math"/>
                <a:cs typeface="Cambria Math"/>
              </a:rPr>
              <a:t>𝑎</a:t>
            </a:r>
            <a:r>
              <a:rPr sz="1150" spc="140" dirty="0">
                <a:latin typeface="Cambria Math"/>
                <a:cs typeface="Cambria Math"/>
              </a:rPr>
              <a:t>̅</a:t>
            </a:r>
            <a:r>
              <a:rPr sz="1275" spc="217" baseline="-16339" dirty="0">
                <a:latin typeface="Cambria Math"/>
                <a:cs typeface="Cambria Math"/>
              </a:rPr>
              <a:t>𝑦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124280"/>
            <a:ext cx="1137920" cy="5842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flux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7138" y="1501520"/>
            <a:ext cx="20967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7310" y="2004441"/>
            <a:ext cx="7632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Substituting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2647390"/>
            <a:ext cx="5961380" cy="556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14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physical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significance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path.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" y="938296"/>
            <a:ext cx="876300" cy="4080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8294" y="1524000"/>
            <a:ext cx="114300" cy="1047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6975" y="1806689"/>
            <a:ext cx="638175" cy="32363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4302" y="1977898"/>
            <a:ext cx="571500" cy="152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28875" y="2309545"/>
            <a:ext cx="1409700" cy="32255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90189" y="8646159"/>
            <a:ext cx="190500" cy="12065"/>
          </a:xfrm>
          <a:custGeom>
            <a:avLst/>
            <a:gdLst/>
            <a:ahLst/>
            <a:cxnLst/>
            <a:rect l="l" t="t" r="r" b="b"/>
            <a:pathLst>
              <a:path w="190500" h="12065">
                <a:moveTo>
                  <a:pt x="190500" y="0"/>
                </a:moveTo>
                <a:lnTo>
                  <a:pt x="0" y="0"/>
                </a:lnTo>
                <a:lnTo>
                  <a:pt x="0" y="12065"/>
                </a:lnTo>
                <a:lnTo>
                  <a:pt x="190500" y="12065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120" y="7150734"/>
            <a:ext cx="1967230" cy="530860"/>
          </a:xfrm>
          <a:custGeom>
            <a:avLst/>
            <a:gdLst/>
            <a:ahLst/>
            <a:cxnLst/>
            <a:rect l="l" t="t" r="r" b="b"/>
            <a:pathLst>
              <a:path w="1967229" h="530859">
                <a:moveTo>
                  <a:pt x="1965959" y="0"/>
                </a:moveTo>
                <a:lnTo>
                  <a:pt x="1269" y="0"/>
                </a:lnTo>
                <a:lnTo>
                  <a:pt x="0" y="1905"/>
                </a:lnTo>
                <a:lnTo>
                  <a:pt x="0" y="528955"/>
                </a:lnTo>
                <a:lnTo>
                  <a:pt x="1269" y="530860"/>
                </a:lnTo>
                <a:lnTo>
                  <a:pt x="1965959" y="530860"/>
                </a:lnTo>
                <a:lnTo>
                  <a:pt x="1967230" y="528955"/>
                </a:lnTo>
                <a:lnTo>
                  <a:pt x="1967230" y="527685"/>
                </a:lnTo>
                <a:lnTo>
                  <a:pt x="6350" y="527685"/>
                </a:lnTo>
                <a:lnTo>
                  <a:pt x="3175" y="524510"/>
                </a:lnTo>
                <a:lnTo>
                  <a:pt x="6350" y="524510"/>
                </a:lnTo>
                <a:lnTo>
                  <a:pt x="6350" y="7620"/>
                </a:lnTo>
                <a:lnTo>
                  <a:pt x="3175" y="7620"/>
                </a:lnTo>
                <a:lnTo>
                  <a:pt x="6350" y="3175"/>
                </a:lnTo>
                <a:lnTo>
                  <a:pt x="1967230" y="3175"/>
                </a:lnTo>
                <a:lnTo>
                  <a:pt x="1967230" y="1905"/>
                </a:lnTo>
                <a:lnTo>
                  <a:pt x="1965959" y="0"/>
                </a:lnTo>
                <a:close/>
              </a:path>
              <a:path w="1967229" h="530859">
                <a:moveTo>
                  <a:pt x="6350" y="524510"/>
                </a:moveTo>
                <a:lnTo>
                  <a:pt x="3175" y="524510"/>
                </a:lnTo>
                <a:lnTo>
                  <a:pt x="6350" y="527685"/>
                </a:lnTo>
                <a:lnTo>
                  <a:pt x="6350" y="524510"/>
                </a:lnTo>
                <a:close/>
              </a:path>
              <a:path w="1967229" h="530859">
                <a:moveTo>
                  <a:pt x="1961515" y="524510"/>
                </a:moveTo>
                <a:lnTo>
                  <a:pt x="6350" y="524510"/>
                </a:lnTo>
                <a:lnTo>
                  <a:pt x="6350" y="527685"/>
                </a:lnTo>
                <a:lnTo>
                  <a:pt x="1961515" y="527685"/>
                </a:lnTo>
                <a:lnTo>
                  <a:pt x="1961515" y="524510"/>
                </a:lnTo>
                <a:close/>
              </a:path>
              <a:path w="1967229" h="530859">
                <a:moveTo>
                  <a:pt x="1961515" y="3175"/>
                </a:moveTo>
                <a:lnTo>
                  <a:pt x="1961515" y="527685"/>
                </a:lnTo>
                <a:lnTo>
                  <a:pt x="1964690" y="524510"/>
                </a:lnTo>
                <a:lnTo>
                  <a:pt x="1967230" y="524510"/>
                </a:lnTo>
                <a:lnTo>
                  <a:pt x="1967230" y="7620"/>
                </a:lnTo>
                <a:lnTo>
                  <a:pt x="1964690" y="7620"/>
                </a:lnTo>
                <a:lnTo>
                  <a:pt x="1961515" y="3175"/>
                </a:lnTo>
                <a:close/>
              </a:path>
              <a:path w="1967229" h="530859">
                <a:moveTo>
                  <a:pt x="1967230" y="524510"/>
                </a:moveTo>
                <a:lnTo>
                  <a:pt x="1964690" y="524510"/>
                </a:lnTo>
                <a:lnTo>
                  <a:pt x="1961515" y="527685"/>
                </a:lnTo>
                <a:lnTo>
                  <a:pt x="1967230" y="527685"/>
                </a:lnTo>
                <a:lnTo>
                  <a:pt x="1967230" y="524510"/>
                </a:lnTo>
                <a:close/>
              </a:path>
              <a:path w="1967229" h="530859">
                <a:moveTo>
                  <a:pt x="6350" y="3175"/>
                </a:moveTo>
                <a:lnTo>
                  <a:pt x="3175" y="7620"/>
                </a:lnTo>
                <a:lnTo>
                  <a:pt x="6350" y="7620"/>
                </a:lnTo>
                <a:lnTo>
                  <a:pt x="6350" y="3175"/>
                </a:lnTo>
                <a:close/>
              </a:path>
              <a:path w="1967229" h="530859">
                <a:moveTo>
                  <a:pt x="1961515" y="3175"/>
                </a:moveTo>
                <a:lnTo>
                  <a:pt x="6350" y="3175"/>
                </a:lnTo>
                <a:lnTo>
                  <a:pt x="6350" y="7620"/>
                </a:lnTo>
                <a:lnTo>
                  <a:pt x="1961515" y="7620"/>
                </a:lnTo>
                <a:lnTo>
                  <a:pt x="1961515" y="3175"/>
                </a:lnTo>
                <a:close/>
              </a:path>
              <a:path w="1967229" h="530859">
                <a:moveTo>
                  <a:pt x="1967230" y="3175"/>
                </a:moveTo>
                <a:lnTo>
                  <a:pt x="1961515" y="3175"/>
                </a:lnTo>
                <a:lnTo>
                  <a:pt x="1964690" y="7620"/>
                </a:lnTo>
                <a:lnTo>
                  <a:pt x="1967230" y="7620"/>
                </a:lnTo>
                <a:lnTo>
                  <a:pt x="1967230" y="3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3409" y="884047"/>
            <a:ext cx="6128385" cy="795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3409315" algn="ctr">
              <a:lnSpc>
                <a:spcPct val="100000"/>
              </a:lnSpc>
              <a:spcBef>
                <a:spcPts val="135"/>
              </a:spcBef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Forces</a:t>
            </a:r>
            <a:r>
              <a:rPr sz="155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due</a:t>
            </a:r>
            <a:r>
              <a:rPr sz="155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55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magnetic</a:t>
            </a:r>
            <a:r>
              <a:rPr sz="155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fields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50">
              <a:latin typeface="Times New Roman"/>
              <a:cs typeface="Times New Roman"/>
            </a:endParaRPr>
          </a:p>
          <a:p>
            <a:pPr marL="187960" marR="162560" indent="356870">
              <a:lnSpc>
                <a:spcPct val="114900"/>
              </a:lnSpc>
            </a:pP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least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three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ways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4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spc="40" dirty="0">
                <a:latin typeface="Times New Roman"/>
                <a:cs typeface="Times New Roman"/>
              </a:rPr>
              <a:t>be </a:t>
            </a:r>
            <a:r>
              <a:rPr sz="1150" dirty="0">
                <a:latin typeface="Times New Roman"/>
                <a:cs typeface="Times New Roman"/>
              </a:rPr>
              <a:t>experienced.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particle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field,</a:t>
            </a:r>
            <a:endParaRPr sz="115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135"/>
              </a:spcBef>
              <a:tabLst>
                <a:tab pos="531495" algn="l"/>
              </a:tabLst>
            </a:pPr>
            <a:r>
              <a:rPr sz="1400" spc="-25" dirty="0">
                <a:latin typeface="Times New Roman"/>
                <a:cs typeface="Times New Roman"/>
              </a:rPr>
              <a:t>(b)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external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</a:t>
            </a:r>
            <a:r>
              <a:rPr sz="1150" spc="-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(c</a:t>
            </a:r>
            <a:r>
              <a:rPr sz="1150" spc="-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currentelements.</a:t>
            </a:r>
            <a:endParaRPr sz="1150">
              <a:latin typeface="Times New Roman"/>
              <a:cs typeface="Times New Roman"/>
            </a:endParaRPr>
          </a:p>
          <a:p>
            <a:pPr marR="3423920" algn="ctr">
              <a:lnSpc>
                <a:spcPct val="100000"/>
              </a:lnSpc>
              <a:spcBef>
                <a:spcPts val="1130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Charged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Particle</a:t>
            </a:r>
            <a:endParaRPr sz="1400">
              <a:latin typeface="Times New Roman"/>
              <a:cs typeface="Times New Roman"/>
            </a:endParaRPr>
          </a:p>
          <a:p>
            <a:pPr marL="247650" marR="167640" algn="just">
              <a:lnSpc>
                <a:spcPct val="114799"/>
              </a:lnSpc>
              <a:spcBef>
                <a:spcPts val="117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(Fe)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(Q)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 </a:t>
            </a:r>
            <a:r>
              <a:rPr sz="1150" dirty="0">
                <a:latin typeface="Times New Roman"/>
                <a:cs typeface="Times New Roman"/>
              </a:rPr>
              <a:t>Coulomb’s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experimental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intensity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(E)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 marL="2416175" algn="just">
              <a:lnSpc>
                <a:spcPct val="100000"/>
              </a:lnSpc>
              <a:spcBef>
                <a:spcPts val="600"/>
              </a:spcBef>
            </a:pPr>
            <a:r>
              <a:rPr sz="1150" spc="65" dirty="0">
                <a:latin typeface="Times New Roman"/>
                <a:cs typeface="Times New Roman"/>
              </a:rPr>
              <a:t>F</a:t>
            </a:r>
            <a:r>
              <a:rPr sz="1725" spc="97" baseline="-12077" dirty="0">
                <a:latin typeface="Times New Roman"/>
                <a:cs typeface="Times New Roman"/>
              </a:rPr>
              <a:t>e</a:t>
            </a:r>
            <a:r>
              <a:rPr sz="1725" spc="427" baseline="-12077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=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90" dirty="0">
                <a:latin typeface="Times New Roman"/>
                <a:cs typeface="Times New Roman"/>
              </a:rPr>
              <a:t>Q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E-</a:t>
            </a:r>
            <a:r>
              <a:rPr sz="1150" spc="70" dirty="0">
                <a:latin typeface="Times New Roman"/>
                <a:cs typeface="Times New Roman"/>
              </a:rPr>
              <a:t>---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70" dirty="0">
                <a:latin typeface="Times New Roman"/>
                <a:cs typeface="Times New Roman"/>
              </a:rPr>
              <a:t>--</a:t>
            </a:r>
            <a:r>
              <a:rPr sz="1150" spc="80" dirty="0">
                <a:latin typeface="Times New Roman"/>
                <a:cs typeface="Times New Roman"/>
              </a:rPr>
              <a:t>-</a:t>
            </a:r>
            <a:r>
              <a:rPr sz="1150" spc="30" dirty="0">
                <a:latin typeface="Times New Roman"/>
                <a:cs typeface="Times New Roman"/>
              </a:rPr>
              <a:t>(1)</a:t>
            </a:r>
            <a:endParaRPr sz="115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positive,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</a:t>
            </a:r>
            <a:r>
              <a:rPr sz="1200" baseline="-6944" dirty="0">
                <a:latin typeface="Times New Roman"/>
                <a:cs typeface="Times New Roman"/>
              </a:rPr>
              <a:t>e</a:t>
            </a:r>
            <a:r>
              <a:rPr sz="1200" spc="-37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direction.</a:t>
            </a:r>
            <a:endParaRPr sz="1150">
              <a:latin typeface="Times New Roman"/>
              <a:cs typeface="Times New Roman"/>
            </a:endParaRPr>
          </a:p>
          <a:p>
            <a:pPr marL="101600" marR="252729" algn="just">
              <a:lnSpc>
                <a:spcPct val="114900"/>
              </a:lnSpc>
              <a:spcBef>
                <a:spcPts val="70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exert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experiments,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itis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found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(Fm)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experienced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(Q)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avelocity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(u)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magnetic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B)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150">
              <a:latin typeface="Times New Roman"/>
              <a:cs typeface="Times New Roman"/>
            </a:endParaRPr>
          </a:p>
          <a:p>
            <a:pPr marL="2246630" algn="just">
              <a:lnSpc>
                <a:spcPct val="100000"/>
              </a:lnSpc>
            </a:pPr>
            <a:r>
              <a:rPr sz="1150" spc="100" dirty="0">
                <a:latin typeface="Times New Roman"/>
                <a:cs typeface="Times New Roman"/>
              </a:rPr>
              <a:t>F</a:t>
            </a:r>
            <a:r>
              <a:rPr sz="1725" spc="150" baseline="-12077" dirty="0">
                <a:latin typeface="Times New Roman"/>
                <a:cs typeface="Times New Roman"/>
              </a:rPr>
              <a:t>m</a:t>
            </a:r>
            <a:r>
              <a:rPr sz="1725" spc="525" baseline="-12077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=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90" dirty="0">
                <a:latin typeface="Times New Roman"/>
                <a:cs typeface="Times New Roman"/>
              </a:rPr>
              <a:t>Q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u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×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B-</a:t>
            </a:r>
            <a:r>
              <a:rPr sz="1150" spc="70" dirty="0">
                <a:latin typeface="Times New Roman"/>
                <a:cs typeface="Times New Roman"/>
              </a:rPr>
              <a:t>--</a:t>
            </a:r>
            <a:r>
              <a:rPr sz="1150" dirty="0">
                <a:latin typeface="Times New Roman"/>
                <a:cs typeface="Times New Roman"/>
              </a:rPr>
              <a:t>-</a:t>
            </a:r>
            <a:r>
              <a:rPr sz="1150" spc="70" dirty="0">
                <a:latin typeface="Times New Roman"/>
                <a:cs typeface="Times New Roman"/>
              </a:rPr>
              <a:t>--</a:t>
            </a:r>
            <a:r>
              <a:rPr sz="1150" spc="80" dirty="0">
                <a:latin typeface="Times New Roman"/>
                <a:cs typeface="Times New Roman"/>
              </a:rPr>
              <a:t>-</a:t>
            </a:r>
            <a:r>
              <a:rPr sz="1150" spc="30" dirty="0">
                <a:latin typeface="Times New Roman"/>
                <a:cs typeface="Times New Roman"/>
              </a:rPr>
              <a:t>(2)</a:t>
            </a:r>
            <a:endParaRPr sz="1150">
              <a:latin typeface="Times New Roman"/>
              <a:cs typeface="Times New Roman"/>
            </a:endParaRPr>
          </a:p>
          <a:p>
            <a:pPr marL="247650" algn="just">
              <a:lnSpc>
                <a:spcPct val="100000"/>
              </a:lnSpc>
              <a:spcBef>
                <a:spcPts val="27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clearly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(Fm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b="1" spc="-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(u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(B</a:t>
            </a:r>
            <a:r>
              <a:rPr sz="1150" b="1" spc="-20" dirty="0">
                <a:latin typeface="Times New Roman"/>
                <a:cs typeface="Times New Roman"/>
              </a:rPr>
              <a:t>)</a:t>
            </a:r>
            <a:r>
              <a:rPr sz="1150" spc="-2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247650" marR="170815" algn="just">
              <a:lnSpc>
                <a:spcPct val="115399"/>
              </a:lnSpc>
              <a:spcBef>
                <a:spcPts val="30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eqs.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(2),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comparison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</a:t>
            </a:r>
            <a:r>
              <a:rPr sz="1200" baseline="-6944" dirty="0">
                <a:latin typeface="Times New Roman"/>
                <a:cs typeface="Times New Roman"/>
              </a:rPr>
              <a:t>e</a:t>
            </a:r>
            <a:r>
              <a:rPr sz="1200" spc="30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F</a:t>
            </a:r>
            <a:r>
              <a:rPr sz="1200" b="1" spc="-37" baseline="-3472" dirty="0">
                <a:latin typeface="Times New Roman"/>
                <a:cs typeface="Times New Roman"/>
              </a:rPr>
              <a:t>m</a:t>
            </a:r>
            <a:r>
              <a:rPr sz="1200" b="1" spc="750" baseline="-3472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can</a:t>
            </a:r>
            <a:r>
              <a:rPr sz="1725" spc="26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be</a:t>
            </a:r>
            <a:r>
              <a:rPr sz="1725" spc="31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made.</a:t>
            </a:r>
            <a:r>
              <a:rPr sz="1725" spc="30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e</a:t>
            </a:r>
            <a:r>
              <a:rPr sz="800" b="1" spc="30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is</a:t>
            </a:r>
            <a:r>
              <a:rPr sz="1725" spc="24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independent</a:t>
            </a:r>
            <a:r>
              <a:rPr sz="1725" spc="29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of</a:t>
            </a:r>
            <a:r>
              <a:rPr sz="1725" spc="24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26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velocity</a:t>
            </a:r>
            <a:r>
              <a:rPr sz="1725" spc="27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of</a:t>
            </a:r>
            <a:r>
              <a:rPr sz="1725" spc="24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39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charge</a:t>
            </a:r>
            <a:r>
              <a:rPr sz="1725" spc="19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and</a:t>
            </a:r>
            <a:r>
              <a:rPr sz="1725" spc="3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can</a:t>
            </a:r>
            <a:r>
              <a:rPr sz="1725" spc="27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perform</a:t>
            </a:r>
            <a:r>
              <a:rPr sz="1725" spc="27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work</a:t>
            </a:r>
            <a:r>
              <a:rPr sz="1725" spc="3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on</a:t>
            </a:r>
            <a:r>
              <a:rPr sz="1725" spc="202" baseline="2415" dirty="0">
                <a:latin typeface="Times New Roman"/>
                <a:cs typeface="Times New Roman"/>
              </a:rPr>
              <a:t> </a:t>
            </a:r>
            <a:r>
              <a:rPr sz="1725" spc="-37" baseline="2415" dirty="0">
                <a:latin typeface="Times New Roman"/>
                <a:cs typeface="Times New Roman"/>
              </a:rPr>
              <a:t>the </a:t>
            </a:r>
            <a:r>
              <a:rPr sz="1725" baseline="2415" dirty="0">
                <a:latin typeface="Times New Roman"/>
                <a:cs typeface="Times New Roman"/>
              </a:rPr>
              <a:t>charge</a:t>
            </a:r>
            <a:r>
              <a:rPr sz="1725" spc="27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and</a:t>
            </a:r>
            <a:r>
              <a:rPr sz="1725" spc="30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change</a:t>
            </a:r>
            <a:r>
              <a:rPr sz="1725" spc="28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its</a:t>
            </a:r>
            <a:r>
              <a:rPr sz="1725" spc="27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kinetic</a:t>
            </a:r>
            <a:r>
              <a:rPr sz="1725" spc="29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energy.</a:t>
            </a:r>
            <a:r>
              <a:rPr sz="1725" spc="36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Unlike</a:t>
            </a:r>
            <a:r>
              <a:rPr sz="1725" spc="36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e</a:t>
            </a:r>
            <a:r>
              <a:rPr sz="1725" b="1" baseline="2415" dirty="0">
                <a:latin typeface="Times New Roman"/>
                <a:cs typeface="Times New Roman"/>
              </a:rPr>
              <a:t>,</a:t>
            </a:r>
            <a:r>
              <a:rPr sz="1725" b="1" spc="322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m</a:t>
            </a:r>
            <a:r>
              <a:rPr sz="800" b="1" spc="29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depends</a:t>
            </a:r>
            <a:r>
              <a:rPr sz="1725" spc="27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on</a:t>
            </a:r>
            <a:r>
              <a:rPr sz="1725" spc="29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34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charge</a:t>
            </a:r>
            <a:r>
              <a:rPr sz="1725" spc="27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velocity</a:t>
            </a:r>
            <a:r>
              <a:rPr sz="1725" spc="29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and</a:t>
            </a:r>
            <a:r>
              <a:rPr sz="1725" spc="292" baseline="2415" dirty="0">
                <a:latin typeface="Times New Roman"/>
                <a:cs typeface="Times New Roman"/>
              </a:rPr>
              <a:t> </a:t>
            </a:r>
            <a:r>
              <a:rPr sz="1725" spc="-37" baseline="2415" dirty="0">
                <a:latin typeface="Times New Roman"/>
                <a:cs typeface="Times New Roman"/>
              </a:rPr>
              <a:t>is </a:t>
            </a:r>
            <a:r>
              <a:rPr sz="1725" baseline="2415" dirty="0">
                <a:latin typeface="Times New Roman"/>
                <a:cs typeface="Times New Roman"/>
              </a:rPr>
              <a:t>normal</a:t>
            </a:r>
            <a:r>
              <a:rPr sz="1725" spc="17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it.</a:t>
            </a:r>
            <a:r>
              <a:rPr sz="1725" spc="179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m</a:t>
            </a:r>
            <a:r>
              <a:rPr sz="800" b="1" spc="19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cannot</a:t>
            </a:r>
            <a:r>
              <a:rPr sz="1725" spc="17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perform</a:t>
            </a:r>
            <a:r>
              <a:rPr sz="1725" spc="22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work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because</a:t>
            </a:r>
            <a:r>
              <a:rPr sz="1725" spc="10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its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at</a:t>
            </a:r>
            <a:r>
              <a:rPr sz="1725" spc="17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right</a:t>
            </a:r>
            <a:r>
              <a:rPr sz="1725" spc="10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angles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13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direction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of</a:t>
            </a:r>
            <a:r>
              <a:rPr sz="1725" spc="12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motion</a:t>
            </a:r>
            <a:r>
              <a:rPr sz="1725" spc="142" baseline="2415" dirty="0">
                <a:latin typeface="Times New Roman"/>
                <a:cs typeface="Times New Roman"/>
              </a:rPr>
              <a:t> </a:t>
            </a:r>
            <a:r>
              <a:rPr sz="1725" spc="-37" baseline="241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(Fm</a:t>
            </a:r>
            <a:r>
              <a:rPr sz="1150" b="1" dirty="0">
                <a:latin typeface="Times New Roman"/>
                <a:cs typeface="Times New Roman"/>
              </a:rPr>
              <a:t>.</a:t>
            </a:r>
            <a:r>
              <a:rPr sz="1150" b="1" spc="1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dl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0);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does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cause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kinetic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charge.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725" baseline="2415" dirty="0">
                <a:latin typeface="Times New Roman"/>
                <a:cs typeface="Times New Roman"/>
              </a:rPr>
              <a:t>magnitudeof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m</a:t>
            </a:r>
            <a:r>
              <a:rPr sz="800" b="1" spc="-1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is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generally</a:t>
            </a:r>
            <a:r>
              <a:rPr sz="1725" spc="12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small</a:t>
            </a:r>
            <a:r>
              <a:rPr sz="1725" spc="12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compared</a:t>
            </a:r>
            <a:r>
              <a:rPr sz="1725" spc="6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</a:t>
            </a:r>
            <a:r>
              <a:rPr sz="1725" spc="37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e</a:t>
            </a:r>
            <a:r>
              <a:rPr sz="800" b="1" spc="48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except</a:t>
            </a:r>
            <a:r>
              <a:rPr sz="1725" spc="6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at</a:t>
            </a:r>
            <a:r>
              <a:rPr sz="1725" spc="13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high</a:t>
            </a:r>
            <a:r>
              <a:rPr sz="1725" spc="104" baseline="2415" dirty="0">
                <a:latin typeface="Times New Roman"/>
                <a:cs typeface="Times New Roman"/>
              </a:rPr>
              <a:t> </a:t>
            </a:r>
            <a:r>
              <a:rPr sz="1725" spc="-15" baseline="2415" dirty="0">
                <a:latin typeface="Times New Roman"/>
                <a:cs typeface="Times New Roman"/>
              </a:rPr>
              <a:t>velocities.</a:t>
            </a:r>
            <a:endParaRPr sz="1725" baseline="2415">
              <a:latin typeface="Times New Roman"/>
              <a:cs typeface="Times New Roman"/>
            </a:endParaRPr>
          </a:p>
          <a:p>
            <a:pPr marL="283845" algn="just">
              <a:lnSpc>
                <a:spcPct val="100000"/>
              </a:lnSpc>
              <a:spcBef>
                <a:spcPts val="16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Q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presence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fields,</a:t>
            </a:r>
            <a:r>
              <a:rPr sz="1150" spc="-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on</a:t>
            </a:r>
            <a:endParaRPr sz="115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71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  <a:p>
            <a:pPr marL="453390" algn="ctr">
              <a:lnSpc>
                <a:spcPct val="100000"/>
              </a:lnSpc>
              <a:spcBef>
                <a:spcPts val="925"/>
              </a:spcBef>
            </a:pPr>
            <a:r>
              <a:rPr sz="1400" spc="125" dirty="0">
                <a:latin typeface="Cambria"/>
                <a:cs typeface="Cambria"/>
              </a:rPr>
              <a:t>F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=</a:t>
            </a:r>
            <a:r>
              <a:rPr sz="1400" spc="305" dirty="0">
                <a:latin typeface="Cambria"/>
                <a:cs typeface="Cambria"/>
              </a:rPr>
              <a:t> </a:t>
            </a:r>
            <a:r>
              <a:rPr sz="1400" spc="114" dirty="0">
                <a:latin typeface="Cambria"/>
                <a:cs typeface="Cambria"/>
              </a:rPr>
              <a:t>F</a:t>
            </a:r>
            <a:r>
              <a:rPr sz="1500" spc="172" baseline="-13888" dirty="0">
                <a:latin typeface="Cambria"/>
                <a:cs typeface="Cambria"/>
              </a:rPr>
              <a:t>e</a:t>
            </a:r>
            <a:r>
              <a:rPr sz="1500" spc="150" baseline="-13888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+</a:t>
            </a:r>
            <a:r>
              <a:rPr sz="1400" spc="229" dirty="0">
                <a:latin typeface="Cambria"/>
                <a:cs typeface="Cambria"/>
              </a:rPr>
              <a:t> </a:t>
            </a:r>
            <a:r>
              <a:rPr sz="1400" spc="100" dirty="0">
                <a:latin typeface="Cambria"/>
                <a:cs typeface="Cambria"/>
              </a:rPr>
              <a:t>F</a:t>
            </a:r>
            <a:r>
              <a:rPr sz="1500" spc="150" baseline="-13888" dirty="0">
                <a:latin typeface="Cambria"/>
                <a:cs typeface="Cambria"/>
              </a:rPr>
              <a:t>m</a:t>
            </a:r>
            <a:endParaRPr sz="1500" baseline="-13888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400">
              <a:latin typeface="Cambria"/>
              <a:cs typeface="Cambria"/>
            </a:endParaRPr>
          </a:p>
          <a:p>
            <a:pPr marL="645795">
              <a:lnSpc>
                <a:spcPct val="100000"/>
              </a:lnSpc>
            </a:pPr>
            <a:r>
              <a:rPr sz="1100" spc="-25" dirty="0">
                <a:latin typeface="Times New Roman"/>
                <a:cs typeface="Times New Roman"/>
              </a:rPr>
              <a:t>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100">
              <a:latin typeface="Times New Roman"/>
              <a:cs typeface="Times New Roman"/>
            </a:endParaRPr>
          </a:p>
          <a:p>
            <a:pPr marL="1386840">
              <a:lnSpc>
                <a:spcPct val="100000"/>
              </a:lnSpc>
            </a:pPr>
            <a:r>
              <a:rPr sz="1400" spc="95" dirty="0">
                <a:latin typeface="Cambria"/>
                <a:cs typeface="Cambria"/>
              </a:rPr>
              <a:t>F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spc="90" dirty="0">
                <a:latin typeface="Cambria"/>
                <a:cs typeface="Cambria"/>
              </a:rPr>
              <a:t>=</a:t>
            </a:r>
            <a:r>
              <a:rPr sz="1400" spc="409" dirty="0">
                <a:latin typeface="Cambria"/>
                <a:cs typeface="Cambria"/>
              </a:rPr>
              <a:t> </a:t>
            </a:r>
            <a:r>
              <a:rPr sz="1400" spc="114" dirty="0">
                <a:latin typeface="Cambria"/>
                <a:cs typeface="Cambria"/>
              </a:rPr>
              <a:t>Q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85" dirty="0">
                <a:latin typeface="Cambria"/>
                <a:cs typeface="Cambria"/>
              </a:rPr>
              <a:t>(E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90" dirty="0">
                <a:latin typeface="Cambria"/>
                <a:cs typeface="Cambria"/>
              </a:rPr>
              <a:t>+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90" dirty="0">
                <a:latin typeface="Cambria"/>
                <a:cs typeface="Cambria"/>
              </a:rPr>
              <a:t>u</a:t>
            </a:r>
            <a:r>
              <a:rPr sz="1400" spc="340" dirty="0">
                <a:latin typeface="Cambria"/>
                <a:cs typeface="Cambria"/>
              </a:rPr>
              <a:t> </a:t>
            </a:r>
            <a:r>
              <a:rPr sz="1400" spc="90" dirty="0">
                <a:latin typeface="Cambria"/>
                <a:cs typeface="Cambria"/>
              </a:rPr>
              <a:t>×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B)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400">
              <a:latin typeface="Cambria"/>
              <a:cs typeface="Cambria"/>
            </a:endParaRPr>
          </a:p>
          <a:p>
            <a:pPr marL="101600" marR="227329" algn="just">
              <a:lnSpc>
                <a:spcPct val="114799"/>
              </a:lnSpc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(Lorentz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force</a:t>
            </a:r>
            <a:r>
              <a:rPr sz="1150" b="1" i="1" spc="90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equation)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mechanical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electrical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force.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If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mass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particle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204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Newton’s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second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motion.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150">
              <a:latin typeface="Times New Roman"/>
              <a:cs typeface="Times New Roman"/>
            </a:endParaRPr>
          </a:p>
          <a:p>
            <a:pPr marL="1515110">
              <a:lnSpc>
                <a:spcPts val="1230"/>
              </a:lnSpc>
              <a:tabLst>
                <a:tab pos="2567305" algn="l"/>
              </a:tabLst>
            </a:pPr>
            <a:r>
              <a:rPr sz="1150" spc="70" dirty="0">
                <a:latin typeface="Times New Roman"/>
                <a:cs typeface="Times New Roman"/>
              </a:rPr>
              <a:t>F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=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90" dirty="0">
                <a:latin typeface="Times New Roman"/>
                <a:cs typeface="Times New Roman"/>
              </a:rPr>
              <a:t>m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725" spc="89" baseline="41062" dirty="0">
                <a:latin typeface="Times New Roman"/>
                <a:cs typeface="Times New Roman"/>
              </a:rPr>
              <a:t>d</a:t>
            </a:r>
            <a:r>
              <a:rPr sz="1725" spc="120" baseline="41062" dirty="0">
                <a:latin typeface="Times New Roman"/>
                <a:cs typeface="Times New Roman"/>
              </a:rPr>
              <a:t> </a:t>
            </a:r>
            <a:r>
              <a:rPr sz="1725" spc="89" baseline="41062" dirty="0">
                <a:latin typeface="Times New Roman"/>
                <a:cs typeface="Times New Roman"/>
              </a:rPr>
              <a:t>u</a:t>
            </a:r>
            <a:r>
              <a:rPr sz="1725" spc="382" baseline="41062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=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90" dirty="0">
                <a:latin typeface="Times New Roman"/>
                <a:cs typeface="Times New Roman"/>
              </a:rPr>
              <a:t>Q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+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u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×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B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  <a:p>
            <a:pPr marR="1793239" algn="ctr">
              <a:lnSpc>
                <a:spcPts val="1230"/>
              </a:lnSpc>
            </a:pPr>
            <a:r>
              <a:rPr sz="1150" spc="85" dirty="0">
                <a:latin typeface="Times New Roman"/>
                <a:cs typeface="Times New Roman"/>
              </a:rPr>
              <a:t>dt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809" y="879474"/>
            <a:ext cx="5777230" cy="253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Element</a:t>
            </a:r>
            <a:endParaRPr sz="1400">
              <a:latin typeface="Times New Roman"/>
              <a:cs typeface="Times New Roman"/>
            </a:endParaRPr>
          </a:p>
          <a:p>
            <a:pPr marL="76200" marR="43180">
              <a:lnSpc>
                <a:spcPct val="114799"/>
              </a:lnSpc>
              <a:spcBef>
                <a:spcPts val="994"/>
              </a:spcBef>
            </a:pP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determine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dl)</a:t>
            </a:r>
            <a:r>
              <a:rPr sz="1150" b="1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carryingconductor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</a:t>
            </a:r>
            <a:r>
              <a:rPr sz="1150" b="1" dirty="0">
                <a:latin typeface="Times New Roman"/>
                <a:cs typeface="Times New Roman"/>
              </a:rPr>
              <a:t>)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modify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eq.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(2)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fact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convection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 marR="2216785" indent="2854325">
              <a:lnSpc>
                <a:spcPct val="120000"/>
              </a:lnSpc>
            </a:pPr>
            <a:r>
              <a:rPr sz="1150" dirty="0">
                <a:latin typeface="Times New Roman"/>
                <a:cs typeface="Times New Roman"/>
              </a:rPr>
              <a:t>J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=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spc="85" dirty="0">
                <a:latin typeface="Times New Roman"/>
                <a:cs typeface="Times New Roman"/>
              </a:rPr>
              <a:t>ρ</a:t>
            </a:r>
            <a:r>
              <a:rPr sz="1725" spc="127" baseline="-12077" dirty="0">
                <a:latin typeface="Times New Roman"/>
                <a:cs typeface="Times New Roman"/>
              </a:rPr>
              <a:t>v</a:t>
            </a:r>
            <a:r>
              <a:rPr sz="1725" spc="412" baseline="-12077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u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recall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relationship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elements: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150">
              <a:latin typeface="Times New Roman"/>
              <a:cs typeface="Times New Roman"/>
            </a:endParaRPr>
          </a:p>
          <a:p>
            <a:pPr marL="620395" marR="1827530" indent="2223135">
              <a:lnSpc>
                <a:spcPct val="177500"/>
              </a:lnSpc>
            </a:pPr>
            <a:r>
              <a:rPr sz="1150" b="1" i="1" dirty="0">
                <a:latin typeface="Times New Roman"/>
                <a:cs typeface="Times New Roman"/>
              </a:rPr>
              <a:t>I</a:t>
            </a:r>
            <a:r>
              <a:rPr sz="1150" b="1" i="1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K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</a:t>
            </a:r>
            <a:r>
              <a:rPr sz="1150" b="1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dv </a:t>
            </a:r>
            <a:r>
              <a:rPr sz="1150" dirty="0">
                <a:latin typeface="Times New Roman"/>
                <a:cs typeface="Times New Roman"/>
              </a:rPr>
              <a:t>Combining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eqs.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yields</a:t>
            </a:r>
            <a:endParaRPr sz="1150">
              <a:latin typeface="Times New Roman"/>
              <a:cs typeface="Times New Roman"/>
            </a:endParaRPr>
          </a:p>
          <a:p>
            <a:pPr marL="2262505">
              <a:lnSpc>
                <a:spcPct val="100000"/>
              </a:lnSpc>
              <a:spcBef>
                <a:spcPts val="1070"/>
              </a:spcBef>
            </a:pP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=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spc="85" dirty="0">
                <a:latin typeface="Times New Roman"/>
                <a:cs typeface="Times New Roman"/>
              </a:rPr>
              <a:t>ρ</a:t>
            </a:r>
            <a:r>
              <a:rPr sz="1725" spc="127" baseline="-12077" dirty="0">
                <a:latin typeface="Times New Roman"/>
                <a:cs typeface="Times New Roman"/>
              </a:rPr>
              <a:t>v</a:t>
            </a:r>
            <a:r>
              <a:rPr sz="1725" spc="352" baseline="-12077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u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dv</a:t>
            </a:r>
            <a:r>
              <a:rPr sz="1150" spc="46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=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90" dirty="0">
                <a:latin typeface="Times New Roman"/>
                <a:cs typeface="Times New Roman"/>
              </a:rPr>
              <a:t>Q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7639939"/>
            <a:ext cx="2912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between</a:t>
            </a:r>
            <a:r>
              <a:rPr sz="1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4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Elements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3777" y="8708542"/>
            <a:ext cx="5767705" cy="81216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 marR="30480" indent="457200" algn="just">
              <a:lnSpc>
                <a:spcPct val="113100"/>
              </a:lnSpc>
              <a:spcBef>
                <a:spcPts val="40"/>
              </a:spcBef>
            </a:pP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force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between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two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elements</a:t>
            </a:r>
            <a:r>
              <a:rPr sz="1725" spc="112" baseline="2415" dirty="0">
                <a:latin typeface="Times New Roman"/>
                <a:cs typeface="Times New Roman"/>
              </a:rPr>
              <a:t> </a:t>
            </a:r>
            <a:r>
              <a:rPr sz="1725" b="1" i="1" baseline="2415" dirty="0">
                <a:latin typeface="Times New Roman"/>
                <a:cs typeface="Times New Roman"/>
              </a:rPr>
              <a:t>I</a:t>
            </a:r>
            <a:r>
              <a:rPr sz="800" b="1" i="1" dirty="0">
                <a:latin typeface="Times New Roman"/>
                <a:cs typeface="Times New Roman"/>
              </a:rPr>
              <a:t>1</a:t>
            </a:r>
            <a:r>
              <a:rPr sz="800" b="1" i="1" spc="21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dl</a:t>
            </a:r>
            <a:r>
              <a:rPr sz="800" b="1" dirty="0">
                <a:latin typeface="Times New Roman"/>
                <a:cs typeface="Times New Roman"/>
              </a:rPr>
              <a:t>1</a:t>
            </a:r>
            <a:r>
              <a:rPr sz="800" b="1" spc="17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and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="1" i="1" baseline="2415" dirty="0">
                <a:latin typeface="Times New Roman"/>
                <a:cs typeface="Times New Roman"/>
              </a:rPr>
              <a:t>I</a:t>
            </a:r>
            <a:r>
              <a:rPr sz="800" b="1" i="1" dirty="0">
                <a:latin typeface="Times New Roman"/>
                <a:cs typeface="Times New Roman"/>
              </a:rPr>
              <a:t>2</a:t>
            </a:r>
            <a:r>
              <a:rPr sz="800" b="1" i="1" spc="210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dl</a:t>
            </a:r>
            <a:r>
              <a:rPr sz="1725" b="1" spc="112" baseline="241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2</a:t>
            </a:r>
            <a:r>
              <a:rPr sz="800" b="1" spc="16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.</a:t>
            </a:r>
            <a:r>
              <a:rPr sz="1725" spc="16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According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</a:t>
            </a:r>
            <a:r>
              <a:rPr sz="1725" spc="8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Biot</a:t>
            </a:r>
            <a:r>
              <a:rPr sz="1725" spc="14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–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Savart’s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law</a:t>
            </a:r>
            <a:r>
              <a:rPr sz="1725" spc="67" baseline="2415" dirty="0">
                <a:latin typeface="Times New Roman"/>
                <a:cs typeface="Times New Roman"/>
              </a:rPr>
              <a:t> </a:t>
            </a:r>
            <a:r>
              <a:rPr sz="1725" spc="-75" baseline="2415" dirty="0">
                <a:latin typeface="Times New Roman"/>
                <a:cs typeface="Times New Roman"/>
              </a:rPr>
              <a:t>,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F</a:t>
            </a:r>
            <a:r>
              <a:rPr sz="1200" b="1" baseline="-3472" dirty="0">
                <a:latin typeface="Times New Roman"/>
                <a:cs typeface="Times New Roman"/>
              </a:rPr>
              <a:t>1</a:t>
            </a:r>
            <a:r>
              <a:rPr sz="1200" b="1" spc="262" baseline="-3472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I</a:t>
            </a:r>
            <a:r>
              <a:rPr sz="1150" b="1" i="1" spc="135" dirty="0">
                <a:latin typeface="Times New Roman"/>
                <a:cs typeface="Times New Roman"/>
              </a:rPr>
              <a:t> </a:t>
            </a:r>
            <a:r>
              <a:rPr sz="1200" spc="-75" baseline="-6944" dirty="0">
                <a:latin typeface="Times New Roman"/>
                <a:cs typeface="Times New Roman"/>
              </a:rPr>
              <a:t>1</a:t>
            </a:r>
            <a:r>
              <a:rPr sz="1200" spc="750" baseline="-694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dl</a:t>
            </a:r>
            <a:r>
              <a:rPr sz="1150" b="1" spc="15" dirty="0">
                <a:latin typeface="Times New Roman"/>
                <a:cs typeface="Times New Roman"/>
              </a:rPr>
              <a:t> 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200" spc="30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200" baseline="-6944" dirty="0">
                <a:latin typeface="Times New Roman"/>
                <a:cs typeface="Times New Roman"/>
              </a:rPr>
              <a:t>2</a:t>
            </a:r>
            <a:r>
              <a:rPr sz="1200" spc="300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I</a:t>
            </a:r>
            <a:r>
              <a:rPr sz="1200" b="1" i="1" baseline="-3472" dirty="0">
                <a:latin typeface="Times New Roman"/>
                <a:cs typeface="Times New Roman"/>
              </a:rPr>
              <a:t>2</a:t>
            </a:r>
            <a:r>
              <a:rPr sz="1200" b="1" i="1" spc="225" baseline="-3472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dl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200" baseline="-6944" dirty="0">
                <a:latin typeface="Times New Roman"/>
                <a:cs typeface="Times New Roman"/>
              </a:rPr>
              <a:t>2</a:t>
            </a:r>
            <a:r>
              <a:rPr sz="1200" spc="17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( 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8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),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703" y="3486750"/>
            <a:ext cx="4078580" cy="8052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6222" y="7258115"/>
            <a:ext cx="3148618" cy="21932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804160" y="6034404"/>
            <a:ext cx="1978025" cy="615950"/>
          </a:xfrm>
          <a:custGeom>
            <a:avLst/>
            <a:gdLst/>
            <a:ahLst/>
            <a:cxnLst/>
            <a:rect l="l" t="t" r="r" b="b"/>
            <a:pathLst>
              <a:path w="1978025" h="615950">
                <a:moveTo>
                  <a:pt x="1976754" y="0"/>
                </a:moveTo>
                <a:lnTo>
                  <a:pt x="1904" y="0"/>
                </a:lnTo>
                <a:lnTo>
                  <a:pt x="0" y="1905"/>
                </a:lnTo>
                <a:lnTo>
                  <a:pt x="0" y="614680"/>
                </a:lnTo>
                <a:lnTo>
                  <a:pt x="1904" y="615950"/>
                </a:lnTo>
                <a:lnTo>
                  <a:pt x="1976754" y="615950"/>
                </a:lnTo>
                <a:lnTo>
                  <a:pt x="1978025" y="614680"/>
                </a:lnTo>
                <a:lnTo>
                  <a:pt x="1978025" y="612775"/>
                </a:lnTo>
                <a:lnTo>
                  <a:pt x="7619" y="612775"/>
                </a:lnTo>
                <a:lnTo>
                  <a:pt x="3175" y="609600"/>
                </a:lnTo>
                <a:lnTo>
                  <a:pt x="7619" y="609600"/>
                </a:lnTo>
                <a:lnTo>
                  <a:pt x="7619" y="6350"/>
                </a:lnTo>
                <a:lnTo>
                  <a:pt x="3175" y="6350"/>
                </a:lnTo>
                <a:lnTo>
                  <a:pt x="7619" y="3175"/>
                </a:lnTo>
                <a:lnTo>
                  <a:pt x="1978025" y="3175"/>
                </a:lnTo>
                <a:lnTo>
                  <a:pt x="1978025" y="1905"/>
                </a:lnTo>
                <a:lnTo>
                  <a:pt x="1976754" y="0"/>
                </a:lnTo>
                <a:close/>
              </a:path>
              <a:path w="1978025" h="615950">
                <a:moveTo>
                  <a:pt x="7619" y="609600"/>
                </a:moveTo>
                <a:lnTo>
                  <a:pt x="3175" y="609600"/>
                </a:lnTo>
                <a:lnTo>
                  <a:pt x="7619" y="612775"/>
                </a:lnTo>
                <a:lnTo>
                  <a:pt x="7619" y="609600"/>
                </a:lnTo>
                <a:close/>
              </a:path>
              <a:path w="1978025" h="615950">
                <a:moveTo>
                  <a:pt x="1972310" y="609600"/>
                </a:moveTo>
                <a:lnTo>
                  <a:pt x="7619" y="609600"/>
                </a:lnTo>
                <a:lnTo>
                  <a:pt x="7619" y="612775"/>
                </a:lnTo>
                <a:lnTo>
                  <a:pt x="1972310" y="612775"/>
                </a:lnTo>
                <a:lnTo>
                  <a:pt x="1972310" y="609600"/>
                </a:lnTo>
                <a:close/>
              </a:path>
              <a:path w="1978025" h="615950">
                <a:moveTo>
                  <a:pt x="1972310" y="3175"/>
                </a:moveTo>
                <a:lnTo>
                  <a:pt x="1972310" y="612775"/>
                </a:lnTo>
                <a:lnTo>
                  <a:pt x="1975485" y="609600"/>
                </a:lnTo>
                <a:lnTo>
                  <a:pt x="1978025" y="609600"/>
                </a:lnTo>
                <a:lnTo>
                  <a:pt x="1978025" y="6350"/>
                </a:lnTo>
                <a:lnTo>
                  <a:pt x="1975485" y="6350"/>
                </a:lnTo>
                <a:lnTo>
                  <a:pt x="1972310" y="3175"/>
                </a:lnTo>
                <a:close/>
              </a:path>
              <a:path w="1978025" h="615950">
                <a:moveTo>
                  <a:pt x="1978025" y="609600"/>
                </a:moveTo>
                <a:lnTo>
                  <a:pt x="1975485" y="609600"/>
                </a:lnTo>
                <a:lnTo>
                  <a:pt x="1972310" y="612775"/>
                </a:lnTo>
                <a:lnTo>
                  <a:pt x="1978025" y="612775"/>
                </a:lnTo>
                <a:lnTo>
                  <a:pt x="1978025" y="609600"/>
                </a:lnTo>
                <a:close/>
              </a:path>
              <a:path w="1978025" h="615950">
                <a:moveTo>
                  <a:pt x="7619" y="3175"/>
                </a:moveTo>
                <a:lnTo>
                  <a:pt x="3175" y="6350"/>
                </a:lnTo>
                <a:lnTo>
                  <a:pt x="7619" y="6350"/>
                </a:lnTo>
                <a:lnTo>
                  <a:pt x="7619" y="3175"/>
                </a:lnTo>
                <a:close/>
              </a:path>
              <a:path w="1978025" h="615950">
                <a:moveTo>
                  <a:pt x="1972310" y="3175"/>
                </a:moveTo>
                <a:lnTo>
                  <a:pt x="7619" y="3175"/>
                </a:lnTo>
                <a:lnTo>
                  <a:pt x="7619" y="6350"/>
                </a:lnTo>
                <a:lnTo>
                  <a:pt x="1972310" y="6350"/>
                </a:lnTo>
                <a:lnTo>
                  <a:pt x="1972310" y="3175"/>
                </a:lnTo>
                <a:close/>
              </a:path>
              <a:path w="1978025" h="615950">
                <a:moveTo>
                  <a:pt x="1978025" y="3175"/>
                </a:moveTo>
                <a:lnTo>
                  <a:pt x="1972310" y="3175"/>
                </a:lnTo>
                <a:lnTo>
                  <a:pt x="1975485" y="6350"/>
                </a:lnTo>
                <a:lnTo>
                  <a:pt x="1978025" y="6350"/>
                </a:lnTo>
                <a:lnTo>
                  <a:pt x="1978025" y="3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2309" y="4637100"/>
            <a:ext cx="5621020" cy="23406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70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u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(therebyproducing </a:t>
            </a:r>
            <a:r>
              <a:rPr sz="1150" dirty="0">
                <a:latin typeface="Times New Roman"/>
                <a:cs typeface="Times New Roman"/>
              </a:rPr>
              <a:t>convection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u)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equivalent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I</a:t>
            </a:r>
            <a:r>
              <a:rPr sz="1150" b="1" i="1" spc="10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dl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Thus,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I</a:t>
            </a:r>
            <a:r>
              <a:rPr sz="1150" b="1" i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dl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found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eq.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(2)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merely </a:t>
            </a:r>
            <a:r>
              <a:rPr sz="1150" dirty="0">
                <a:latin typeface="Times New Roman"/>
                <a:cs typeface="Times New Roman"/>
              </a:rPr>
              <a:t>replacing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u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I</a:t>
            </a:r>
            <a:r>
              <a:rPr sz="1150" b="1" i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dl;</a:t>
            </a:r>
            <a:r>
              <a:rPr sz="1150" b="1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is,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spc="60" dirty="0">
                <a:latin typeface="Times New Roman"/>
                <a:cs typeface="Times New Roman"/>
              </a:rPr>
              <a:t>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=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×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Times New Roman"/>
                <a:cs typeface="Times New Roman"/>
              </a:rPr>
              <a:t>B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I</a:t>
            </a:r>
            <a:r>
              <a:rPr sz="1150" b="1" i="1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L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thecircuit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150">
              <a:latin typeface="Times New Roman"/>
              <a:cs typeface="Times New Roman"/>
            </a:endParaRPr>
          </a:p>
          <a:p>
            <a:pPr marL="62230" algn="ctr">
              <a:lnSpc>
                <a:spcPct val="100000"/>
              </a:lnSpc>
              <a:spcBef>
                <a:spcPts val="5"/>
              </a:spcBef>
            </a:pPr>
            <a:r>
              <a:rPr sz="1400" spc="125" dirty="0">
                <a:latin typeface="Cambria"/>
                <a:cs typeface="Cambria"/>
              </a:rPr>
              <a:t>F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=</a:t>
            </a:r>
            <a:r>
              <a:rPr sz="1400" spc="409" dirty="0">
                <a:latin typeface="Cambria"/>
                <a:cs typeface="Cambria"/>
              </a:rPr>
              <a:t> </a:t>
            </a:r>
            <a:r>
              <a:rPr sz="1400" spc="150" dirty="0">
                <a:latin typeface="Cambria"/>
                <a:cs typeface="Cambria"/>
              </a:rPr>
              <a:t>ф</a:t>
            </a:r>
            <a:r>
              <a:rPr sz="1400" spc="225" dirty="0">
                <a:latin typeface="Cambria"/>
                <a:cs typeface="Cambria"/>
              </a:rPr>
              <a:t> </a:t>
            </a:r>
            <a:r>
              <a:rPr sz="1400" spc="80" dirty="0">
                <a:latin typeface="Cambria"/>
                <a:cs typeface="Cambria"/>
              </a:rPr>
              <a:t>I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10" dirty="0">
                <a:latin typeface="Cambria"/>
                <a:cs typeface="Cambria"/>
              </a:rPr>
              <a:t>dl</a:t>
            </a:r>
            <a:r>
              <a:rPr sz="1400" spc="75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×</a:t>
            </a:r>
            <a:r>
              <a:rPr sz="1400" spc="195" dirty="0">
                <a:latin typeface="Cambria"/>
                <a:cs typeface="Cambria"/>
              </a:rPr>
              <a:t> </a:t>
            </a:r>
            <a:r>
              <a:rPr sz="1400" spc="90" dirty="0">
                <a:latin typeface="Cambria"/>
                <a:cs typeface="Cambria"/>
              </a:rPr>
              <a:t>B</a:t>
            </a:r>
            <a:endParaRPr sz="1400">
              <a:latin typeface="Cambria"/>
              <a:cs typeface="Cambria"/>
            </a:endParaRPr>
          </a:p>
          <a:p>
            <a:pPr marR="184785" algn="ctr">
              <a:lnSpc>
                <a:spcPct val="100000"/>
              </a:lnSpc>
              <a:spcBef>
                <a:spcPts val="85"/>
              </a:spcBef>
            </a:pPr>
            <a:r>
              <a:rPr sz="1000" spc="-50" dirty="0">
                <a:latin typeface="Cambria"/>
                <a:cs typeface="Cambria"/>
              </a:rPr>
              <a:t>L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(K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element(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J</a:t>
            </a:r>
            <a:r>
              <a:rPr sz="1150" b="1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3473" y="893190"/>
            <a:ext cx="1967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2100" spc="150" baseline="1984" dirty="0">
                <a:latin typeface="Cambria"/>
                <a:cs typeface="Cambria"/>
              </a:rPr>
              <a:t>(d</a:t>
            </a:r>
            <a:r>
              <a:rPr sz="2100" spc="-104" baseline="1984" dirty="0">
                <a:latin typeface="Cambria"/>
                <a:cs typeface="Cambria"/>
              </a:rPr>
              <a:t> </a:t>
            </a:r>
            <a:r>
              <a:rPr sz="1400" spc="75" dirty="0">
                <a:latin typeface="Cambria"/>
                <a:cs typeface="Cambria"/>
              </a:rPr>
              <a:t>F</a:t>
            </a:r>
            <a:r>
              <a:rPr sz="1500" spc="112" baseline="-13888" dirty="0">
                <a:latin typeface="Cambria"/>
                <a:cs typeface="Cambria"/>
              </a:rPr>
              <a:t>1</a:t>
            </a:r>
            <a:r>
              <a:rPr sz="2100" spc="112" baseline="1984" dirty="0">
                <a:latin typeface="Cambria"/>
                <a:cs typeface="Cambria"/>
              </a:rPr>
              <a:t>)</a:t>
            </a:r>
            <a:r>
              <a:rPr sz="2100" spc="150" baseline="1984" dirty="0">
                <a:latin typeface="Cambria"/>
                <a:cs typeface="Cambria"/>
              </a:rPr>
              <a:t> </a:t>
            </a:r>
            <a:r>
              <a:rPr sz="1400" spc="90" dirty="0">
                <a:latin typeface="Cambria"/>
                <a:cs typeface="Cambria"/>
              </a:rPr>
              <a:t>=</a:t>
            </a:r>
            <a:r>
              <a:rPr sz="1400" spc="370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I</a:t>
            </a:r>
            <a:r>
              <a:rPr sz="1500" spc="89" baseline="-13888" dirty="0">
                <a:latin typeface="Cambria"/>
                <a:cs typeface="Cambria"/>
              </a:rPr>
              <a:t>1</a:t>
            </a:r>
            <a:r>
              <a:rPr sz="1500" spc="247" baseline="-13888" dirty="0">
                <a:latin typeface="Cambria"/>
                <a:cs typeface="Cambria"/>
              </a:rPr>
              <a:t> </a:t>
            </a:r>
            <a:r>
              <a:rPr sz="1400" spc="100" dirty="0">
                <a:latin typeface="Cambria"/>
                <a:cs typeface="Cambria"/>
              </a:rPr>
              <a:t>d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l</a:t>
            </a:r>
            <a:r>
              <a:rPr sz="1500" spc="89" baseline="-13888" dirty="0">
                <a:latin typeface="Cambria"/>
                <a:cs typeface="Cambria"/>
              </a:rPr>
              <a:t>1</a:t>
            </a:r>
            <a:r>
              <a:rPr sz="1500" spc="82" baseline="-13888" dirty="0">
                <a:latin typeface="Cambria"/>
                <a:cs typeface="Cambria"/>
              </a:rPr>
              <a:t> </a:t>
            </a:r>
            <a:r>
              <a:rPr sz="1500" spc="104" baseline="-13888" dirty="0">
                <a:latin typeface="Cambria"/>
                <a:cs typeface="Cambria"/>
              </a:rPr>
              <a:t>×</a:t>
            </a:r>
            <a:r>
              <a:rPr sz="1500" spc="307" baseline="-13888" dirty="0">
                <a:latin typeface="Cambria"/>
                <a:cs typeface="Cambria"/>
              </a:rPr>
              <a:t> </a:t>
            </a:r>
            <a:r>
              <a:rPr sz="1400" spc="100" dirty="0">
                <a:latin typeface="Cambria"/>
                <a:cs typeface="Cambria"/>
              </a:rPr>
              <a:t>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85" dirty="0">
                <a:latin typeface="Cambria"/>
                <a:cs typeface="Cambria"/>
              </a:rPr>
              <a:t>B</a:t>
            </a:r>
            <a:r>
              <a:rPr sz="1500" spc="127" baseline="-13888" dirty="0">
                <a:latin typeface="Cambria"/>
                <a:cs typeface="Cambria"/>
              </a:rPr>
              <a:t>2</a:t>
            </a:r>
            <a:endParaRPr sz="1500" baseline="-13888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6657" y="1775840"/>
            <a:ext cx="1675764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But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from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Biot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Savart’s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law,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2786887"/>
            <a:ext cx="4749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Hence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177" y="6112255"/>
            <a:ext cx="5786120" cy="1176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530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Fig.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Elements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7400"/>
              </a:lnSpc>
              <a:spcBef>
                <a:spcPts val="95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essentially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analogous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Coulomb’s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stationary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charges.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12</a:t>
            </a:r>
            <a:endParaRPr sz="1150">
              <a:latin typeface="Times New Roman"/>
              <a:cs typeface="Times New Roman"/>
            </a:endParaRPr>
          </a:p>
          <a:p>
            <a:pPr marL="12700" marR="8255">
              <a:lnSpc>
                <a:spcPct val="112200"/>
              </a:lnSpc>
              <a:spcBef>
                <a:spcPts val="75"/>
              </a:spcBef>
            </a:pPr>
            <a:r>
              <a:rPr sz="1725" baseline="2415" dirty="0">
                <a:latin typeface="Times New Roman"/>
                <a:cs typeface="Times New Roman"/>
              </a:rPr>
              <a:t>)</a:t>
            </a:r>
            <a:r>
              <a:rPr sz="1725" spc="20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,</a:t>
            </a:r>
            <a:r>
              <a:rPr sz="1725" spc="30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can</a:t>
            </a:r>
            <a:r>
              <a:rPr sz="1725" spc="23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</a:t>
            </a:r>
            <a:r>
              <a:rPr sz="1725" spc="24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obtain</a:t>
            </a:r>
            <a:r>
              <a:rPr sz="1725" spc="23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22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total</a:t>
            </a:r>
            <a:r>
              <a:rPr sz="1725" spc="30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force</a:t>
            </a:r>
            <a:r>
              <a:rPr sz="1725" spc="34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1</a:t>
            </a:r>
            <a:r>
              <a:rPr sz="800" b="1" spc="27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on</a:t>
            </a:r>
            <a:r>
              <a:rPr sz="1725" spc="24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current</a:t>
            </a:r>
            <a:r>
              <a:rPr sz="1725" spc="27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loop</a:t>
            </a:r>
            <a:r>
              <a:rPr sz="1725" spc="23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(</a:t>
            </a:r>
            <a:r>
              <a:rPr sz="1725" spc="20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1</a:t>
            </a:r>
            <a:r>
              <a:rPr sz="1725" spc="29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)</a:t>
            </a:r>
            <a:r>
              <a:rPr sz="1725" spc="29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due</a:t>
            </a:r>
            <a:r>
              <a:rPr sz="1725" spc="24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</a:t>
            </a:r>
            <a:r>
              <a:rPr sz="1725" spc="30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current</a:t>
            </a:r>
            <a:r>
              <a:rPr sz="1725" spc="179" baseline="2415" dirty="0">
                <a:latin typeface="Times New Roman"/>
                <a:cs typeface="Times New Roman"/>
              </a:rPr>
              <a:t>  </a:t>
            </a:r>
            <a:r>
              <a:rPr sz="1725" baseline="2415" dirty="0">
                <a:latin typeface="Times New Roman"/>
                <a:cs typeface="Times New Roman"/>
              </a:rPr>
              <a:t>loop</a:t>
            </a:r>
            <a:r>
              <a:rPr sz="1725" spc="25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(</a:t>
            </a:r>
            <a:r>
              <a:rPr sz="1725" spc="20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2</a:t>
            </a:r>
            <a:r>
              <a:rPr sz="1725" spc="30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)</a:t>
            </a:r>
            <a:r>
              <a:rPr sz="1725" spc="3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shown</a:t>
            </a:r>
            <a:r>
              <a:rPr sz="1725" spc="232" baseline="2415" dirty="0">
                <a:latin typeface="Times New Roman"/>
                <a:cs typeface="Times New Roman"/>
              </a:rPr>
              <a:t> </a:t>
            </a:r>
            <a:r>
              <a:rPr sz="1725" spc="-37" baseline="241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5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8623172"/>
            <a:ext cx="5950585" cy="381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8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force</a:t>
            </a:r>
            <a:r>
              <a:rPr sz="1725" spc="30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F2</a:t>
            </a:r>
            <a:r>
              <a:rPr sz="1725" b="1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on</a:t>
            </a:r>
            <a:r>
              <a:rPr sz="1725" spc="3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loop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(</a:t>
            </a:r>
            <a:r>
              <a:rPr sz="1725" spc="6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2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)</a:t>
            </a:r>
            <a:r>
              <a:rPr sz="1725" spc="14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due</a:t>
            </a:r>
            <a:r>
              <a:rPr sz="1725" spc="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to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8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magnetic</a:t>
            </a:r>
            <a:r>
              <a:rPr sz="1725" spc="8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field</a:t>
            </a:r>
            <a:r>
              <a:rPr sz="1725" spc="13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B</a:t>
            </a:r>
            <a:r>
              <a:rPr sz="800" b="1" dirty="0">
                <a:latin typeface="Times New Roman"/>
                <a:cs typeface="Times New Roman"/>
              </a:rPr>
              <a:t>1</a:t>
            </a:r>
            <a:r>
              <a:rPr sz="800" b="1" spc="17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from</a:t>
            </a:r>
            <a:r>
              <a:rPr sz="1725" spc="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loop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(</a:t>
            </a:r>
            <a:r>
              <a:rPr sz="1725" spc="6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1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)</a:t>
            </a:r>
            <a:r>
              <a:rPr sz="1725" spc="12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is</a:t>
            </a:r>
            <a:r>
              <a:rPr sz="1725" spc="10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obtained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from</a:t>
            </a:r>
            <a:r>
              <a:rPr sz="1725" spc="10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above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spc="-37" baseline="2415" dirty="0">
                <a:latin typeface="Times New Roman"/>
                <a:cs typeface="Times New Roman"/>
              </a:rPr>
              <a:t>eq. </a:t>
            </a:r>
            <a:r>
              <a:rPr sz="1725" baseline="2415" dirty="0">
                <a:latin typeface="Times New Roman"/>
                <a:cs typeface="Times New Roman"/>
              </a:rPr>
              <a:t>by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interchanging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subscripts</a:t>
            </a:r>
            <a:r>
              <a:rPr sz="1725" spc="44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1</a:t>
            </a:r>
            <a:r>
              <a:rPr sz="1725" b="1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and</a:t>
            </a:r>
            <a:r>
              <a:rPr sz="1725" spc="104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2</a:t>
            </a:r>
            <a:r>
              <a:rPr sz="1725" b="1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.</a:t>
            </a:r>
            <a:r>
              <a:rPr sz="1725" spc="4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It</a:t>
            </a:r>
            <a:r>
              <a:rPr sz="1725" spc="11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can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be</a:t>
            </a:r>
            <a:r>
              <a:rPr sz="1725" spc="8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shown</a:t>
            </a:r>
            <a:r>
              <a:rPr sz="1725" spc="12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that</a:t>
            </a:r>
            <a:r>
              <a:rPr sz="1725" spc="675" baseline="2415" dirty="0">
                <a:latin typeface="Times New Roman"/>
                <a:cs typeface="Times New Roman"/>
              </a:rPr>
              <a:t> </a:t>
            </a:r>
            <a:r>
              <a:rPr sz="1725" b="1" baseline="2415" dirty="0">
                <a:latin typeface="Times New Roman"/>
                <a:cs typeface="Times New Roman"/>
              </a:rPr>
              <a:t>F</a:t>
            </a:r>
            <a:r>
              <a:rPr sz="800" b="1" dirty="0">
                <a:latin typeface="Times New Roman"/>
                <a:cs typeface="Times New Roman"/>
              </a:rPr>
              <a:t>2</a:t>
            </a:r>
            <a:r>
              <a:rPr sz="800" b="1" spc="17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=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-</a:t>
            </a:r>
            <a:r>
              <a:rPr sz="1725" spc="67" baseline="2415" dirty="0">
                <a:latin typeface="Times New Roman"/>
                <a:cs typeface="Times New Roman"/>
              </a:rPr>
              <a:t> </a:t>
            </a:r>
            <a:r>
              <a:rPr sz="1725" b="1" spc="-37" baseline="2415" dirty="0">
                <a:latin typeface="Times New Roman"/>
                <a:cs typeface="Times New Roman"/>
              </a:rPr>
              <a:t>F</a:t>
            </a:r>
            <a:r>
              <a:rPr sz="800" b="1" spc="-25" dirty="0">
                <a:latin typeface="Times New Roman"/>
                <a:cs typeface="Times New Roman"/>
              </a:rPr>
              <a:t>1</a:t>
            </a:r>
            <a:r>
              <a:rPr sz="1725" b="1" spc="-37" baseline="2415" dirty="0">
                <a:latin typeface="Times New Roman"/>
                <a:cs typeface="Times New Roman"/>
              </a:rPr>
              <a:t>;</a:t>
            </a:r>
            <a:endParaRPr sz="1725" baseline="2415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0291" y="2261519"/>
            <a:ext cx="2134638" cy="4174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0915" y="3151416"/>
            <a:ext cx="3197469" cy="4295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2359" y="3917219"/>
            <a:ext cx="3029512" cy="1946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5248" y="7458630"/>
            <a:ext cx="4224936" cy="96312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250" y="5343778"/>
            <a:ext cx="3571875" cy="19145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309" y="879474"/>
            <a:ext cx="5967095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Maxwell's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Equations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(Time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Varying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Fields)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50"/>
              </a:lnSpc>
            </a:pPr>
            <a:r>
              <a:rPr sz="1400" b="1" spc="-10" dirty="0">
                <a:latin typeface="Times New Roman"/>
                <a:cs typeface="Times New Roman"/>
              </a:rPr>
              <a:t>Faraday's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Law: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200"/>
              </a:lnSpc>
              <a:spcBef>
                <a:spcPts val="1345"/>
              </a:spcBef>
            </a:pPr>
            <a:r>
              <a:rPr sz="1150" dirty="0">
                <a:latin typeface="Times New Roman"/>
                <a:cs typeface="Times New Roman"/>
              </a:rPr>
              <a:t>Michael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Faraday,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1831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discovered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experimentally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conducting </a:t>
            </a:r>
            <a:r>
              <a:rPr sz="1150" dirty="0">
                <a:latin typeface="Times New Roman"/>
                <a:cs typeface="Times New Roman"/>
              </a:rPr>
              <a:t>loop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loop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changed.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time </a:t>
            </a:r>
            <a:r>
              <a:rPr sz="1150" dirty="0">
                <a:latin typeface="Times New Roman"/>
                <a:cs typeface="Times New Roman"/>
              </a:rPr>
              <a:t>varying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electromotive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(emf)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causes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closed </a:t>
            </a:r>
            <a:r>
              <a:rPr sz="1150" dirty="0">
                <a:latin typeface="Times New Roman"/>
                <a:cs typeface="Times New Roman"/>
              </a:rPr>
              <a:t>circuit.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quantitative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relation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(the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arises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spc="-20" dirty="0">
                <a:latin typeface="Times New Roman"/>
                <a:cs typeface="Times New Roman"/>
              </a:rPr>
              <a:t>from </a:t>
            </a:r>
            <a:r>
              <a:rPr sz="1150" dirty="0">
                <a:latin typeface="Times New Roman"/>
                <a:cs typeface="Times New Roman"/>
              </a:rPr>
              <a:t>conductors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changing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fields)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change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linkage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developed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experimental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observation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Faraday's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law.</a:t>
            </a:r>
            <a:endParaRPr sz="1150">
              <a:latin typeface="Times New Roman"/>
              <a:cs typeface="Times New Roman"/>
            </a:endParaRPr>
          </a:p>
          <a:p>
            <a:pPr marL="12700" marR="127000" algn="just">
              <a:lnSpc>
                <a:spcPct val="103099"/>
              </a:lnSpc>
              <a:spcBef>
                <a:spcPts val="990"/>
              </a:spcBef>
            </a:pP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environment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cause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(emf)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 </a:t>
            </a:r>
            <a:r>
              <a:rPr sz="1150" dirty="0">
                <a:latin typeface="Times New Roman"/>
                <a:cs typeface="Times New Roman"/>
              </a:rPr>
              <a:t>"induced"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coil.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matter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how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produced,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generated.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could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changing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strength,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 </a:t>
            </a:r>
            <a:r>
              <a:rPr sz="1150" dirty="0">
                <a:latin typeface="Times New Roman"/>
                <a:cs typeface="Times New Roman"/>
              </a:rPr>
              <a:t>toward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away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moving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 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rotating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coil </a:t>
            </a:r>
            <a:r>
              <a:rPr sz="1150" dirty="0">
                <a:latin typeface="Times New Roman"/>
                <a:cs typeface="Times New Roman"/>
              </a:rPr>
              <a:t>relative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etc.</a:t>
            </a:r>
            <a:endParaRPr sz="1150">
              <a:latin typeface="Times New Roman"/>
              <a:cs typeface="Times New Roman"/>
            </a:endParaRPr>
          </a:p>
          <a:p>
            <a:pPr marL="12700" marR="53340" indent="40640" algn="just">
              <a:lnSpc>
                <a:spcPct val="102400"/>
              </a:lnSpc>
              <a:spcBef>
                <a:spcPts val="819"/>
              </a:spcBef>
            </a:pPr>
            <a:r>
              <a:rPr sz="1150" dirty="0">
                <a:latin typeface="Times New Roman"/>
                <a:cs typeface="Times New Roman"/>
              </a:rPr>
              <a:t>Faraday's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fundamental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relationship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comes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equations.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serves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succinct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summary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ways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emf)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generated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changing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magnetic </a:t>
            </a:r>
            <a:r>
              <a:rPr sz="1150" dirty="0">
                <a:latin typeface="Times New Roman"/>
                <a:cs typeface="Times New Roman"/>
              </a:rPr>
              <a:t>environment.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turns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coil.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involves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interaction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with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499"/>
              </a:lnSpc>
              <a:spcBef>
                <a:spcPts val="15"/>
              </a:spcBef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carrying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placed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next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notice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induces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other.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itself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(Biot–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Savart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law)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second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experiences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Lorentz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force.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7735951"/>
            <a:ext cx="31026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Mathematically,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6845" y="8248269"/>
            <a:ext cx="4076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6326" y="8248269"/>
            <a:ext cx="3581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Volts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8760662"/>
            <a:ext cx="3937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latin typeface="Times New Roman"/>
                <a:cs typeface="Times New Roman"/>
              </a:rPr>
              <a:t>where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2377" y="8760662"/>
            <a:ext cx="32334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linkage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path.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non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zero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8128" y="8760662"/>
            <a:ext cx="17767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9021267"/>
            <a:ext cx="65659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following: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1510" y="8058277"/>
            <a:ext cx="295275" cy="3238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3217" y="8750363"/>
            <a:ext cx="76200" cy="1333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0096" y="8569445"/>
            <a:ext cx="180975" cy="32379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5967095" cy="6454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  <a:tabLst>
                <a:tab pos="5067300" algn="l"/>
              </a:tabLst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150">
              <a:latin typeface="Calibri"/>
              <a:cs typeface="Calibri"/>
            </a:endParaRPr>
          </a:p>
          <a:p>
            <a:pPr marL="675005" indent="-205104" algn="just">
              <a:lnSpc>
                <a:spcPct val="100000"/>
              </a:lnSpc>
              <a:buAutoNum type="alphaLcParenBoth"/>
              <a:tabLst>
                <a:tab pos="675005" algn="l"/>
              </a:tabLst>
            </a:pP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linkage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stationary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path.</a:t>
            </a:r>
            <a:endParaRPr sz="1150">
              <a:latin typeface="Times New Roman"/>
              <a:cs typeface="Times New Roman"/>
            </a:endParaRPr>
          </a:p>
          <a:p>
            <a:pPr marL="679450" indent="-209550" algn="just">
              <a:lnSpc>
                <a:spcPct val="100000"/>
              </a:lnSpc>
              <a:spcBef>
                <a:spcPts val="675"/>
              </a:spcBef>
              <a:buAutoNum type="alphaLcParenBoth"/>
              <a:tabLst>
                <a:tab pos="679450" algn="l"/>
              </a:tabLst>
            </a:pPr>
            <a:r>
              <a:rPr sz="1150" dirty="0">
                <a:latin typeface="Times New Roman"/>
                <a:cs typeface="Times New Roman"/>
              </a:rPr>
              <a:t>relative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steady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path.</a:t>
            </a:r>
            <a:endParaRPr sz="1150">
              <a:latin typeface="Times New Roman"/>
              <a:cs typeface="Times New Roman"/>
            </a:endParaRPr>
          </a:p>
          <a:p>
            <a:pPr marL="670560" indent="-200660" algn="just">
              <a:lnSpc>
                <a:spcPct val="100000"/>
              </a:lnSpc>
              <a:spcBef>
                <a:spcPts val="705"/>
              </a:spcBef>
              <a:buAutoNum type="alphaLcParenBoth"/>
              <a:tabLst>
                <a:tab pos="670560" algn="l"/>
              </a:tabLst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combination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cases.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(7)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introduced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Lenz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order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polarity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9600"/>
              </a:lnSpc>
              <a:spcBef>
                <a:spcPts val="2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implies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cause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loop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oppose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linking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which </a:t>
            </a:r>
            <a:r>
              <a:rPr sz="1150" dirty="0">
                <a:latin typeface="Times New Roman"/>
                <a:cs typeface="Times New Roman"/>
              </a:rPr>
              <a:t>produces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it.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concerned,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forming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loop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necessarily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conductive).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  <a:spcBef>
                <a:spcPts val="20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tightly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wound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turns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coil,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magnetic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linking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induces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turn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coil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sum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individual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turns,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i.e.,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1553845" algn="l"/>
              </a:tabLst>
            </a:pP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=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0" dirty="0">
                <a:latin typeface="Times New Roman"/>
                <a:cs typeface="Times New Roman"/>
              </a:rPr>
              <a:t>Volts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linkage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Continuing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(3),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contour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'C'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  <a:p>
            <a:pPr marL="12700" marR="1292225">
              <a:lnSpc>
                <a:spcPct val="148700"/>
              </a:lnSpc>
              <a:spcBef>
                <a:spcPts val="470"/>
              </a:spcBef>
              <a:tabLst>
                <a:tab pos="611505" algn="l"/>
              </a:tabLst>
            </a:pPr>
            <a:r>
              <a:rPr sz="1150" spc="-20" dirty="0">
                <a:latin typeface="Times New Roman"/>
                <a:cs typeface="Times New Roman"/>
              </a:rPr>
              <a:t>where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sustain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 </a:t>
            </a:r>
            <a:r>
              <a:rPr sz="1150" dirty="0">
                <a:latin typeface="Times New Roman"/>
                <a:cs typeface="Times New Roman"/>
              </a:rPr>
              <a:t>Further,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enclosed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contour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'C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309" y="7248728"/>
            <a:ext cx="3114040" cy="556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'C'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contour.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(11)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(12)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(3)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339708"/>
            <a:ext cx="17278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stokes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theorem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9117279"/>
            <a:ext cx="14757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Therefore,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210" y="3837685"/>
            <a:ext cx="419100" cy="323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7875" y="4602098"/>
            <a:ext cx="447675" cy="1333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8011" y="5163200"/>
            <a:ext cx="304800" cy="3229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9936" y="5917184"/>
            <a:ext cx="447675" cy="2571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3311" y="6323801"/>
            <a:ext cx="95250" cy="1521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6975" y="6908945"/>
            <a:ext cx="609600" cy="32201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66875" y="7920355"/>
            <a:ext cx="1304925" cy="3238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43075" y="8651837"/>
            <a:ext cx="1371600" cy="37147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400682"/>
            <a:ext cx="5960110" cy="1240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Faraday's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form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8800"/>
              </a:lnSpc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said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</a:t>
            </a:r>
            <a:r>
              <a:rPr sz="1150" spc="345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several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ways.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varying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linking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stationary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induces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emf.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induced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 </a:t>
            </a:r>
            <a:r>
              <a:rPr sz="1150" dirty="0">
                <a:latin typeface="Times New Roman"/>
                <a:cs typeface="Times New Roman"/>
              </a:rPr>
              <a:t>stationary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varying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transformer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0" y="938284"/>
            <a:ext cx="790575" cy="3699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5564" y="1725295"/>
            <a:ext cx="180975" cy="323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2800537"/>
            <a:ext cx="4650158" cy="506148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2056" y="301701"/>
            <a:ext cx="7173595" cy="9756775"/>
            <a:chOff x="302056" y="301701"/>
            <a:chExt cx="7173595" cy="9756775"/>
          </a:xfrm>
        </p:grpSpPr>
        <p:sp>
          <p:nvSpPr>
            <p:cNvPr id="5" name="object 5"/>
            <p:cNvSpPr/>
            <p:nvPr/>
          </p:nvSpPr>
          <p:spPr>
            <a:xfrm>
              <a:off x="1755648" y="9732644"/>
              <a:ext cx="9525" cy="325755"/>
            </a:xfrm>
            <a:custGeom>
              <a:avLst/>
              <a:gdLst/>
              <a:ahLst/>
              <a:cxnLst/>
              <a:rect l="l" t="t" r="r" b="b"/>
              <a:pathLst>
                <a:path w="9525" h="325754">
                  <a:moveTo>
                    <a:pt x="9144" y="0"/>
                  </a:moveTo>
                  <a:lnTo>
                    <a:pt x="0" y="0"/>
                  </a:lnTo>
                  <a:lnTo>
                    <a:pt x="0" y="325754"/>
                  </a:lnTo>
                  <a:lnTo>
                    <a:pt x="9144" y="32575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2688" y="9732010"/>
              <a:ext cx="9525" cy="326390"/>
            </a:xfrm>
            <a:custGeom>
              <a:avLst/>
              <a:gdLst/>
              <a:ahLst/>
              <a:cxnLst/>
              <a:rect l="l" t="t" r="r" b="b"/>
              <a:pathLst>
                <a:path w="9525" h="326390">
                  <a:moveTo>
                    <a:pt x="9144" y="0"/>
                  </a:moveTo>
                  <a:lnTo>
                    <a:pt x="0" y="0"/>
                  </a:lnTo>
                  <a:lnTo>
                    <a:pt x="0" y="326390"/>
                  </a:lnTo>
                  <a:lnTo>
                    <a:pt x="9144" y="32639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5140" y="9737089"/>
              <a:ext cx="4266565" cy="0"/>
            </a:xfrm>
            <a:custGeom>
              <a:avLst/>
              <a:gdLst/>
              <a:ahLst/>
              <a:cxnLst/>
              <a:rect l="l" t="t" r="r" b="b"/>
              <a:pathLst>
                <a:path w="4266565">
                  <a:moveTo>
                    <a:pt x="0" y="0"/>
                  </a:moveTo>
                  <a:lnTo>
                    <a:pt x="4266565" y="0"/>
                  </a:lnTo>
                </a:path>
              </a:pathLst>
            </a:custGeom>
            <a:ln w="9144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2970" y="976058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4">
                  <a:moveTo>
                    <a:pt x="13335" y="0"/>
                  </a:moveTo>
                  <a:lnTo>
                    <a:pt x="0" y="0"/>
                  </a:lnTo>
                  <a:lnTo>
                    <a:pt x="0" y="13335"/>
                  </a:lnTo>
                  <a:lnTo>
                    <a:pt x="13335" y="13335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9904" y="9767569"/>
              <a:ext cx="4214495" cy="0"/>
            </a:xfrm>
            <a:custGeom>
              <a:avLst/>
              <a:gdLst/>
              <a:ahLst/>
              <a:cxnLst/>
              <a:rect l="l" t="t" r="r" b="b"/>
              <a:pathLst>
                <a:path w="4214495">
                  <a:moveTo>
                    <a:pt x="0" y="0"/>
                  </a:moveTo>
                  <a:lnTo>
                    <a:pt x="4214495" y="0"/>
                  </a:lnTo>
                </a:path>
              </a:pathLst>
            </a:custGeom>
            <a:ln w="9144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0414" y="9763125"/>
              <a:ext cx="9525" cy="295275"/>
            </a:xfrm>
            <a:custGeom>
              <a:avLst/>
              <a:gdLst/>
              <a:ahLst/>
              <a:cxnLst/>
              <a:rect l="l" t="t" r="r" b="b"/>
              <a:pathLst>
                <a:path w="9525" h="295275">
                  <a:moveTo>
                    <a:pt x="9141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9141" y="295275"/>
                  </a:lnTo>
                  <a:lnTo>
                    <a:pt x="9141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85383" y="9772014"/>
              <a:ext cx="9525" cy="286385"/>
            </a:xfrm>
            <a:custGeom>
              <a:avLst/>
              <a:gdLst/>
              <a:ahLst/>
              <a:cxnLst/>
              <a:rect l="l" t="t" r="r" b="b"/>
              <a:pathLst>
                <a:path w="9525" h="286384">
                  <a:moveTo>
                    <a:pt x="9144" y="0"/>
                  </a:moveTo>
                  <a:lnTo>
                    <a:pt x="0" y="0"/>
                  </a:lnTo>
                  <a:lnTo>
                    <a:pt x="0" y="286384"/>
                  </a:lnTo>
                  <a:lnTo>
                    <a:pt x="9144" y="28638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7127430" y="9404667"/>
                  </a:moveTo>
                  <a:lnTo>
                    <a:pt x="7118350" y="9404667"/>
                  </a:lnTo>
                  <a:lnTo>
                    <a:pt x="54864" y="9404667"/>
                  </a:ln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7118299" y="9413799"/>
                  </a:lnTo>
                  <a:lnTo>
                    <a:pt x="7127430" y="9413799"/>
                  </a:lnTo>
                  <a:lnTo>
                    <a:pt x="7127430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36587" y="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36587" y="9422955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7173150" y="9459519"/>
                  </a:lnTo>
                  <a:lnTo>
                    <a:pt x="7173150" y="94229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02309" y="1065098"/>
            <a:ext cx="5963285" cy="4411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595880">
              <a:lnSpc>
                <a:spcPct val="151300"/>
              </a:lnSpc>
              <a:spcBef>
                <a:spcPts val="90"/>
              </a:spcBef>
            </a:pPr>
            <a:r>
              <a:rPr sz="1150" b="1" dirty="0">
                <a:latin typeface="Times New Roman"/>
                <a:cs typeface="Times New Roman"/>
              </a:rPr>
              <a:t>MAXWELL’S</a:t>
            </a:r>
            <a:r>
              <a:rPr sz="1150" b="1" spc="2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EQUATIONS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(Time</a:t>
            </a:r>
            <a:r>
              <a:rPr sz="1150" b="1" spc="1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varying</a:t>
            </a:r>
            <a:r>
              <a:rPr sz="1150" b="1" spc="1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Fields) Introduction: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our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study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far,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observed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9600"/>
              </a:lnSpc>
              <a:spcBef>
                <a:spcPts val="20"/>
              </a:spcBef>
            </a:pP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charges,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produced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charges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motion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steady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current. </a:t>
            </a:r>
            <a:r>
              <a:rPr sz="1150" dirty="0">
                <a:latin typeface="Times New Roman"/>
                <a:cs typeface="Times New Roman"/>
              </a:rPr>
              <a:t>Further,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conservative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curl,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continuous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its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zero.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fundamental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relationships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fields </a:t>
            </a:r>
            <a:r>
              <a:rPr sz="1150" dirty="0">
                <a:latin typeface="Times New Roman"/>
                <a:cs typeface="Times New Roman"/>
              </a:rPr>
              <a:t>among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quantities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summarized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 marL="1645285">
              <a:lnSpc>
                <a:spcPct val="100000"/>
              </a:lnSpc>
              <a:spcBef>
                <a:spcPts val="1250"/>
              </a:spcBef>
            </a:pPr>
            <a:r>
              <a:rPr sz="1150" spc="-25" dirty="0">
                <a:latin typeface="Times New Roman"/>
                <a:cs typeface="Times New Roman"/>
              </a:rPr>
              <a:t>(1)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50">
              <a:latin typeface="Times New Roman"/>
              <a:cs typeface="Times New Roman"/>
            </a:endParaRPr>
          </a:p>
          <a:p>
            <a:pPr marL="1663700">
              <a:lnSpc>
                <a:spcPct val="100000"/>
              </a:lnSpc>
              <a:spcBef>
                <a:spcPts val="5"/>
              </a:spcBef>
            </a:pPr>
            <a:r>
              <a:rPr sz="1150" spc="-25" dirty="0">
                <a:latin typeface="Times New Roman"/>
                <a:cs typeface="Times New Roman"/>
              </a:rPr>
              <a:t>(2)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linear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isotropic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medium,</a:t>
            </a:r>
            <a:endParaRPr sz="1150">
              <a:latin typeface="Times New Roman"/>
              <a:cs typeface="Times New Roman"/>
            </a:endParaRPr>
          </a:p>
          <a:p>
            <a:pPr marL="1696085">
              <a:lnSpc>
                <a:spcPct val="100000"/>
              </a:lnSpc>
              <a:spcBef>
                <a:spcPts val="1245"/>
              </a:spcBef>
            </a:pPr>
            <a:r>
              <a:rPr sz="1150" spc="-25" dirty="0">
                <a:latin typeface="Times New Roman"/>
                <a:cs typeface="Times New Roman"/>
              </a:rPr>
              <a:t>(3)</a:t>
            </a:r>
            <a:endParaRPr sz="11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Similarly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magnetostatic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case</a:t>
            </a:r>
            <a:endParaRPr sz="1150">
              <a:latin typeface="Times New Roman"/>
              <a:cs typeface="Times New Roman"/>
            </a:endParaRPr>
          </a:p>
          <a:p>
            <a:pPr marR="1478915" algn="ctr">
              <a:lnSpc>
                <a:spcPct val="100000"/>
              </a:lnSpc>
              <a:spcBef>
                <a:spcPts val="1250"/>
              </a:spcBef>
            </a:pPr>
            <a:r>
              <a:rPr sz="1150" spc="-25" dirty="0">
                <a:latin typeface="Times New Roman"/>
                <a:cs typeface="Times New Roman"/>
              </a:rPr>
              <a:t>(4)</a:t>
            </a:r>
            <a:endParaRPr sz="1150">
              <a:latin typeface="Times New Roman"/>
              <a:cs typeface="Times New Roman"/>
            </a:endParaRPr>
          </a:p>
          <a:p>
            <a:pPr marR="1478915" algn="ctr">
              <a:lnSpc>
                <a:spcPct val="100000"/>
              </a:lnSpc>
              <a:spcBef>
                <a:spcPts val="1215"/>
              </a:spcBef>
            </a:pPr>
            <a:r>
              <a:rPr sz="1150" spc="-25" dirty="0">
                <a:latin typeface="Times New Roman"/>
                <a:cs typeface="Times New Roman"/>
              </a:rPr>
              <a:t>(5)</a:t>
            </a:r>
            <a:endParaRPr sz="1150">
              <a:latin typeface="Times New Roman"/>
              <a:cs typeface="Times New Roman"/>
            </a:endParaRPr>
          </a:p>
          <a:p>
            <a:pPr marR="1094740" algn="ctr">
              <a:lnSpc>
                <a:spcPct val="100000"/>
              </a:lnSpc>
              <a:spcBef>
                <a:spcPts val="1210"/>
              </a:spcBef>
            </a:pPr>
            <a:r>
              <a:rPr sz="1150" spc="-25" dirty="0">
                <a:latin typeface="Times New Roman"/>
                <a:cs typeface="Times New Roman"/>
              </a:rPr>
              <a:t>(6)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6685" y="5590794"/>
            <a:ext cx="21399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88315" algn="l"/>
              </a:tabLst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	and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309" y="5590794"/>
            <a:ext cx="3771265" cy="787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case,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vectors</a:t>
            </a:r>
            <a:endParaRPr sz="115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1140"/>
              </a:spcBef>
              <a:tabLst>
                <a:tab pos="629920" algn="l"/>
              </a:tabLst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	form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separate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pairs.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13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represent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17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elegant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51708" y="6171691"/>
            <a:ext cx="21107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concise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ways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state</a:t>
            </a:r>
            <a:r>
              <a:rPr sz="1150" spc="130" dirty="0">
                <a:latin typeface="Times New Roman"/>
                <a:cs typeface="Times New Roman"/>
              </a:rPr>
              <a:t> 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309" y="6354571"/>
            <a:ext cx="596201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fundamentals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electricity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magnetism.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them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develop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working </a:t>
            </a:r>
            <a:r>
              <a:rPr sz="1150" dirty="0">
                <a:latin typeface="Times New Roman"/>
                <a:cs typeface="Times New Roman"/>
              </a:rPr>
              <a:t>relationships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field.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Because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their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concise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statement,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they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embody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high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level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mathematical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sophistication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therefore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generally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introduced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introductory </a:t>
            </a:r>
            <a:r>
              <a:rPr sz="1150" dirty="0">
                <a:latin typeface="Times New Roman"/>
                <a:cs typeface="Times New Roman"/>
              </a:rPr>
              <a:t>treatment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subject,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except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perhaps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summary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relationships.</a:t>
            </a: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5800"/>
              </a:lnSpc>
              <a:spcBef>
                <a:spcPts val="845"/>
              </a:spcBef>
            </a:pP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electricity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magnetism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starting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advanced </a:t>
            </a:r>
            <a:r>
              <a:rPr sz="1150" dirty="0">
                <a:latin typeface="Times New Roman"/>
                <a:cs typeface="Times New Roman"/>
              </a:rPr>
              <a:t>courses,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usually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first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encountered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unifying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after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study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electrical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phenomena.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3031824"/>
            <a:ext cx="552450" cy="15101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5950" y="3361103"/>
            <a:ext cx="581025" cy="18971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7875" y="3992037"/>
            <a:ext cx="447675" cy="15175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3150" y="4586281"/>
            <a:ext cx="457200" cy="15082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3150" y="4915546"/>
            <a:ext cx="609600" cy="15147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33650" y="5244822"/>
            <a:ext cx="609600" cy="1522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6069" y="5574665"/>
            <a:ext cx="95250" cy="1524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83809" y="5574665"/>
            <a:ext cx="114300" cy="1524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2975" y="5895340"/>
            <a:ext cx="95250" cy="1524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3566" y="5895340"/>
            <a:ext cx="123825" cy="152400"/>
          </a:xfrm>
          <a:prstGeom prst="rect">
            <a:avLst/>
          </a:prstGeom>
        </p:spPr>
      </p:pic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0960" y="3586353"/>
            <a:ext cx="1314450" cy="5803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1450" y="4653153"/>
            <a:ext cx="1162050" cy="5524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2579" y="5702808"/>
            <a:ext cx="1619249" cy="619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4950" y="7038975"/>
            <a:ext cx="2676525" cy="5429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89938" y="1016634"/>
            <a:ext cx="909319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Symbols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Used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59966" y="1393571"/>
          <a:ext cx="4347845" cy="1532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670"/>
                <a:gridCol w="1251584"/>
                <a:gridCol w="67944"/>
                <a:gridCol w="1135380"/>
              </a:tblGrid>
              <a:tr h="38608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Electric</a:t>
                      </a:r>
                      <a:r>
                        <a:rPr sz="11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field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charge</a:t>
                      </a:r>
                      <a:r>
                        <a:rPr sz="11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density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electric</a:t>
                      </a:r>
                      <a:r>
                        <a:rPr sz="11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current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EFEFE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Magnetic</a:t>
                      </a:r>
                      <a:r>
                        <a:rPr sz="11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field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EFE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ε0</a:t>
                      </a:r>
                      <a:r>
                        <a:rPr sz="11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permittivity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EFEFE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1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sz="115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density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EFEFE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EFEF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608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Electric</a:t>
                      </a:r>
                      <a:r>
                        <a:rPr sz="11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displacement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EFEFE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μ0</a:t>
                      </a:r>
                      <a:r>
                        <a:rPr sz="11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permeability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EFEFE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c =</a:t>
                      </a:r>
                      <a:r>
                        <a:rPr sz="115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light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EFEFEF"/>
                      </a:solidFill>
                      <a:prstDash val="solid"/>
                    </a:lnR>
                    <a:lnT w="19050">
                      <a:solidFill>
                        <a:srgbClr val="EFEFE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9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Magnetic</a:t>
                      </a:r>
                      <a:r>
                        <a:rPr sz="115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sz="11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strength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EFE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1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Magnetization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EFEFE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EFE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FEFE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EFE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P =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Polarization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EFEFE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EFEFE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02309" y="3207511"/>
            <a:ext cx="3821429" cy="7416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Integral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absence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polarizable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media: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I.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electricity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617" y="4799457"/>
            <a:ext cx="16046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Gauss'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magnetism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5887973"/>
            <a:ext cx="1863725" cy="778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III.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Faraday's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induction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IV.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law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0960" y="1583055"/>
            <a:ext cx="1828800" cy="619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5904" y="3567938"/>
            <a:ext cx="1314449" cy="6179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1850" y="4794723"/>
            <a:ext cx="2286000" cy="13043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6283833"/>
            <a:ext cx="2905125" cy="6191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2309" y="1208659"/>
            <a:ext cx="3728085" cy="7512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latin typeface="Times New Roman"/>
                <a:cs typeface="Times New Roman"/>
              </a:rPr>
              <a:t>Differential form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absence of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magnetic 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polarizable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media: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I.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electricity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617" y="2878328"/>
            <a:ext cx="16046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Gauss'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magnetism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3760977"/>
            <a:ext cx="18637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III.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Faraday's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induction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5288660"/>
            <a:ext cx="10985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IV.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law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6994906"/>
            <a:ext cx="3561715" cy="805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and/or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polarizable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media: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I.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Gauss'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electricity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6794" y="2656332"/>
            <a:ext cx="857250" cy="3137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9755" y="7338059"/>
            <a:ext cx="990599" cy="38030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490" y="6008370"/>
            <a:ext cx="2281218" cy="21354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2309" y="888619"/>
            <a:ext cx="5970270" cy="480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CO-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ORDINATE</a:t>
            </a:r>
            <a:r>
              <a:rPr sz="14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SYSTEMS: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000"/>
              </a:lnSpc>
            </a:pP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representing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points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dimensions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 </a:t>
            </a:r>
            <a:r>
              <a:rPr sz="1150" dirty="0">
                <a:latin typeface="Times New Roman"/>
                <a:cs typeface="Times New Roman"/>
              </a:rPr>
              <a:t>coordinates,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celestial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longitude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spc="-10" dirty="0">
                <a:latin typeface="Times New Roman"/>
                <a:cs typeface="Times New Roman"/>
              </a:rPr>
              <a:t>latitude.</a:t>
            </a: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1400"/>
              </a:lnSpc>
              <a:spcBef>
                <a:spcPts val="87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order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describe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spatial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variations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quantities,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appropriate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required.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curvilinear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 </a:t>
            </a:r>
            <a:r>
              <a:rPr sz="1150" dirty="0">
                <a:latin typeface="Times New Roman"/>
                <a:cs typeface="Times New Roman"/>
              </a:rPr>
              <a:t>orthogonal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non-orthogonal.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orthogonal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coordinates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mutually perpendicular</a:t>
            </a:r>
            <a:r>
              <a:rPr sz="1150" dirty="0">
                <a:latin typeface="Times New Roman"/>
                <a:cs typeface="Times New Roman"/>
              </a:rPr>
              <a:t> to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15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available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are: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10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Rectangular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(Example: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Cube,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Cuboid)</a:t>
            </a: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Circular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Cylindrical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(Example: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Cylinder)</a:t>
            </a:r>
            <a:endParaRPr sz="1150">
              <a:latin typeface="Times New Roman"/>
              <a:cs typeface="Times New Roman"/>
            </a:endParaRPr>
          </a:p>
          <a:p>
            <a:pPr marL="12700" marR="2508250" indent="457200">
              <a:lnSpc>
                <a:spcPct val="19590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system.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(Example: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Sphere)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choice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geometry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application.</a:t>
            </a:r>
            <a:endParaRPr sz="1150">
              <a:latin typeface="Times New Roman"/>
              <a:cs typeface="Times New Roman"/>
            </a:endParaRPr>
          </a:p>
          <a:p>
            <a:pPr marL="12700" marR="238760">
              <a:lnSpc>
                <a:spcPct val="112200"/>
              </a:lnSpc>
              <a:spcBef>
                <a:spcPts val="860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3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form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3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scalar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co-ordinates.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All </a:t>
            </a:r>
            <a:r>
              <a:rPr sz="1150" dirty="0">
                <a:latin typeface="Times New Roman"/>
                <a:cs typeface="Times New Roman"/>
              </a:rPr>
              <a:t>coordinates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arbitrary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origin.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1.</a:t>
            </a:r>
            <a:r>
              <a:rPr sz="1150" b="1" spc="31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Cartesian</a:t>
            </a:r>
            <a:r>
              <a:rPr sz="1150" b="1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Co-ordinate</a:t>
            </a:r>
            <a:r>
              <a:rPr sz="115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150" b="1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/</a:t>
            </a:r>
            <a:r>
              <a:rPr sz="1150" b="1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Rectangular</a:t>
            </a:r>
            <a:r>
              <a:rPr sz="115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Co-ordinate</a:t>
            </a:r>
            <a:r>
              <a:rPr sz="1150" b="1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150" b="1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(x,y,z)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909" y="8440293"/>
            <a:ext cx="4404995" cy="5867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(Ax,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Ay,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Az)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  <a:p>
            <a:pPr marL="2192655">
              <a:lnSpc>
                <a:spcPct val="100000"/>
              </a:lnSpc>
              <a:spcBef>
                <a:spcPts val="60"/>
              </a:spcBef>
            </a:pP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127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75" dirty="0">
                <a:latin typeface="Cambria Math"/>
                <a:cs typeface="Cambria Math"/>
              </a:rPr>
              <a:t> </a:t>
            </a:r>
            <a:r>
              <a:rPr sz="1150" spc="45" dirty="0">
                <a:latin typeface="Cambria Math"/>
                <a:cs typeface="Cambria Math"/>
              </a:rPr>
              <a:t>𝐴</a:t>
            </a:r>
            <a:r>
              <a:rPr sz="1275" spc="165" baseline="-16339" dirty="0">
                <a:latin typeface="Cambria Math"/>
                <a:cs typeface="Cambria Math"/>
              </a:rPr>
              <a:t>𝑥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𝑥</a:t>
            </a:r>
            <a:r>
              <a:rPr sz="1275" spc="21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spc="50" dirty="0">
                <a:latin typeface="Cambria Math"/>
                <a:cs typeface="Cambria Math"/>
              </a:rPr>
              <a:t>𝐴</a:t>
            </a:r>
            <a:r>
              <a:rPr sz="1275" spc="165" baseline="-16339" dirty="0">
                <a:latin typeface="Cambria Math"/>
                <a:cs typeface="Cambria Math"/>
              </a:rPr>
              <a:t>𝑦</a:t>
            </a:r>
            <a:r>
              <a:rPr sz="1150" spc="-455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75" baseline="-16339" dirty="0">
                <a:latin typeface="Cambria Math"/>
                <a:cs typeface="Cambria Math"/>
              </a:rPr>
              <a:t>𝑦</a:t>
            </a:r>
            <a:r>
              <a:rPr sz="1275" spc="17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spc="65" dirty="0">
                <a:latin typeface="Cambria Math"/>
                <a:cs typeface="Cambria Math"/>
              </a:rPr>
              <a:t>𝐴</a:t>
            </a:r>
            <a:r>
              <a:rPr sz="1275" spc="217" baseline="-16339" dirty="0">
                <a:latin typeface="Cambria Math"/>
                <a:cs typeface="Cambria Math"/>
              </a:rPr>
              <a:t>𝑧</a:t>
            </a:r>
            <a:r>
              <a:rPr sz="1150" spc="-440" dirty="0">
                <a:latin typeface="Cambria Math"/>
                <a:cs typeface="Cambria Math"/>
              </a:rPr>
              <a:t>𝑎</a:t>
            </a:r>
            <a:r>
              <a:rPr sz="1150" spc="55" dirty="0">
                <a:latin typeface="Cambria Math"/>
                <a:cs typeface="Cambria Math"/>
              </a:rPr>
              <a:t>̅</a:t>
            </a:r>
            <a:r>
              <a:rPr sz="1275" spc="97" baseline="-16339" dirty="0">
                <a:latin typeface="Cambria Math"/>
                <a:cs typeface="Cambria Math"/>
              </a:rPr>
              <a:t>𝑧</a:t>
            </a:r>
            <a:endParaRPr sz="1275" baseline="-16339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1150" dirty="0">
                <a:latin typeface="Times New Roman"/>
                <a:cs typeface="Times New Roman"/>
              </a:rPr>
              <a:t>W</a:t>
            </a:r>
            <a:r>
              <a:rPr sz="1150" spc="25" dirty="0">
                <a:latin typeface="Times New Roman"/>
                <a:cs typeface="Times New Roman"/>
              </a:rPr>
              <a:t>h</a:t>
            </a:r>
            <a:r>
              <a:rPr sz="1150" spc="-15" dirty="0">
                <a:latin typeface="Times New Roman"/>
                <a:cs typeface="Times New Roman"/>
              </a:rPr>
              <a:t>e</a:t>
            </a:r>
            <a:r>
              <a:rPr sz="1150" spc="45" dirty="0">
                <a:latin typeface="Times New Roman"/>
                <a:cs typeface="Times New Roman"/>
              </a:rPr>
              <a:t>r</a:t>
            </a:r>
            <a:r>
              <a:rPr sz="1150" spc="25" dirty="0">
                <a:latin typeface="Times New Roman"/>
                <a:cs typeface="Times New Roman"/>
              </a:rPr>
              <a:t>e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dirty="0">
                <a:latin typeface="Cambria Math"/>
                <a:cs typeface="Cambria Math"/>
              </a:rPr>
              <a:t>̅</a:t>
            </a:r>
            <a:r>
              <a:rPr sz="1275" spc="15" baseline="-16339" dirty="0">
                <a:latin typeface="Cambria Math"/>
                <a:cs typeface="Cambria Math"/>
              </a:rPr>
              <a:t>𝑥</a:t>
            </a:r>
            <a:r>
              <a:rPr sz="1275" spc="-120" baseline="-16339" dirty="0">
                <a:latin typeface="Cambria Math"/>
                <a:cs typeface="Cambria Math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,</a:t>
            </a:r>
            <a:r>
              <a:rPr sz="1150" spc="-434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104" baseline="-16339" dirty="0">
                <a:latin typeface="Cambria Math"/>
                <a:cs typeface="Cambria Math"/>
              </a:rPr>
              <a:t>𝑦</a:t>
            </a:r>
            <a:r>
              <a:rPr sz="1275" spc="247" baseline="-16339" dirty="0">
                <a:latin typeface="Cambria Math"/>
                <a:cs typeface="Cambria Math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𝑧</a:t>
            </a:r>
            <a:r>
              <a:rPr sz="1150" spc="20" dirty="0">
                <a:latin typeface="Times New Roman"/>
                <a:cs typeface="Times New Roman"/>
              </a:rPr>
              <a:t>a</a:t>
            </a:r>
            <a:r>
              <a:rPr sz="1150" spc="10" dirty="0">
                <a:latin typeface="Times New Roman"/>
                <a:cs typeface="Times New Roman"/>
              </a:rPr>
              <a:t>re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 unit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x,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y,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respectively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5" y="990600"/>
            <a:ext cx="3457575" cy="685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5904" y="2332227"/>
            <a:ext cx="1314449" cy="6191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3158363"/>
            <a:ext cx="1676400" cy="609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4014342"/>
            <a:ext cx="3781425" cy="8953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0909" y="1647825"/>
            <a:ext cx="1638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II.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8388" y="1647825"/>
            <a:ext cx="16046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Gauss'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magnetism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2526030"/>
            <a:ext cx="18637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III.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Faraday's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induction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3408679"/>
            <a:ext cx="10985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IV.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Ampere's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law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8119" y="1422400"/>
            <a:ext cx="1019175" cy="39052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14400"/>
            <a:ext cx="5942838" cy="3398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894" y="4658359"/>
            <a:ext cx="5923280" cy="37846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14400"/>
            <a:ext cx="5943346" cy="406463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93191"/>
            <a:ext cx="17341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Inconsistency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amperes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spc="-50" dirty="0">
                <a:latin typeface="Times New Roman"/>
                <a:cs typeface="Times New Roman"/>
              </a:rPr>
              <a:t>l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1314450"/>
            <a:ext cx="4928437" cy="717596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319" y="1091351"/>
            <a:ext cx="4898728" cy="708439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283" y="1240477"/>
            <a:ext cx="4408341" cy="28301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4109" y="4631769"/>
            <a:ext cx="4450757" cy="376880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4047"/>
            <a:ext cx="1336675" cy="60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Solved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problems: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150" b="1" spc="-10" dirty="0">
                <a:latin typeface="Times New Roman"/>
                <a:cs typeface="Times New Roman"/>
              </a:rPr>
              <a:t>Problem1: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472183"/>
            <a:ext cx="5909989" cy="44942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6129654"/>
            <a:ext cx="4476750" cy="6096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066927"/>
            <a:ext cx="7061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latin typeface="Times New Roman"/>
                <a:cs typeface="Times New Roman"/>
              </a:rPr>
              <a:t>Problem2: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266444"/>
            <a:ext cx="5827395" cy="28461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826" y="4257553"/>
            <a:ext cx="5009123" cy="26171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2525" y="7295177"/>
            <a:ext cx="1685925" cy="132251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066927"/>
            <a:ext cx="70739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latin typeface="Times New Roman"/>
                <a:cs typeface="Times New Roman"/>
              </a:rPr>
              <a:t>Problem3: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3376676"/>
            <a:ext cx="70739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latin typeface="Times New Roman"/>
                <a:cs typeface="Times New Roman"/>
              </a:rPr>
              <a:t>Problem4: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342535"/>
            <a:ext cx="5756909" cy="191178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14400" y="3651404"/>
            <a:ext cx="4676775" cy="2532380"/>
            <a:chOff x="914400" y="3651404"/>
            <a:chExt cx="4676775" cy="25323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125" y="3651404"/>
              <a:ext cx="4591050" cy="10463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4736592"/>
              <a:ext cx="3950730" cy="144686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1203" y="6470798"/>
            <a:ext cx="5129698" cy="23700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600" y="9107775"/>
            <a:ext cx="1666875" cy="17092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4680330"/>
            <a:ext cx="7061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latin typeface="Times New Roman"/>
                <a:cs typeface="Times New Roman"/>
              </a:rPr>
              <a:t>Problem7: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325" y="971545"/>
            <a:ext cx="5586128" cy="34859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108" y="4932042"/>
            <a:ext cx="5631610" cy="3438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2095" y="5804534"/>
            <a:ext cx="2360945" cy="1219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4509" y="865758"/>
            <a:ext cx="6020435" cy="71958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Range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the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variables: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minimum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system.</a:t>
            </a: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25"/>
              </a:spcBef>
            </a:pPr>
            <a:r>
              <a:rPr sz="1150" b="1" dirty="0">
                <a:latin typeface="Times New Roman"/>
                <a:cs typeface="Times New Roman"/>
              </a:rPr>
              <a:t>-∞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≤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x,y,z</a:t>
            </a:r>
            <a:r>
              <a:rPr sz="1150" b="1" spc="1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≤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spc="-50" dirty="0">
                <a:latin typeface="Times New Roman"/>
                <a:cs typeface="Times New Roman"/>
              </a:rPr>
              <a:t>∞</a:t>
            </a: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994"/>
              </a:spcBef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Displacement</a:t>
            </a:r>
            <a:r>
              <a:rPr sz="1150" b="1" spc="114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/</a:t>
            </a:r>
            <a:r>
              <a:rPr sz="1150" b="1" spc="1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1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Length</a:t>
            </a:r>
            <a:r>
              <a:rPr sz="1150" b="1" spc="14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(dl):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15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</a:pPr>
            <a:r>
              <a:rPr sz="1150" spc="-490" dirty="0">
                <a:latin typeface="Cambria Math"/>
                <a:cs typeface="Cambria Math"/>
              </a:rPr>
              <a:t>𝑑</a:t>
            </a:r>
            <a:r>
              <a:rPr sz="1725" spc="-232" baseline="12077" dirty="0">
                <a:latin typeface="Cambria Math"/>
                <a:cs typeface="Cambria Math"/>
              </a:rPr>
              <a:t>̅</a:t>
            </a:r>
            <a:r>
              <a:rPr sz="1150" spc="10" dirty="0">
                <a:latin typeface="Cambria Math"/>
                <a:cs typeface="Cambria Math"/>
              </a:rPr>
              <a:t>𝑙</a:t>
            </a:r>
            <a:r>
              <a:rPr sz="1150" spc="12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35" dirty="0">
                <a:latin typeface="Cambria Math"/>
                <a:cs typeface="Cambria Math"/>
              </a:rPr>
              <a:t> 𝑑</a:t>
            </a:r>
            <a:r>
              <a:rPr sz="1150" spc="95" dirty="0">
                <a:latin typeface="Cambria Math"/>
                <a:cs typeface="Cambria Math"/>
              </a:rPr>
              <a:t>𝑥</a:t>
            </a:r>
            <a:r>
              <a:rPr sz="1150" spc="-465" dirty="0">
                <a:latin typeface="Cambria Math"/>
                <a:cs typeface="Cambria Math"/>
              </a:rPr>
              <a:t>𝑎</a:t>
            </a:r>
            <a:r>
              <a:rPr sz="1150" spc="30" dirty="0">
                <a:latin typeface="Cambria Math"/>
                <a:cs typeface="Cambria Math"/>
              </a:rPr>
              <a:t>̅</a:t>
            </a:r>
            <a:r>
              <a:rPr sz="1275" spc="60" baseline="-16339" dirty="0">
                <a:latin typeface="Cambria Math"/>
                <a:cs typeface="Cambria Math"/>
              </a:rPr>
              <a:t>𝑥</a:t>
            </a:r>
            <a:r>
              <a:rPr sz="1275" spc="20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spc="40" dirty="0">
                <a:latin typeface="Cambria Math"/>
                <a:cs typeface="Cambria Math"/>
              </a:rPr>
              <a:t>𝑑</a:t>
            </a:r>
            <a:r>
              <a:rPr sz="1150" spc="100" dirty="0">
                <a:latin typeface="Cambria Math"/>
                <a:cs typeface="Cambria Math"/>
              </a:rPr>
              <a:t>𝑦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𝑦</a:t>
            </a:r>
            <a:r>
              <a:rPr sz="1275" spc="20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-10" dirty="0">
                <a:latin typeface="Cambria Math"/>
                <a:cs typeface="Cambria Math"/>
              </a:rPr>
              <a:t> </a:t>
            </a:r>
            <a:r>
              <a:rPr sz="1150" spc="80" dirty="0">
                <a:latin typeface="Cambria Math"/>
                <a:cs typeface="Cambria Math"/>
              </a:rPr>
              <a:t>𝑑</a:t>
            </a:r>
            <a:r>
              <a:rPr sz="1150" spc="125" dirty="0">
                <a:latin typeface="Cambria Math"/>
                <a:cs typeface="Cambria Math"/>
              </a:rPr>
              <a:t>𝑧</a:t>
            </a:r>
            <a:r>
              <a:rPr sz="1150" spc="-420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127" baseline="-16339" dirty="0">
                <a:latin typeface="Cambria Math"/>
                <a:cs typeface="Cambria Math"/>
              </a:rPr>
              <a:t>𝑧</a:t>
            </a:r>
            <a:endParaRPr sz="1275" baseline="-16339">
              <a:latin typeface="Cambria Math"/>
              <a:cs typeface="Cambria Math"/>
            </a:endParaRPr>
          </a:p>
          <a:p>
            <a:pPr marL="190500" marR="967105">
              <a:lnSpc>
                <a:spcPts val="2810"/>
              </a:lnSpc>
              <a:spcBef>
                <a:spcPts val="40"/>
              </a:spcBef>
            </a:pP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respectively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Cambria Math"/>
                <a:cs typeface="Cambria Math"/>
              </a:rPr>
              <a:t>𝑑</a:t>
            </a:r>
            <a:r>
              <a:rPr sz="1150" spc="65" dirty="0">
                <a:latin typeface="Cambria Math"/>
                <a:cs typeface="Cambria Math"/>
              </a:rPr>
              <a:t>𝑥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112" baseline="-16339" dirty="0">
                <a:latin typeface="Cambria Math"/>
                <a:cs typeface="Cambria Math"/>
              </a:rPr>
              <a:t>𝑥</a:t>
            </a:r>
            <a:r>
              <a:rPr sz="1150" spc="1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--(For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x-</a:t>
            </a:r>
            <a:r>
              <a:rPr sz="1150" spc="-10" dirty="0">
                <a:latin typeface="Times New Roman"/>
                <a:cs typeface="Times New Roman"/>
              </a:rPr>
              <a:t>axis).</a:t>
            </a: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ts val="1290"/>
              </a:lnSpc>
            </a:pP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Cambria Math"/>
                <a:cs typeface="Cambria Math"/>
              </a:rPr>
              <a:t>𝑑</a:t>
            </a:r>
            <a:r>
              <a:rPr sz="1150" spc="100" dirty="0">
                <a:latin typeface="Cambria Math"/>
                <a:cs typeface="Cambria Math"/>
              </a:rPr>
              <a:t>𝑦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𝑦</a:t>
            </a:r>
            <a:r>
              <a:rPr sz="1275" spc="33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--</a:t>
            </a: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(For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y-</a:t>
            </a:r>
            <a:r>
              <a:rPr sz="1150" spc="-10" dirty="0">
                <a:latin typeface="Times New Roman"/>
                <a:cs typeface="Times New Roman"/>
              </a:rPr>
              <a:t>axis).</a:t>
            </a: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170"/>
              </a:spcBef>
            </a:pP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Cambria Math"/>
                <a:cs typeface="Cambria Math"/>
              </a:rPr>
              <a:t>𝑑</a:t>
            </a:r>
            <a:r>
              <a:rPr sz="1150" spc="75" dirty="0">
                <a:latin typeface="Cambria Math"/>
                <a:cs typeface="Cambria Math"/>
              </a:rPr>
              <a:t>𝑧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𝑧</a:t>
            </a:r>
            <a:r>
              <a:rPr sz="1275" spc="30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--</a:t>
            </a: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(For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z-</a:t>
            </a:r>
            <a:r>
              <a:rPr sz="1150" spc="-10" dirty="0">
                <a:latin typeface="Times New Roman"/>
                <a:cs typeface="Times New Roman"/>
              </a:rPr>
              <a:t>axis).</a:t>
            </a:r>
            <a:endParaRPr sz="1150">
              <a:latin typeface="Times New Roman"/>
              <a:cs typeface="Times New Roman"/>
            </a:endParaRPr>
          </a:p>
          <a:p>
            <a:pPr marL="190500" marR="506095">
              <a:lnSpc>
                <a:spcPct val="112200"/>
              </a:lnSpc>
              <a:spcBef>
                <a:spcPts val="830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z-axis,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dz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az. </a:t>
            </a:r>
            <a:r>
              <a:rPr sz="1150" dirty="0">
                <a:latin typeface="Times New Roman"/>
                <a:cs typeface="Times New Roman"/>
              </a:rPr>
              <a:t>Similarly,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y-axis,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ay.</a:t>
            </a: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1215"/>
              </a:spcBef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Normal</a:t>
            </a:r>
            <a:r>
              <a:rPr sz="1150" b="1" spc="1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Surface</a:t>
            </a:r>
            <a:r>
              <a:rPr sz="1150" b="1" spc="12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(ds):</a:t>
            </a:r>
            <a:endParaRPr sz="1150">
              <a:latin typeface="Times New Roman"/>
              <a:cs typeface="Times New Roman"/>
            </a:endParaRPr>
          </a:p>
          <a:p>
            <a:pPr marL="190500" marR="538480">
              <a:lnSpc>
                <a:spcPct val="104500"/>
              </a:lnSpc>
              <a:spcBef>
                <a:spcPts val="1115"/>
              </a:spcBef>
            </a:pP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basically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(area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element)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 marL="299085" algn="ctr">
              <a:lnSpc>
                <a:spcPct val="100000"/>
              </a:lnSpc>
              <a:spcBef>
                <a:spcPts val="9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16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40" dirty="0">
                <a:latin typeface="Cambria Math"/>
                <a:cs typeface="Cambria Math"/>
              </a:rPr>
              <a:t> </a:t>
            </a:r>
            <a:r>
              <a:rPr sz="1150" spc="80" dirty="0">
                <a:latin typeface="Cambria Math"/>
                <a:cs typeface="Cambria Math"/>
              </a:rPr>
              <a:t>𝑑</a:t>
            </a:r>
            <a:r>
              <a:rPr sz="1150" spc="114" dirty="0">
                <a:latin typeface="Cambria Math"/>
                <a:cs typeface="Cambria Math"/>
              </a:rPr>
              <a:t>𝑠</a:t>
            </a:r>
            <a:r>
              <a:rPr sz="1150" spc="-420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127" baseline="-16339" dirty="0">
                <a:latin typeface="Cambria Math"/>
                <a:cs typeface="Cambria Math"/>
              </a:rPr>
              <a:t>𝑁</a:t>
            </a:r>
            <a:endParaRPr sz="1275" baseline="-16339">
              <a:latin typeface="Cambria Math"/>
              <a:cs typeface="Cambria Math"/>
            </a:endParaRPr>
          </a:p>
          <a:p>
            <a:pPr marL="190500">
              <a:lnSpc>
                <a:spcPct val="100000"/>
              </a:lnSpc>
              <a:spcBef>
                <a:spcPts val="25"/>
              </a:spcBef>
            </a:pPr>
            <a:r>
              <a:rPr sz="1150" spc="5" dirty="0">
                <a:latin typeface="Times New Roman"/>
                <a:cs typeface="Times New Roman"/>
              </a:rPr>
              <a:t>W</a:t>
            </a:r>
            <a:r>
              <a:rPr sz="1150" spc="30" dirty="0">
                <a:latin typeface="Times New Roman"/>
                <a:cs typeface="Times New Roman"/>
              </a:rPr>
              <a:t>h</a:t>
            </a:r>
            <a:r>
              <a:rPr sz="1150" spc="-10" dirty="0">
                <a:latin typeface="Times New Roman"/>
                <a:cs typeface="Times New Roman"/>
              </a:rPr>
              <a:t>e</a:t>
            </a:r>
            <a:r>
              <a:rPr sz="1150" spc="50" dirty="0">
                <a:latin typeface="Times New Roman"/>
                <a:cs typeface="Times New Roman"/>
              </a:rPr>
              <a:t>r</a:t>
            </a:r>
            <a:r>
              <a:rPr sz="1150" spc="30" dirty="0">
                <a:latin typeface="Times New Roman"/>
                <a:cs typeface="Times New Roman"/>
              </a:rPr>
              <a:t>e</a:t>
            </a:r>
            <a:r>
              <a:rPr sz="1150" spc="-490" dirty="0">
                <a:latin typeface="Cambria Math"/>
                <a:cs typeface="Cambria Math"/>
              </a:rPr>
              <a:t>𝑎</a:t>
            </a:r>
            <a:r>
              <a:rPr sz="1150" spc="5" dirty="0">
                <a:latin typeface="Cambria Math"/>
                <a:cs typeface="Cambria Math"/>
              </a:rPr>
              <a:t>̅</a:t>
            </a:r>
            <a:r>
              <a:rPr sz="1275" spc="120" baseline="-16339" dirty="0">
                <a:latin typeface="Cambria Math"/>
                <a:cs typeface="Cambria Math"/>
              </a:rPr>
              <a:t>𝑁</a:t>
            </a:r>
            <a:r>
              <a:rPr sz="1150" spc="15" dirty="0">
                <a:latin typeface="Times New Roman"/>
                <a:cs typeface="Times New Roman"/>
              </a:rPr>
              <a:t>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1st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figure,</a:t>
            </a:r>
            <a:endParaRPr sz="1150">
              <a:latin typeface="Times New Roman"/>
              <a:cs typeface="Times New Roman"/>
            </a:endParaRPr>
          </a:p>
          <a:p>
            <a:pPr marL="299720" algn="ctr">
              <a:lnSpc>
                <a:spcPct val="100000"/>
              </a:lnSpc>
              <a:spcBef>
                <a:spcPts val="13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2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0" dirty="0">
                <a:latin typeface="Cambria Math"/>
                <a:cs typeface="Cambria Math"/>
              </a:rPr>
              <a:t> </a:t>
            </a:r>
            <a:r>
              <a:rPr sz="1150" spc="45" dirty="0">
                <a:latin typeface="Cambria Math"/>
                <a:cs typeface="Cambria Math"/>
              </a:rPr>
              <a:t>𝑑</a:t>
            </a:r>
            <a:r>
              <a:rPr sz="1150" spc="30" dirty="0">
                <a:latin typeface="Cambria Math"/>
                <a:cs typeface="Cambria Math"/>
              </a:rPr>
              <a:t>𝑦</a:t>
            </a:r>
            <a:r>
              <a:rPr sz="1150" spc="45" dirty="0">
                <a:latin typeface="Cambria Math"/>
                <a:cs typeface="Cambria Math"/>
              </a:rPr>
              <a:t>𝑑</a:t>
            </a:r>
            <a:r>
              <a:rPr sz="1150" spc="120" dirty="0">
                <a:latin typeface="Cambria Math"/>
                <a:cs typeface="Cambria Math"/>
              </a:rPr>
              <a:t>𝑧</a:t>
            </a:r>
            <a:r>
              <a:rPr sz="1150" spc="-455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75" baseline="-16339" dirty="0">
                <a:latin typeface="Cambria Math"/>
                <a:cs typeface="Cambria Math"/>
              </a:rPr>
              <a:t>𝑥</a:t>
            </a:r>
            <a:endParaRPr sz="1275" baseline="-16339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>
              <a:latin typeface="Cambria Math"/>
              <a:cs typeface="Cambria Math"/>
            </a:endParaRPr>
          </a:p>
          <a:p>
            <a:pPr marL="1905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2nd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figure,</a:t>
            </a:r>
            <a:endParaRPr sz="1150">
              <a:latin typeface="Times New Roman"/>
              <a:cs typeface="Times New Roman"/>
            </a:endParaRPr>
          </a:p>
          <a:p>
            <a:pPr marL="299720" algn="ctr">
              <a:lnSpc>
                <a:spcPct val="100000"/>
              </a:lnSpc>
              <a:spcBef>
                <a:spcPts val="60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2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0" dirty="0">
                <a:latin typeface="Cambria Math"/>
                <a:cs typeface="Cambria Math"/>
              </a:rPr>
              <a:t> </a:t>
            </a:r>
            <a:r>
              <a:rPr sz="1150" spc="45" dirty="0">
                <a:latin typeface="Cambria Math"/>
                <a:cs typeface="Cambria Math"/>
              </a:rPr>
              <a:t>𝑑</a:t>
            </a:r>
            <a:r>
              <a:rPr sz="1150" spc="60" dirty="0">
                <a:latin typeface="Cambria Math"/>
                <a:cs typeface="Cambria Math"/>
              </a:rPr>
              <a:t>𝑥</a:t>
            </a:r>
            <a:r>
              <a:rPr sz="1150" spc="45" dirty="0">
                <a:latin typeface="Cambria Math"/>
                <a:cs typeface="Cambria Math"/>
              </a:rPr>
              <a:t>𝑑</a:t>
            </a:r>
            <a:r>
              <a:rPr sz="1150" spc="85" dirty="0">
                <a:latin typeface="Cambria Math"/>
                <a:cs typeface="Cambria Math"/>
              </a:rPr>
              <a:t>𝑧</a:t>
            </a:r>
            <a:r>
              <a:rPr sz="1150" spc="-455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75" baseline="-16339" dirty="0">
                <a:latin typeface="Cambria Math"/>
                <a:cs typeface="Cambria Math"/>
              </a:rPr>
              <a:t>𝑦</a:t>
            </a:r>
            <a:endParaRPr sz="1275" baseline="-16339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150">
              <a:latin typeface="Cambria Math"/>
              <a:cs typeface="Cambria Math"/>
            </a:endParaRPr>
          </a:p>
          <a:p>
            <a:pPr marL="1905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3rd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figure,</a:t>
            </a:r>
            <a:endParaRPr sz="1150">
              <a:latin typeface="Times New Roman"/>
              <a:cs typeface="Times New Roman"/>
            </a:endParaRPr>
          </a:p>
          <a:p>
            <a:pPr marL="297180" algn="ctr">
              <a:lnSpc>
                <a:spcPct val="100000"/>
              </a:lnSpc>
              <a:spcBef>
                <a:spcPts val="9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2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0" dirty="0">
                <a:latin typeface="Cambria Math"/>
                <a:cs typeface="Cambria Math"/>
              </a:rPr>
              <a:t> 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65" dirty="0">
                <a:latin typeface="Cambria Math"/>
                <a:cs typeface="Cambria Math"/>
              </a:rPr>
              <a:t>𝑥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110" dirty="0">
                <a:latin typeface="Cambria Math"/>
                <a:cs typeface="Cambria Math"/>
              </a:rPr>
              <a:t>𝑦</a:t>
            </a:r>
            <a:r>
              <a:rPr sz="1150" spc="-450" dirty="0">
                <a:latin typeface="Cambria Math"/>
                <a:cs typeface="Cambria Math"/>
              </a:rPr>
              <a:t>𝑎</a:t>
            </a:r>
            <a:r>
              <a:rPr sz="1150" spc="4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𝑧</a:t>
            </a:r>
            <a:endParaRPr sz="1275" baseline="-16339">
              <a:latin typeface="Cambria Math"/>
              <a:cs typeface="Cambria Math"/>
            </a:endParaRPr>
          </a:p>
          <a:p>
            <a:pPr marL="190500">
              <a:lnSpc>
                <a:spcPct val="100000"/>
              </a:lnSpc>
              <a:spcBef>
                <a:spcPts val="1325"/>
              </a:spcBef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Volume:</a:t>
            </a:r>
            <a:endParaRPr sz="11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121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(dv)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triple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product.</a:t>
            </a:r>
            <a:endParaRPr sz="1150">
              <a:latin typeface="Times New Roman"/>
              <a:cs typeface="Times New Roman"/>
            </a:endParaRPr>
          </a:p>
          <a:p>
            <a:pPr marR="375285" algn="ctr">
              <a:lnSpc>
                <a:spcPct val="100000"/>
              </a:lnSpc>
              <a:spcBef>
                <a:spcPts val="60"/>
              </a:spcBef>
            </a:pPr>
            <a:r>
              <a:rPr sz="1150" dirty="0">
                <a:latin typeface="Cambria Math"/>
                <a:cs typeface="Cambria Math"/>
              </a:rPr>
              <a:t>𝑑𝑣</a:t>
            </a:r>
            <a:r>
              <a:rPr sz="1150" spc="17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5" dirty="0">
                <a:latin typeface="Cambria Math"/>
                <a:cs typeface="Cambria Math"/>
              </a:rPr>
              <a:t> </a:t>
            </a:r>
            <a:r>
              <a:rPr sz="1150" spc="-10" dirty="0">
                <a:latin typeface="Cambria Math"/>
                <a:cs typeface="Cambria Math"/>
              </a:rPr>
              <a:t>𝑑𝑥𝑑𝑦𝑑𝑧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5589905" cy="265677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9"/>
            <a:ext cx="5342890" cy="274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20395" algn="ctr">
              <a:lnSpc>
                <a:spcPct val="100000"/>
              </a:lnSpc>
              <a:spcBef>
                <a:spcPts val="135"/>
              </a:spcBef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r>
              <a:rPr sz="15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55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III</a:t>
            </a:r>
            <a:endParaRPr sz="1550">
              <a:latin typeface="Times New Roman"/>
              <a:cs typeface="Times New Roman"/>
            </a:endParaRPr>
          </a:p>
          <a:p>
            <a:pPr marL="619760" algn="ctr">
              <a:lnSpc>
                <a:spcPct val="100000"/>
              </a:lnSpc>
              <a:spcBef>
                <a:spcPts val="10"/>
              </a:spcBef>
            </a:pPr>
            <a:r>
              <a:rPr sz="1550" b="1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15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0000"/>
                </a:solidFill>
                <a:latin typeface="Calibri"/>
                <a:cs typeface="Calibri"/>
              </a:rPr>
              <a:t>WAVE</a:t>
            </a:r>
            <a:r>
              <a:rPr sz="155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0000"/>
                </a:solidFill>
                <a:latin typeface="Calibri"/>
                <a:cs typeface="Calibri"/>
              </a:rPr>
              <a:t>CHARACTERISTICS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Contents: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50"/>
              </a:lnSpc>
              <a:spcBef>
                <a:spcPts val="1385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Wave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Equations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Conducting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Perfect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Dielectric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Media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Uniform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Plane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Waves -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Definition,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-10" dirty="0">
                <a:latin typeface="Times New Roman"/>
                <a:cs typeface="Times New Roman"/>
              </a:rPr>
              <a:t> Relations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Reflection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Refraction</a:t>
            </a:r>
            <a:r>
              <a:rPr sz="1400" dirty="0">
                <a:latin typeface="Times New Roman"/>
                <a:cs typeface="Times New Roman"/>
              </a:rPr>
              <a:t> 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Plane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Waves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Normal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incidence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perfect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Conductor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perfect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Dielectrics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Brewster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Angle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Critical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Angle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Total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Internal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Reflection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latin typeface="Times New Roman"/>
                <a:cs typeface="Times New Roman"/>
              </a:rPr>
              <a:t>Poynting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Vector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Poynting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Theorem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3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latin typeface="Times New Roman"/>
                <a:cs typeface="Times New Roman"/>
              </a:rPr>
              <a:t>Illustrative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Problems.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779473"/>
            <a:ext cx="3203575" cy="6223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Wave</a:t>
            </a:r>
            <a:r>
              <a:rPr sz="1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equations: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697683"/>
            <a:ext cx="5965825" cy="419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0"/>
              </a:spcBef>
              <a:tabLst>
                <a:tab pos="1009650" algn="l"/>
                <a:tab pos="2217420" algn="l"/>
                <a:tab pos="5259705" algn="l"/>
              </a:tabLst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source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uniform</a:t>
            </a:r>
            <a:r>
              <a:rPr sz="1150" spc="13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having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constant</a:t>
            </a:r>
            <a:r>
              <a:rPr sz="1150" dirty="0">
                <a:latin typeface="Times New Roman"/>
                <a:cs typeface="Times New Roman"/>
              </a:rPr>
              <a:t>	,</a:t>
            </a:r>
            <a:r>
              <a:rPr sz="1150" spc="4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magnetic permeability</a:t>
            </a:r>
            <a:r>
              <a:rPr sz="1150" dirty="0">
                <a:latin typeface="Times New Roman"/>
                <a:cs typeface="Times New Roman"/>
              </a:rPr>
              <a:t>	and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conductivity</a:t>
            </a:r>
            <a:r>
              <a:rPr sz="1150" dirty="0">
                <a:latin typeface="Times New Roman"/>
                <a:cs typeface="Times New Roman"/>
              </a:rPr>
              <a:t>	.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4474590"/>
            <a:ext cx="1606550" cy="687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identity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6011417"/>
            <a:ext cx="7588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Substituting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4550" y="6011417"/>
            <a:ext cx="429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6757161"/>
            <a:ext cx="11582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But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free(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6867" y="6757161"/>
            <a:ext cx="9715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(eq3)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7361046"/>
            <a:ext cx="23660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manner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8824671"/>
            <a:ext cx="3619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Since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9666" y="8824671"/>
            <a:ext cx="15449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eqn 4,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8450" y="1415404"/>
            <a:ext cx="962025" cy="129466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822" y="2776854"/>
            <a:ext cx="66675" cy="666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1202" y="2933700"/>
            <a:ext cx="95250" cy="1047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71292" y="2943225"/>
            <a:ext cx="152400" cy="1333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1192" y="3136889"/>
            <a:ext cx="2176318" cy="13345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8850" y="4714875"/>
            <a:ext cx="1685925" cy="235743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708276" y="5195232"/>
            <a:ext cx="2120900" cy="941705"/>
            <a:chOff x="1708276" y="5195232"/>
            <a:chExt cx="2120900" cy="94170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14549" y="5195232"/>
              <a:ext cx="1714500" cy="7698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8276" y="5985383"/>
              <a:ext cx="361950" cy="15138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090801" y="6237243"/>
            <a:ext cx="2691130" cy="685165"/>
            <a:chOff x="2090801" y="6237243"/>
            <a:chExt cx="2691130" cy="68516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7450" y="6237243"/>
              <a:ext cx="2324100" cy="4649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0801" y="6712331"/>
              <a:ext cx="552450" cy="209550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57450" y="6983476"/>
            <a:ext cx="1476375" cy="37147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57450" y="7587360"/>
            <a:ext cx="2457450" cy="11906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0132" y="8797266"/>
            <a:ext cx="533400" cy="15220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76550" y="9049022"/>
            <a:ext cx="1857375" cy="46496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8"/>
            <a:ext cx="12763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209" y="1995296"/>
            <a:ext cx="6042025" cy="2969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Uniform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plane</a:t>
            </a:r>
            <a:r>
              <a:rPr sz="1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waves:</a:t>
            </a:r>
            <a:endParaRPr sz="1400">
              <a:latin typeface="Times New Roman"/>
              <a:cs typeface="Times New Roman"/>
            </a:endParaRPr>
          </a:p>
          <a:p>
            <a:pPr marL="50800" marR="43180" indent="457200" algn="just">
              <a:lnSpc>
                <a:spcPct val="150100"/>
              </a:lnSpc>
              <a:spcBef>
                <a:spcPts val="75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uniform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assuming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electric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(and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field)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propagation.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noted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strict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sense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uniform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doesn't </a:t>
            </a:r>
            <a:r>
              <a:rPr sz="1150" dirty="0">
                <a:latin typeface="Times New Roman"/>
                <a:cs typeface="Times New Roman"/>
              </a:rPr>
              <a:t>exist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practice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creation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possible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infinite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extent.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However,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large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source,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front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becomes </a:t>
            </a:r>
            <a:r>
              <a:rPr sz="1150" dirty="0">
                <a:latin typeface="Times New Roman"/>
                <a:cs typeface="Times New Roman"/>
              </a:rPr>
              <a:t>almost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spherical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portion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large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sphere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considered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plane.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characteristics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useful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studying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many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practical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scenarios</a:t>
            </a:r>
            <a:endParaRPr sz="1150">
              <a:latin typeface="Times New Roman"/>
              <a:cs typeface="Times New Roman"/>
            </a:endParaRPr>
          </a:p>
          <a:p>
            <a:pPr marL="430530" algn="just">
              <a:lnSpc>
                <a:spcPct val="100000"/>
              </a:lnSpc>
              <a:spcBef>
                <a:spcPts val="710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200" baseline="-6944" dirty="0">
                <a:latin typeface="Times New Roman"/>
                <a:cs typeface="Times New Roman"/>
              </a:rPr>
              <a:t>x</a:t>
            </a:r>
            <a:r>
              <a:rPr sz="1200" spc="494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propagating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670"/>
              </a:spcBef>
            </a:pP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variation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z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885" y="5302377"/>
            <a:ext cx="8451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i.e.,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plane,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2879" y="5302377"/>
            <a:ext cx="23602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Helmholtz's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reduces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8613" y="6107683"/>
            <a:ext cx="28390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solution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037" y="6981190"/>
            <a:ext cx="5255895" cy="544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1195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amplitude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(can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determined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boundary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conditions).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domain,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8613" y="7964551"/>
            <a:ext cx="6032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assuming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1964" y="7964551"/>
            <a:ext cx="11144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constants.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8298560"/>
            <a:ext cx="5362575" cy="380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46050">
              <a:lnSpc>
                <a:spcPts val="1370"/>
              </a:lnSpc>
              <a:spcBef>
                <a:spcPts val="190"/>
              </a:spcBef>
              <a:tabLst>
                <a:tab pos="2240280" algn="l"/>
              </a:tabLst>
            </a:pPr>
            <a:r>
              <a:rPr sz="1150" spc="-10" dirty="0">
                <a:latin typeface="Times New Roman"/>
                <a:cs typeface="Times New Roman"/>
              </a:rPr>
              <a:t>Here,</a:t>
            </a:r>
            <a:r>
              <a:rPr sz="1150" dirty="0">
                <a:latin typeface="Times New Roman"/>
                <a:cs typeface="Times New Roman"/>
              </a:rPr>
              <a:t>	represents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forward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traveling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wave.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plot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several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below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5550" y="1118209"/>
            <a:ext cx="1476375" cy="3711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3650" y="1546730"/>
            <a:ext cx="1857375" cy="4646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0229" y="5085460"/>
            <a:ext cx="857250" cy="3512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5687314"/>
            <a:ext cx="971550" cy="3524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6418198"/>
            <a:ext cx="1476375" cy="4000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5375" y="6957948"/>
            <a:ext cx="523875" cy="1524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8445" y="7274997"/>
            <a:ext cx="1409700" cy="1702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2500" y="7618338"/>
            <a:ext cx="2686050" cy="1708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9166" y="7938769"/>
            <a:ext cx="523875" cy="15199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5772" y="8272906"/>
            <a:ext cx="1619250" cy="1524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43650" y="8272906"/>
            <a:ext cx="466725" cy="15240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3068523"/>
            <a:ext cx="5965825" cy="174561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150" b="1" dirty="0">
                <a:latin typeface="Times New Roman"/>
                <a:cs typeface="Times New Roman"/>
              </a:rPr>
              <a:t>Figure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: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Plane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wave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traveling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the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+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z</a:t>
            </a:r>
            <a:r>
              <a:rPr sz="1150" b="1" i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direction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successive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times,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+z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fix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attention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particular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dot)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  <a:p>
            <a:pPr marL="478790">
              <a:lnSpc>
                <a:spcPct val="100000"/>
              </a:lnSpc>
              <a:spcBef>
                <a:spcPts val="240"/>
              </a:spcBef>
            </a:pP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constant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615565" algn="l"/>
                <a:tab pos="4637405" algn="l"/>
              </a:tabLst>
            </a:pP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t</a:t>
            </a:r>
            <a:r>
              <a:rPr sz="1150" i="1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</a:t>
            </a:r>
            <a:r>
              <a:rPr sz="1150" dirty="0">
                <a:latin typeface="Times New Roman"/>
                <a:cs typeface="Times New Roman"/>
              </a:rPr>
              <a:t>	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should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to</a:t>
            </a:r>
            <a:r>
              <a:rPr sz="1150" dirty="0">
                <a:latin typeface="Times New Roman"/>
                <a:cs typeface="Times New Roman"/>
              </a:rPr>
              <a:t>	so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5012512"/>
            <a:ext cx="539750" cy="5562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705"/>
              </a:spcBef>
            </a:pPr>
            <a:r>
              <a:rPr sz="1150" spc="-20" dirty="0">
                <a:latin typeface="Times New Roman"/>
                <a:cs typeface="Times New Roman"/>
              </a:rPr>
              <a:t>When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1670" y="5361813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3185" y="5851397"/>
            <a:ext cx="5537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8267" y="5851397"/>
            <a:ext cx="12712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19835" algn="l"/>
              </a:tabLst>
            </a:pP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velocity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6628892"/>
            <a:ext cx="5960110" cy="268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i.e.,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15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</a:pPr>
            <a:r>
              <a:rPr sz="1150" spc="-20" dirty="0">
                <a:latin typeface="Times New Roman"/>
                <a:cs typeface="Times New Roman"/>
              </a:rPr>
              <a:t>Then</a:t>
            </a:r>
            <a:endParaRPr sz="1150">
              <a:latin typeface="Times New Roman"/>
              <a:cs typeface="Times New Roman"/>
            </a:endParaRPr>
          </a:p>
          <a:p>
            <a:pPr marL="12700" marR="7620" indent="150495">
              <a:lnSpc>
                <a:spcPts val="1370"/>
              </a:lnSpc>
              <a:spcBef>
                <a:spcPts val="550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i="1" dirty="0">
                <a:latin typeface="Times New Roman"/>
                <a:cs typeface="Times New Roman"/>
              </a:rPr>
              <a:t>C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light.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spc="-10" dirty="0">
                <a:latin typeface="Times New Roman"/>
                <a:cs typeface="Times New Roman"/>
              </a:rPr>
              <a:t>light.</a:t>
            </a:r>
            <a:endParaRPr sz="1150">
              <a:latin typeface="Times New Roman"/>
              <a:cs typeface="Times New Roman"/>
            </a:endParaRPr>
          </a:p>
          <a:p>
            <a:pPr marL="12700" marR="5080" indent="146050">
              <a:lnSpc>
                <a:spcPts val="1370"/>
              </a:lnSpc>
              <a:spcBef>
                <a:spcPts val="750"/>
              </a:spcBef>
              <a:tabLst>
                <a:tab pos="1348105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wavelength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successive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maxima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(or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minima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other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reference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points).</a:t>
            </a:r>
            <a:endParaRPr sz="1150">
              <a:latin typeface="Times New Roman"/>
              <a:cs typeface="Times New Roman"/>
            </a:endParaRPr>
          </a:p>
          <a:p>
            <a:pPr marL="12700" marR="5718810">
              <a:lnSpc>
                <a:spcPct val="154100"/>
              </a:lnSpc>
              <a:spcBef>
                <a:spcPts val="780"/>
              </a:spcBef>
            </a:pPr>
            <a:r>
              <a:rPr sz="1150" spc="-10" dirty="0">
                <a:latin typeface="Times New Roman"/>
                <a:cs typeface="Times New Roman"/>
              </a:rPr>
              <a:t>i.e., </a:t>
            </a: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185" y="1251775"/>
            <a:ext cx="2339625" cy="14888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3828922"/>
            <a:ext cx="400050" cy="1047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5188" y="4107010"/>
            <a:ext cx="314325" cy="9482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0197" y="4106417"/>
            <a:ext cx="361950" cy="1047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4364735"/>
            <a:ext cx="2495550" cy="1333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9982" y="4628260"/>
            <a:ext cx="609600" cy="1047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9982" y="4907131"/>
            <a:ext cx="447675" cy="3225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87805" y="5392801"/>
            <a:ext cx="409575" cy="952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3854" y="5623559"/>
            <a:ext cx="781050" cy="3895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53003" y="5784469"/>
            <a:ext cx="171450" cy="2286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3450" y="6176264"/>
            <a:ext cx="533400" cy="2952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16829" y="6640999"/>
            <a:ext cx="857250" cy="11341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37132" y="6927987"/>
            <a:ext cx="1638300" cy="39882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43505" y="7894446"/>
            <a:ext cx="66675" cy="952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05357" y="8337550"/>
            <a:ext cx="1933575" cy="2286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34125" y="8701502"/>
            <a:ext cx="485775" cy="104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46124" y="8914650"/>
            <a:ext cx="438150" cy="32385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609" y="1176655"/>
            <a:ext cx="7588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Substituting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4277" y="1176655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1412824"/>
            <a:ext cx="1229360" cy="8439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  <a:p>
            <a:pPr marL="12700" marR="5080" indent="109220">
              <a:lnSpc>
                <a:spcPts val="2200"/>
              </a:lnSpc>
              <a:spcBef>
                <a:spcPts val="30"/>
              </a:spcBef>
            </a:pP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4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wavelength Similarly,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5116" y="1673427"/>
            <a:ext cx="4533900" cy="583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1380" marR="5080" indent="-869315">
              <a:lnSpc>
                <a:spcPct val="1591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covered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oscillation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wave.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traveling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8613" y="2231592"/>
            <a:ext cx="3364229" cy="50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" marR="5080" indent="-5080">
              <a:lnSpc>
                <a:spcPct val="1357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associated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found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follows: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(6.4),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4831460"/>
            <a:ext cx="714375" cy="737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150" spc="-50" dirty="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0602" y="5933694"/>
            <a:ext cx="30429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1365" algn="l"/>
                <a:tab pos="1675130" algn="l"/>
                <a:tab pos="2054860" algn="l"/>
                <a:tab pos="2493645" algn="l"/>
              </a:tabLst>
            </a:pPr>
            <a:r>
              <a:rPr sz="1150" spc="-10" dirty="0">
                <a:latin typeface="Times New Roman"/>
                <a:cs typeface="Times New Roman"/>
              </a:rPr>
              <a:t>intrinsic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impedance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medium.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8885" y="5933694"/>
            <a:ext cx="2654300" cy="5588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03120" algn="l"/>
                <a:tab pos="2454910" algn="l"/>
              </a:tabLst>
            </a:pPr>
            <a:r>
              <a:rPr sz="1150" spc="-10" dirty="0">
                <a:latin typeface="Times New Roman"/>
                <a:cs typeface="Times New Roman"/>
              </a:rPr>
              <a:t>where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space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5461" y="6796481"/>
            <a:ext cx="4340225" cy="5105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691005">
              <a:lnSpc>
                <a:spcPct val="100000"/>
              </a:lnSpc>
              <a:spcBef>
                <a:spcPts val="620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intrinsic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space.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domain,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309" y="7775016"/>
            <a:ext cx="4739005" cy="510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84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traveling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+z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direction.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negative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traveling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wave,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309" y="8820098"/>
            <a:ext cx="5961380" cy="6184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190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described,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&amp;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propagation,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(transverse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electromagnetic)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waves.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E</a:t>
            </a:r>
            <a:r>
              <a:rPr sz="1150" i="1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&amp;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H</a:t>
            </a:r>
            <a:r>
              <a:rPr sz="1150" i="1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below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526" y="914400"/>
            <a:ext cx="438150" cy="4286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6951" y="962025"/>
            <a:ext cx="876300" cy="3524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2324" y="1487672"/>
            <a:ext cx="466724" cy="14247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3041" y="1802835"/>
            <a:ext cx="66675" cy="951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6008" y="2007107"/>
            <a:ext cx="1571625" cy="1714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975" y="2838195"/>
            <a:ext cx="1143000" cy="1905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2975" y="3104895"/>
            <a:ext cx="1028700" cy="35242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2975" y="3577971"/>
            <a:ext cx="1638300" cy="9048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7028" y="4614521"/>
            <a:ext cx="828675" cy="35103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6654" y="5138165"/>
            <a:ext cx="1438275" cy="3619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6516" y="5653659"/>
            <a:ext cx="1419224" cy="4286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5850" y="6576948"/>
            <a:ext cx="1533525" cy="4286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2975" y="7408420"/>
            <a:ext cx="1847850" cy="36100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3111" y="8386911"/>
            <a:ext cx="1942826" cy="36163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3010916"/>
            <a:ext cx="37814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Figure</a:t>
            </a:r>
            <a:r>
              <a:rPr sz="1150" b="1" spc="3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: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&amp;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H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fields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particular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plane</a:t>
            </a:r>
            <a:r>
              <a:rPr sz="1150" b="1" spc="12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wave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at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time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t.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9051" y="4300864"/>
            <a:ext cx="163195" cy="235585"/>
          </a:xfrm>
          <a:custGeom>
            <a:avLst/>
            <a:gdLst/>
            <a:ahLst/>
            <a:cxnLst/>
            <a:rect l="l" t="t" r="r" b="b"/>
            <a:pathLst>
              <a:path w="163195" h="235585">
                <a:moveTo>
                  <a:pt x="162765" y="0"/>
                </a:moveTo>
                <a:lnTo>
                  <a:pt x="0" y="235173"/>
                </a:lnTo>
              </a:path>
            </a:pathLst>
          </a:custGeom>
          <a:ln w="64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4209" y="3710685"/>
            <a:ext cx="6043295" cy="1588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Solved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Problems:</a:t>
            </a:r>
            <a:endParaRPr sz="1150">
              <a:latin typeface="Times New Roman"/>
              <a:cs typeface="Times New Roman"/>
            </a:endParaRPr>
          </a:p>
          <a:p>
            <a:pPr marL="508000" marR="55880" indent="-229235">
              <a:lnSpc>
                <a:spcPct val="124600"/>
              </a:lnSpc>
              <a:spcBef>
                <a:spcPts val="1055"/>
              </a:spcBef>
            </a:pPr>
            <a:r>
              <a:rPr sz="1150" dirty="0">
                <a:latin typeface="Calibri"/>
                <a:cs typeface="Calibri"/>
              </a:rPr>
              <a:t>1.</a:t>
            </a:r>
            <a:r>
              <a:rPr sz="1150" spc="305" dirty="0">
                <a:latin typeface="Calibri"/>
                <a:cs typeface="Calibri"/>
              </a:rPr>
              <a:t> 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vector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amplitude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electric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associated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with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plane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wave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that</a:t>
            </a:r>
            <a:r>
              <a:rPr sz="1150" spc="1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propagates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in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negative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z</a:t>
            </a:r>
            <a:r>
              <a:rPr sz="1150" b="1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direction</a:t>
            </a:r>
            <a:r>
              <a:rPr sz="1150" spc="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free</a:t>
            </a:r>
            <a:r>
              <a:rPr sz="1150" spc="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space</a:t>
            </a:r>
            <a:r>
              <a:rPr sz="1150" spc="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by</a:t>
            </a:r>
            <a:r>
              <a:rPr sz="1150" spc="305" dirty="0">
                <a:latin typeface="Calibri"/>
                <a:cs typeface="Calibri"/>
              </a:rPr>
              <a:t> </a:t>
            </a:r>
            <a:r>
              <a:rPr sz="1200" spc="-265" dirty="0">
                <a:latin typeface="Symbol"/>
                <a:cs typeface="Symbol"/>
              </a:rPr>
              <a:t></a:t>
            </a:r>
            <a:r>
              <a:rPr sz="1800" spc="-397" baseline="18518" dirty="0">
                <a:latin typeface="Lucida Sans Unicode"/>
                <a:cs typeface="Lucida Sans Unicode"/>
              </a:rPr>
              <a:t>‸</a:t>
            </a:r>
            <a:r>
              <a:rPr sz="1800" spc="-157" baseline="18518" dirty="0">
                <a:latin typeface="Lucida Sans Unicode"/>
                <a:cs typeface="Lucida Sans Unicode"/>
              </a:rPr>
              <a:t> </a:t>
            </a:r>
            <a:r>
              <a:rPr sz="1500" i="1" baseline="-16666" dirty="0">
                <a:latin typeface="Times New Roman"/>
                <a:cs typeface="Times New Roman"/>
              </a:rPr>
              <a:t>m</a:t>
            </a:r>
            <a:r>
              <a:rPr sz="1500" i="1" spc="165" baseline="-166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i="1" spc="70" dirty="0">
                <a:latin typeface="Times New Roman"/>
                <a:cs typeface="Times New Roman"/>
              </a:rPr>
              <a:t>a</a:t>
            </a:r>
            <a:r>
              <a:rPr sz="1500" i="1" spc="104" baseline="-16666" dirty="0">
                <a:latin typeface="Times New Roman"/>
                <a:cs typeface="Times New Roman"/>
              </a:rPr>
              <a:t>x</a:t>
            </a:r>
            <a:r>
              <a:rPr sz="1500" i="1" spc="307" baseline="-166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3</a:t>
            </a:r>
            <a:r>
              <a:rPr sz="1200" i="1" spc="85" dirty="0">
                <a:latin typeface="Times New Roman"/>
                <a:cs typeface="Times New Roman"/>
              </a:rPr>
              <a:t>a</a:t>
            </a:r>
            <a:r>
              <a:rPr sz="1500" i="1" spc="127" baseline="-16666" dirty="0">
                <a:latin typeface="Times New Roman"/>
                <a:cs typeface="Times New Roman"/>
              </a:rPr>
              <a:t>y</a:t>
            </a:r>
            <a:r>
              <a:rPr sz="1500" i="1" spc="52" baseline="-16666" dirty="0">
                <a:latin typeface="Times New Roman"/>
                <a:cs typeface="Times New Roman"/>
              </a:rPr>
              <a:t> </a:t>
            </a:r>
            <a:r>
              <a:rPr sz="1800" i="1" baseline="11574" dirty="0">
                <a:latin typeface="Times New Roman"/>
                <a:cs typeface="Times New Roman"/>
              </a:rPr>
              <a:t>V</a:t>
            </a:r>
            <a:r>
              <a:rPr sz="1800" i="1" spc="60" baseline="11574" dirty="0">
                <a:latin typeface="Times New Roman"/>
                <a:cs typeface="Times New Roman"/>
              </a:rPr>
              <a:t> </a:t>
            </a:r>
            <a:r>
              <a:rPr sz="1800" i="1" baseline="-30092" dirty="0">
                <a:latin typeface="Times New Roman"/>
                <a:cs typeface="Times New Roman"/>
              </a:rPr>
              <a:t>m</a:t>
            </a:r>
            <a:endParaRPr sz="1800" baseline="-30092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625"/>
              </a:spcBef>
            </a:pPr>
            <a:r>
              <a:rPr sz="1150" dirty="0">
                <a:latin typeface="Calibri"/>
                <a:cs typeface="Calibri"/>
              </a:rPr>
              <a:t>Find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magnetic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strength.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150" b="1" spc="-10" dirty="0">
                <a:latin typeface="Times New Roman"/>
                <a:cs typeface="Times New Roman"/>
              </a:rPr>
              <a:t>Solution:</a:t>
            </a: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sz="1150" dirty="0">
                <a:latin typeface="Calibri"/>
                <a:cs typeface="Calibri"/>
              </a:rPr>
              <a:t>The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direction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propagation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n</a:t>
            </a:r>
            <a:r>
              <a:rPr sz="1200" baseline="-6944" dirty="0">
                <a:latin typeface="Calibri"/>
                <a:cs typeface="Calibri"/>
              </a:rPr>
              <a:t>β</a:t>
            </a:r>
            <a:r>
              <a:rPr sz="1200" spc="97" baseline="-694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–</a:t>
            </a:r>
            <a:r>
              <a:rPr sz="1150" b="1" dirty="0">
                <a:latin typeface="Calibri"/>
                <a:cs typeface="Calibri"/>
              </a:rPr>
              <a:t>a</a:t>
            </a:r>
            <a:r>
              <a:rPr sz="1200" baseline="-6944" dirty="0">
                <a:latin typeface="Calibri"/>
                <a:cs typeface="Calibri"/>
              </a:rPr>
              <a:t>z</a:t>
            </a:r>
            <a:r>
              <a:rPr sz="1150" dirty="0">
                <a:latin typeface="Calibri"/>
                <a:cs typeface="Calibri"/>
              </a:rPr>
              <a:t>.</a:t>
            </a:r>
            <a:r>
              <a:rPr sz="1150" spc="459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vector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amplitude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magnetic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then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given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3225" y="5658319"/>
            <a:ext cx="42290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0" y="0"/>
                </a:moveTo>
                <a:lnTo>
                  <a:pt x="422410" y="0"/>
                </a:lnTo>
              </a:path>
            </a:pathLst>
          </a:custGeom>
          <a:ln w="6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1648" y="5329011"/>
            <a:ext cx="186690" cy="658495"/>
          </a:xfrm>
          <a:custGeom>
            <a:avLst/>
            <a:gdLst/>
            <a:ahLst/>
            <a:cxnLst/>
            <a:rect l="l" t="t" r="r" b="b"/>
            <a:pathLst>
              <a:path w="186689" h="658495">
                <a:moveTo>
                  <a:pt x="0" y="329308"/>
                </a:moveTo>
                <a:lnTo>
                  <a:pt x="151257" y="329308"/>
                </a:lnTo>
              </a:path>
              <a:path w="186689" h="658495">
                <a:moveTo>
                  <a:pt x="186617" y="0"/>
                </a:moveTo>
                <a:lnTo>
                  <a:pt x="186617" y="658309"/>
                </a:lnTo>
              </a:path>
            </a:pathLst>
          </a:custGeom>
          <a:ln w="6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0669" y="5329011"/>
            <a:ext cx="0" cy="658495"/>
          </a:xfrm>
          <a:custGeom>
            <a:avLst/>
            <a:gdLst/>
            <a:ahLst/>
            <a:cxnLst/>
            <a:rect l="l" t="t" r="r" b="b"/>
            <a:pathLst>
              <a:path h="658495">
                <a:moveTo>
                  <a:pt x="0" y="0"/>
                </a:moveTo>
                <a:lnTo>
                  <a:pt x="0" y="658309"/>
                </a:lnTo>
              </a:path>
            </a:pathLst>
          </a:custGeom>
          <a:ln w="6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6675" y="5658319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737" y="0"/>
                </a:lnTo>
              </a:path>
            </a:pathLst>
          </a:custGeom>
          <a:ln w="6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652" y="5543001"/>
            <a:ext cx="163195" cy="230504"/>
          </a:xfrm>
          <a:custGeom>
            <a:avLst/>
            <a:gdLst/>
            <a:ahLst/>
            <a:cxnLst/>
            <a:rect l="l" t="t" r="r" b="b"/>
            <a:pathLst>
              <a:path w="163195" h="230504">
                <a:moveTo>
                  <a:pt x="162904" y="0"/>
                </a:moveTo>
                <a:lnTo>
                  <a:pt x="0" y="230337"/>
                </a:lnTo>
              </a:path>
            </a:pathLst>
          </a:custGeom>
          <a:ln w="6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6909" y="5539663"/>
            <a:ext cx="928369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516890" algn="l"/>
              </a:tabLst>
            </a:pPr>
            <a:r>
              <a:rPr sz="1150" spc="-25" dirty="0">
                <a:latin typeface="Calibri"/>
                <a:cs typeface="Calibri"/>
              </a:rPr>
              <a:t>by</a:t>
            </a:r>
            <a:r>
              <a:rPr sz="1150" dirty="0">
                <a:latin typeface="Calibri"/>
                <a:cs typeface="Calibri"/>
              </a:rPr>
              <a:t>	</a:t>
            </a:r>
            <a:r>
              <a:rPr sz="1200" spc="-310" dirty="0">
                <a:latin typeface="Symbol"/>
                <a:cs typeface="Symbol"/>
              </a:rPr>
              <a:t></a:t>
            </a:r>
            <a:r>
              <a:rPr sz="1800" spc="-465" baseline="16203" dirty="0">
                <a:latin typeface="Lucida Sans Unicode"/>
                <a:cs typeface="Lucida Sans Unicode"/>
              </a:rPr>
              <a:t>‸</a:t>
            </a:r>
            <a:r>
              <a:rPr sz="1800" spc="-75" baseline="16203" dirty="0">
                <a:latin typeface="Lucida Sans Unicode"/>
                <a:cs typeface="Lucida Sans Unicode"/>
              </a:rPr>
              <a:t> </a:t>
            </a:r>
            <a:r>
              <a:rPr sz="1500" i="1" baseline="-16666" dirty="0">
                <a:latin typeface="Times New Roman"/>
                <a:cs typeface="Times New Roman"/>
              </a:rPr>
              <a:t>m</a:t>
            </a:r>
            <a:r>
              <a:rPr sz="1500" i="1" spc="247" baseline="-16666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5568" y="5447050"/>
            <a:ext cx="108648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13460" algn="l"/>
              </a:tabLst>
            </a:pPr>
            <a:r>
              <a:rPr sz="1200" spc="-50" dirty="0">
                <a:latin typeface="Symbol"/>
                <a:cs typeface="Symbol"/>
              </a:rPr>
              <a:t>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Symbol"/>
                <a:cs typeface="Symbol"/>
              </a:rPr>
              <a:t>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4331" y="5371548"/>
            <a:ext cx="419100" cy="4908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200" i="1" dirty="0">
                <a:latin typeface="Times New Roman"/>
                <a:cs typeface="Times New Roman"/>
              </a:rPr>
              <a:t>n</a:t>
            </a:r>
            <a:r>
              <a:rPr sz="1125" baseline="-18518" dirty="0">
                <a:latin typeface="Symbol"/>
                <a:cs typeface="Symbol"/>
              </a:rPr>
              <a:t></a:t>
            </a:r>
            <a:r>
              <a:rPr sz="1125" spc="262" baseline="-1851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Symbol"/>
                <a:cs typeface="Symbol"/>
              </a:rPr>
              <a:t></a:t>
            </a:r>
            <a:r>
              <a:rPr sz="1000" spc="-160" dirty="0">
                <a:latin typeface="Times New Roman"/>
                <a:cs typeface="Times New Roman"/>
              </a:rPr>
              <a:t> </a:t>
            </a:r>
            <a:r>
              <a:rPr sz="1200" spc="-305" dirty="0">
                <a:latin typeface="Symbol"/>
                <a:cs typeface="Symbol"/>
              </a:rPr>
              <a:t></a:t>
            </a:r>
            <a:r>
              <a:rPr sz="1800" spc="-457" baseline="16203" dirty="0">
                <a:latin typeface="Lucida Sans Unicode"/>
                <a:cs typeface="Lucida Sans Unicode"/>
              </a:rPr>
              <a:t>‸</a:t>
            </a:r>
            <a:endParaRPr sz="1800" baseline="16203">
              <a:latin typeface="Lucida Sans Unicode"/>
              <a:cs typeface="Lucida Sans Unicode"/>
            </a:endParaRPr>
          </a:p>
          <a:p>
            <a:pPr marL="14604" algn="ctr">
              <a:lnSpc>
                <a:spcPct val="100000"/>
              </a:lnSpc>
              <a:spcBef>
                <a:spcPts val="380"/>
              </a:spcBef>
            </a:pPr>
            <a:r>
              <a:rPr sz="1250" spc="-50" dirty="0">
                <a:latin typeface="Symbol"/>
                <a:cs typeface="Symbol"/>
              </a:rPr>
              <a:t>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8731" y="5531125"/>
            <a:ext cx="29654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Symbol"/>
                <a:cs typeface="Symbol"/>
              </a:rPr>
              <a:t>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875" spc="-75" baseline="-37777" dirty="0">
                <a:latin typeface="Symbol"/>
                <a:cs typeface="Symbol"/>
              </a:rPr>
              <a:t></a:t>
            </a:r>
            <a:endParaRPr sz="1875" baseline="-37777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7824" y="5769698"/>
            <a:ext cx="46990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Times New Roman"/>
                <a:cs typeface="Times New Roman"/>
              </a:rPr>
              <a:t>2</a:t>
            </a:r>
            <a:r>
              <a:rPr sz="1200" spc="11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3</a:t>
            </a:r>
            <a:r>
              <a:rPr sz="1200" spc="125" dirty="0">
                <a:latin typeface="Times New Roman"/>
                <a:cs typeface="Times New Roman"/>
              </a:rPr>
              <a:t> 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0509" y="5319027"/>
            <a:ext cx="1198880" cy="323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2090">
              <a:lnSpc>
                <a:spcPts val="1170"/>
              </a:lnSpc>
              <a:spcBef>
                <a:spcPts val="110"/>
              </a:spcBef>
            </a:pPr>
            <a:r>
              <a:rPr sz="1200" i="1" spc="55" dirty="0">
                <a:latin typeface="Times New Roman"/>
                <a:cs typeface="Times New Roman"/>
              </a:rPr>
              <a:t>a</a:t>
            </a:r>
            <a:r>
              <a:rPr sz="1500" i="1" spc="82" baseline="-11111" dirty="0">
                <a:latin typeface="Times New Roman"/>
                <a:cs typeface="Times New Roman"/>
              </a:rPr>
              <a:t>x</a:t>
            </a:r>
            <a:r>
              <a:rPr sz="1500" i="1" spc="-82" baseline="-11111" dirty="0">
                <a:latin typeface="Times New Roman"/>
                <a:cs typeface="Times New Roman"/>
              </a:rPr>
              <a:t> </a:t>
            </a:r>
            <a:r>
              <a:rPr sz="1200" i="1" spc="70" dirty="0">
                <a:latin typeface="Times New Roman"/>
                <a:cs typeface="Times New Roman"/>
              </a:rPr>
              <a:t>a</a:t>
            </a:r>
            <a:r>
              <a:rPr sz="1500" i="1" spc="104" baseline="-11111" dirty="0">
                <a:latin typeface="Times New Roman"/>
                <a:cs typeface="Times New Roman"/>
              </a:rPr>
              <a:t>y</a:t>
            </a:r>
            <a:r>
              <a:rPr sz="1500" i="1" spc="127" baseline="-11111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a</a:t>
            </a:r>
            <a:r>
              <a:rPr sz="1500" i="1" spc="-37" baseline="-11111" dirty="0">
                <a:latin typeface="Times New Roman"/>
                <a:cs typeface="Times New Roman"/>
              </a:rPr>
              <a:t>z</a:t>
            </a:r>
            <a:endParaRPr sz="1500" baseline="-11111">
              <a:latin typeface="Times New Roman"/>
              <a:cs typeface="Times New Roman"/>
            </a:endParaRPr>
          </a:p>
          <a:p>
            <a:pPr marL="50800">
              <a:lnSpc>
                <a:spcPts val="1170"/>
              </a:lnSpc>
              <a:tabLst>
                <a:tab pos="1082675" algn="l"/>
              </a:tabLst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4581" y="5549351"/>
            <a:ext cx="209423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800" baseline="4629" dirty="0">
                <a:latin typeface="Times New Roman"/>
                <a:cs typeface="Times New Roman"/>
              </a:rPr>
              <a:t>0</a:t>
            </a:r>
            <a:r>
              <a:rPr sz="1800" spc="682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0</a:t>
            </a:r>
            <a:r>
              <a:rPr sz="1800" spc="27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</a:t>
            </a:r>
            <a:r>
              <a:rPr sz="1800" spc="-16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1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</a:t>
            </a:r>
            <a:r>
              <a:rPr sz="1800" spc="-67" baseline="4629" dirty="0">
                <a:latin typeface="Times New Roman"/>
                <a:cs typeface="Times New Roman"/>
              </a:rPr>
              <a:t> </a:t>
            </a:r>
            <a:r>
              <a:rPr sz="1800" spc="-352" baseline="2314" dirty="0">
                <a:latin typeface="Symbol"/>
                <a:cs typeface="Symbol"/>
              </a:rPr>
              <a:t></a:t>
            </a:r>
            <a:r>
              <a:rPr sz="1800" spc="-352" baseline="-30092" dirty="0">
                <a:latin typeface="Symbol"/>
                <a:cs typeface="Symbol"/>
              </a:rPr>
              <a:t></a:t>
            </a:r>
            <a:r>
              <a:rPr sz="1800" spc="-142" baseline="-30092" dirty="0">
                <a:latin typeface="Times New Roman"/>
                <a:cs typeface="Times New Roman"/>
              </a:rPr>
              <a:t> </a:t>
            </a:r>
            <a:r>
              <a:rPr sz="1800" baseline="-37037" dirty="0">
                <a:latin typeface="Times New Roman"/>
                <a:cs typeface="Times New Roman"/>
              </a:rPr>
              <a:t>377</a:t>
            </a:r>
            <a:r>
              <a:rPr sz="1800" spc="-60" baseline="-37037" dirty="0">
                <a:latin typeface="Times New Roman"/>
                <a:cs typeface="Times New Roman"/>
              </a:rPr>
              <a:t> </a:t>
            </a:r>
            <a:r>
              <a:rPr sz="1800" spc="104" baseline="4629" dirty="0">
                <a:latin typeface="Times New Roman"/>
                <a:cs typeface="Times New Roman"/>
              </a:rPr>
              <a:t>3</a:t>
            </a:r>
            <a:r>
              <a:rPr sz="1200" i="1" spc="70" dirty="0">
                <a:latin typeface="Times New Roman"/>
                <a:cs typeface="Times New Roman"/>
              </a:rPr>
              <a:t>a</a:t>
            </a:r>
            <a:r>
              <a:rPr sz="1500" i="1" spc="104" baseline="-11111" dirty="0">
                <a:latin typeface="Times New Roman"/>
                <a:cs typeface="Times New Roman"/>
              </a:rPr>
              <a:t>x</a:t>
            </a:r>
            <a:r>
              <a:rPr sz="1500" i="1" spc="82" baseline="-11111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</a:t>
            </a:r>
            <a:r>
              <a:rPr sz="1800" spc="-6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2</a:t>
            </a:r>
            <a:r>
              <a:rPr sz="1800" spc="-202" baseline="4629" dirty="0">
                <a:latin typeface="Times New Roman"/>
                <a:cs typeface="Times New Roman"/>
              </a:rPr>
              <a:t> </a:t>
            </a:r>
            <a:r>
              <a:rPr sz="1200" i="1" spc="-45" dirty="0">
                <a:latin typeface="Times New Roman"/>
                <a:cs typeface="Times New Roman"/>
              </a:rPr>
              <a:t>a</a:t>
            </a:r>
            <a:r>
              <a:rPr sz="1500" i="1" spc="-67" baseline="-11111" dirty="0">
                <a:latin typeface="Times New Roman"/>
                <a:cs typeface="Times New Roman"/>
              </a:rPr>
              <a:t>y</a:t>
            </a:r>
            <a:r>
              <a:rPr sz="1800" spc="-67" baseline="2314" dirty="0">
                <a:latin typeface="Symbol"/>
                <a:cs typeface="Symbol"/>
              </a:rPr>
              <a:t></a:t>
            </a:r>
            <a:r>
              <a:rPr sz="1800" spc="-67" baseline="-30092" dirty="0">
                <a:latin typeface="Symbol"/>
                <a:cs typeface="Symbol"/>
              </a:rPr>
              <a:t></a:t>
            </a:r>
            <a:r>
              <a:rPr sz="1800" spc="187" baseline="-30092" dirty="0">
                <a:latin typeface="Times New Roman"/>
                <a:cs typeface="Times New Roman"/>
              </a:rPr>
              <a:t> </a:t>
            </a:r>
            <a:r>
              <a:rPr sz="1800" i="1" spc="67" baseline="20833" dirty="0">
                <a:latin typeface="Times New Roman"/>
                <a:cs typeface="Times New Roman"/>
              </a:rPr>
              <a:t>A</a:t>
            </a:r>
            <a:r>
              <a:rPr sz="1800" i="1" spc="67" baseline="-20833" dirty="0">
                <a:latin typeface="Times New Roman"/>
                <a:cs typeface="Times New Roman"/>
              </a:rPr>
              <a:t>m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63025" y="5726166"/>
            <a:ext cx="774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10" dirty="0">
                <a:latin typeface="Lucida Sans Unicode"/>
                <a:cs typeface="Lucida Sans Unicode"/>
              </a:rPr>
              <a:t>∘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32874" y="6226928"/>
            <a:ext cx="276860" cy="433705"/>
            <a:chOff x="1632874" y="6226928"/>
            <a:chExt cx="276860" cy="433705"/>
          </a:xfrm>
        </p:grpSpPr>
        <p:sp>
          <p:nvSpPr>
            <p:cNvPr id="21" name="object 21"/>
            <p:cNvSpPr/>
            <p:nvPr/>
          </p:nvSpPr>
          <p:spPr>
            <a:xfrm>
              <a:off x="1636037" y="6458118"/>
              <a:ext cx="261620" cy="45720"/>
            </a:xfrm>
            <a:custGeom>
              <a:avLst/>
              <a:gdLst/>
              <a:ahLst/>
              <a:cxnLst/>
              <a:rect l="l" t="t" r="r" b="b"/>
              <a:pathLst>
                <a:path w="261619" h="45720">
                  <a:moveTo>
                    <a:pt x="98951" y="0"/>
                  </a:moveTo>
                  <a:lnTo>
                    <a:pt x="261259" y="0"/>
                  </a:lnTo>
                </a:path>
                <a:path w="261619" h="45720">
                  <a:moveTo>
                    <a:pt x="0" y="45373"/>
                  </a:moveTo>
                  <a:lnTo>
                    <a:pt x="19309" y="34551"/>
                  </a:lnTo>
                </a:path>
              </a:pathLst>
            </a:custGeom>
            <a:ln w="6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55346" y="6495676"/>
              <a:ext cx="27940" cy="158750"/>
            </a:xfrm>
            <a:custGeom>
              <a:avLst/>
              <a:gdLst/>
              <a:ahLst/>
              <a:cxnLst/>
              <a:rect l="l" t="t" r="r" b="b"/>
              <a:pathLst>
                <a:path w="27939" h="158750">
                  <a:moveTo>
                    <a:pt x="0" y="0"/>
                  </a:moveTo>
                  <a:lnTo>
                    <a:pt x="27750" y="158623"/>
                  </a:lnTo>
                </a:path>
              </a:pathLst>
            </a:custGeom>
            <a:ln w="12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86421" y="6230096"/>
              <a:ext cx="223520" cy="424815"/>
            </a:xfrm>
            <a:custGeom>
              <a:avLst/>
              <a:gdLst/>
              <a:ahLst/>
              <a:cxnLst/>
              <a:rect l="l" t="t" r="r" b="b"/>
              <a:pathLst>
                <a:path w="223519" h="424815">
                  <a:moveTo>
                    <a:pt x="0" y="424203"/>
                  </a:moveTo>
                  <a:lnTo>
                    <a:pt x="36801" y="0"/>
                  </a:lnTo>
                </a:path>
                <a:path w="223519" h="424815">
                  <a:moveTo>
                    <a:pt x="36801" y="0"/>
                  </a:moveTo>
                  <a:lnTo>
                    <a:pt x="223238" y="0"/>
                  </a:lnTo>
                </a:path>
              </a:pathLst>
            </a:custGeom>
            <a:ln w="6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12164" y="6419923"/>
            <a:ext cx="7620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95" dirty="0">
                <a:latin typeface="Lucida Sans Unicode"/>
                <a:cs typeface="Lucida Sans Unicode"/>
              </a:rPr>
              <a:t>∘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4393" y="6446256"/>
            <a:ext cx="2038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425" spc="-37" baseline="-14619" dirty="0">
                <a:latin typeface="Lucida Sans Unicode"/>
                <a:cs typeface="Lucida Sans Unicode"/>
              </a:rPr>
              <a:t>∘</a:t>
            </a:r>
            <a:endParaRPr sz="1425" baseline="-14619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309" y="6338699"/>
            <a:ext cx="7029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b="1" dirty="0">
                <a:latin typeface="Calibri"/>
                <a:cs typeface="Calibri"/>
              </a:rPr>
              <a:t>*note</a:t>
            </a:r>
            <a:r>
              <a:rPr sz="1150" b="1" spc="175" dirty="0">
                <a:latin typeface="Calibri"/>
                <a:cs typeface="Calibri"/>
              </a:rPr>
              <a:t> </a:t>
            </a:r>
            <a:r>
              <a:rPr sz="1875" baseline="4444" dirty="0">
                <a:latin typeface="Symbol"/>
                <a:cs typeface="Symbol"/>
              </a:rPr>
              <a:t></a:t>
            </a:r>
            <a:r>
              <a:rPr sz="1875" spc="555" baseline="4444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Symbol"/>
                <a:cs typeface="Symbol"/>
              </a:rPr>
              <a:t>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9562" y="6199609"/>
            <a:ext cx="2586990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345"/>
              </a:lnSpc>
              <a:spcBef>
                <a:spcPts val="95"/>
              </a:spcBef>
            </a:pPr>
            <a:r>
              <a:rPr sz="1250" spc="-25" dirty="0">
                <a:latin typeface="Symbol"/>
                <a:cs typeface="Symbol"/>
              </a:rPr>
              <a:t></a:t>
            </a:r>
            <a:r>
              <a:rPr sz="1425" spc="-37" baseline="-29239" dirty="0">
                <a:latin typeface="Lucida Sans Unicode"/>
                <a:cs typeface="Lucida Sans Unicode"/>
              </a:rPr>
              <a:t>∘</a:t>
            </a:r>
            <a:endParaRPr sz="1425" baseline="-29239">
              <a:latin typeface="Lucida Sans Unicode"/>
              <a:cs typeface="Lucida Sans Unicode"/>
            </a:endParaRPr>
          </a:p>
          <a:p>
            <a:pPr marL="257175">
              <a:lnSpc>
                <a:spcPts val="1225"/>
              </a:lnSpc>
            </a:pPr>
            <a:r>
              <a:rPr sz="1150" dirty="0">
                <a:latin typeface="Calibri"/>
                <a:cs typeface="Calibri"/>
              </a:rPr>
              <a:t>120π~377Ω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(Appendix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–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Table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D.1)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7409" y="6848234"/>
            <a:ext cx="3871595" cy="17945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320"/>
              </a:spcBef>
            </a:pPr>
            <a:r>
              <a:rPr sz="1150" dirty="0">
                <a:latin typeface="Calibri"/>
                <a:cs typeface="Calibri"/>
              </a:rPr>
              <a:t>2.</a:t>
            </a:r>
            <a:r>
              <a:rPr sz="1150" spc="290" dirty="0">
                <a:latin typeface="Calibri"/>
                <a:cs typeface="Calibri"/>
              </a:rPr>
              <a:t> 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phasor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electric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expression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phase</a:t>
            </a:r>
            <a:r>
              <a:rPr sz="1150" spc="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by</a:t>
            </a:r>
            <a:endParaRPr sz="1150">
              <a:latin typeface="Calibri"/>
              <a:cs typeface="Calibri"/>
            </a:endParaRPr>
          </a:p>
          <a:p>
            <a:pPr marL="326390">
              <a:lnSpc>
                <a:spcPct val="100000"/>
              </a:lnSpc>
              <a:spcBef>
                <a:spcPts val="395"/>
              </a:spcBef>
            </a:pPr>
            <a:r>
              <a:rPr sz="1725" spc="-382" baseline="-16908" dirty="0">
                <a:latin typeface="Symbol"/>
                <a:cs typeface="Symbol"/>
              </a:rPr>
              <a:t></a:t>
            </a:r>
            <a:r>
              <a:rPr sz="1150" spc="-254" dirty="0">
                <a:latin typeface="Lucida Sans Unicode"/>
                <a:cs typeface="Lucida Sans Unicode"/>
              </a:rPr>
              <a:t>‸</a:t>
            </a:r>
            <a:r>
              <a:rPr sz="1150" spc="145" dirty="0">
                <a:latin typeface="Lucida Sans Unicode"/>
                <a:cs typeface="Lucida Sans Unicode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</a:t>
            </a:r>
            <a:r>
              <a:rPr sz="1725" spc="-75" baseline="-16908" dirty="0">
                <a:latin typeface="Times New Roman"/>
                <a:cs typeface="Times New Roman"/>
              </a:rPr>
              <a:t> </a:t>
            </a:r>
            <a:r>
              <a:rPr sz="3525" spc="-82" baseline="-14184" dirty="0">
                <a:latin typeface="Symbol"/>
                <a:cs typeface="Symbol"/>
              </a:rPr>
              <a:t></a:t>
            </a:r>
            <a:r>
              <a:rPr sz="1725" i="1" spc="-82" baseline="-21739" dirty="0">
                <a:latin typeface="Times New Roman"/>
                <a:cs typeface="Times New Roman"/>
              </a:rPr>
              <a:t>a</a:t>
            </a:r>
            <a:r>
              <a:rPr sz="1425" i="1" spc="-82" baseline="-35087" dirty="0">
                <a:latin typeface="Times New Roman"/>
                <a:cs typeface="Times New Roman"/>
              </a:rPr>
              <a:t>x</a:t>
            </a:r>
            <a:r>
              <a:rPr sz="1425" i="1" spc="179" baseline="-35087" dirty="0">
                <a:latin typeface="Times New Roman"/>
                <a:cs typeface="Times New Roman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</a:t>
            </a:r>
            <a:r>
              <a:rPr sz="1725" spc="30" baseline="-16908" dirty="0">
                <a:latin typeface="Times New Roman"/>
                <a:cs typeface="Times New Roman"/>
              </a:rPr>
              <a:t> </a:t>
            </a:r>
            <a:r>
              <a:rPr sz="1725" spc="-382" baseline="-16908" dirty="0">
                <a:latin typeface="Symbol"/>
                <a:cs typeface="Symbol"/>
              </a:rPr>
              <a:t></a:t>
            </a:r>
            <a:r>
              <a:rPr sz="1150" spc="-254" dirty="0">
                <a:latin typeface="Lucida Sans Unicode"/>
                <a:cs typeface="Lucida Sans Unicode"/>
              </a:rPr>
              <a:t>‸</a:t>
            </a:r>
            <a:r>
              <a:rPr sz="1150" spc="45" dirty="0">
                <a:latin typeface="Lucida Sans Unicode"/>
                <a:cs typeface="Lucida Sans Unicode"/>
              </a:rPr>
              <a:t> </a:t>
            </a:r>
            <a:r>
              <a:rPr sz="1425" i="1" baseline="-38011" dirty="0">
                <a:latin typeface="Times New Roman"/>
                <a:cs typeface="Times New Roman"/>
              </a:rPr>
              <a:t>y</a:t>
            </a:r>
            <a:r>
              <a:rPr sz="1425" i="1" spc="262" baseline="-38011" dirty="0">
                <a:latin typeface="Times New Roman"/>
                <a:cs typeface="Times New Roman"/>
              </a:rPr>
              <a:t> </a:t>
            </a:r>
            <a:r>
              <a:rPr sz="1725" i="1" spc="142" baseline="-21739" dirty="0">
                <a:latin typeface="Times New Roman"/>
                <a:cs typeface="Times New Roman"/>
              </a:rPr>
              <a:t>a</a:t>
            </a:r>
            <a:r>
              <a:rPr sz="1425" i="1" spc="142" baseline="-35087" dirty="0">
                <a:latin typeface="Times New Roman"/>
                <a:cs typeface="Times New Roman"/>
              </a:rPr>
              <a:t>y</a:t>
            </a:r>
            <a:r>
              <a:rPr sz="1425" i="1" spc="179" baseline="-35087" dirty="0">
                <a:latin typeface="Times New Roman"/>
                <a:cs typeface="Times New Roman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</a:t>
            </a:r>
            <a:r>
              <a:rPr sz="1725" spc="-7" baseline="-16908" dirty="0">
                <a:latin typeface="Times New Roman"/>
                <a:cs typeface="Times New Roman"/>
              </a:rPr>
              <a:t> </a:t>
            </a:r>
            <a:r>
              <a:rPr sz="2475" spc="-75" baseline="-13468" dirty="0">
                <a:latin typeface="Symbol"/>
                <a:cs typeface="Symbol"/>
              </a:rPr>
              <a:t></a:t>
            </a:r>
            <a:r>
              <a:rPr sz="1725" spc="-75" baseline="-16908" dirty="0">
                <a:latin typeface="Times New Roman"/>
                <a:cs typeface="Times New Roman"/>
              </a:rPr>
              <a:t>2</a:t>
            </a:r>
            <a:r>
              <a:rPr sz="1725" spc="37" baseline="-16908" dirty="0">
                <a:latin typeface="Times New Roman"/>
                <a:cs typeface="Times New Roman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</a:t>
            </a:r>
            <a:r>
              <a:rPr sz="1725" spc="405" baseline="-16908" dirty="0">
                <a:latin typeface="Times New Roman"/>
                <a:cs typeface="Times New Roman"/>
              </a:rPr>
              <a:t> </a:t>
            </a:r>
            <a:r>
              <a:rPr sz="1725" i="1" spc="-89" baseline="-16908" dirty="0">
                <a:latin typeface="Times New Roman"/>
                <a:cs typeface="Times New Roman"/>
              </a:rPr>
              <a:t>j</a:t>
            </a:r>
            <a:r>
              <a:rPr sz="1725" spc="-89" baseline="-16908" dirty="0">
                <a:latin typeface="Times New Roman"/>
                <a:cs typeface="Times New Roman"/>
              </a:rPr>
              <a:t>5</a:t>
            </a:r>
            <a:r>
              <a:rPr sz="2475" spc="-89" baseline="-13468" dirty="0">
                <a:latin typeface="Symbol"/>
                <a:cs typeface="Symbol"/>
              </a:rPr>
              <a:t></a:t>
            </a:r>
            <a:r>
              <a:rPr sz="2475" spc="-375" baseline="-13468" dirty="0">
                <a:latin typeface="Times New Roman"/>
                <a:cs typeface="Times New Roman"/>
              </a:rPr>
              <a:t> </a:t>
            </a:r>
            <a:r>
              <a:rPr sz="1725" i="1" spc="-15" baseline="-21739" dirty="0">
                <a:latin typeface="Times New Roman"/>
                <a:cs typeface="Times New Roman"/>
              </a:rPr>
              <a:t>a</a:t>
            </a:r>
            <a:r>
              <a:rPr sz="1425" i="1" spc="-15" baseline="-35087" dirty="0">
                <a:latin typeface="Times New Roman"/>
                <a:cs typeface="Times New Roman"/>
              </a:rPr>
              <a:t>z</a:t>
            </a:r>
            <a:r>
              <a:rPr sz="3525" spc="-15" baseline="-14184" dirty="0">
                <a:latin typeface="Symbol"/>
                <a:cs typeface="Symbol"/>
              </a:rPr>
              <a:t></a:t>
            </a:r>
            <a:r>
              <a:rPr sz="1725" i="1" spc="-15" baseline="-21739" dirty="0">
                <a:latin typeface="Times New Roman"/>
                <a:cs typeface="Times New Roman"/>
              </a:rPr>
              <a:t>e</a:t>
            </a:r>
            <a:r>
              <a:rPr sz="1425" spc="-15" baseline="2923" dirty="0">
                <a:latin typeface="Symbol"/>
                <a:cs typeface="Symbol"/>
              </a:rPr>
              <a:t></a:t>
            </a:r>
            <a:r>
              <a:rPr sz="1425" spc="7" baseline="2923" dirty="0">
                <a:latin typeface="Times New Roman"/>
                <a:cs typeface="Times New Roman"/>
              </a:rPr>
              <a:t> </a:t>
            </a:r>
            <a:r>
              <a:rPr sz="1425" i="1" baseline="2923" dirty="0">
                <a:latin typeface="Times New Roman"/>
                <a:cs typeface="Times New Roman"/>
              </a:rPr>
              <a:t>j</a:t>
            </a:r>
            <a:r>
              <a:rPr sz="1425" baseline="2923" dirty="0">
                <a:latin typeface="Times New Roman"/>
                <a:cs typeface="Times New Roman"/>
              </a:rPr>
              <a:t>2.3(</a:t>
            </a:r>
            <a:r>
              <a:rPr sz="1425" baseline="2923" dirty="0">
                <a:latin typeface="Symbol"/>
                <a:cs typeface="Symbol"/>
              </a:rPr>
              <a:t></a:t>
            </a:r>
            <a:r>
              <a:rPr sz="1425" baseline="2923" dirty="0">
                <a:latin typeface="Times New Roman"/>
                <a:cs typeface="Times New Roman"/>
              </a:rPr>
              <a:t>0.6</a:t>
            </a:r>
            <a:r>
              <a:rPr sz="1425" i="1" baseline="2923" dirty="0">
                <a:latin typeface="Times New Roman"/>
                <a:cs typeface="Times New Roman"/>
              </a:rPr>
              <a:t>x</a:t>
            </a:r>
            <a:r>
              <a:rPr sz="1425" baseline="2923" dirty="0">
                <a:latin typeface="Symbol"/>
                <a:cs typeface="Symbol"/>
              </a:rPr>
              <a:t></a:t>
            </a:r>
            <a:r>
              <a:rPr sz="1425" baseline="2923" dirty="0">
                <a:latin typeface="Times New Roman"/>
                <a:cs typeface="Times New Roman"/>
              </a:rPr>
              <a:t>0.8</a:t>
            </a:r>
            <a:r>
              <a:rPr sz="1425" spc="-209" baseline="2923" dirty="0">
                <a:latin typeface="Times New Roman"/>
                <a:cs typeface="Times New Roman"/>
              </a:rPr>
              <a:t> </a:t>
            </a:r>
            <a:r>
              <a:rPr sz="1425" i="1" spc="-37" baseline="2923" dirty="0">
                <a:latin typeface="Times New Roman"/>
                <a:cs typeface="Times New Roman"/>
              </a:rPr>
              <a:t>y</a:t>
            </a:r>
            <a:r>
              <a:rPr sz="1425" spc="-37" baseline="2923" dirty="0">
                <a:latin typeface="Times New Roman"/>
                <a:cs typeface="Times New Roman"/>
              </a:rPr>
              <a:t>)</a:t>
            </a:r>
            <a:endParaRPr sz="1425" baseline="2923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805"/>
              </a:spcBef>
            </a:pPr>
            <a:r>
              <a:rPr sz="1150" dirty="0">
                <a:latin typeface="Calibri"/>
                <a:cs typeface="Calibri"/>
              </a:rPr>
              <a:t>Find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following: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150">
              <a:latin typeface="Calibri"/>
              <a:cs typeface="Calibri"/>
            </a:endParaRPr>
          </a:p>
          <a:p>
            <a:pPr marL="327025" indent="-250825">
              <a:lnSpc>
                <a:spcPct val="100000"/>
              </a:lnSpc>
              <a:buFont typeface="Calibri"/>
              <a:buAutoNum type="arabicPeriod"/>
              <a:tabLst>
                <a:tab pos="327025" algn="l"/>
              </a:tabLst>
            </a:pPr>
            <a:r>
              <a:rPr sz="1150" spc="-254" dirty="0">
                <a:latin typeface="Symbol"/>
                <a:cs typeface="Symbol"/>
              </a:rPr>
              <a:t></a:t>
            </a:r>
            <a:r>
              <a:rPr sz="1725" spc="-382" baseline="19323" dirty="0">
                <a:latin typeface="Lucida Sans Unicode"/>
                <a:cs typeface="Lucida Sans Unicode"/>
              </a:rPr>
              <a:t>‸</a:t>
            </a:r>
            <a:r>
              <a:rPr sz="1725" baseline="19323" dirty="0">
                <a:latin typeface="Lucida Sans Unicode"/>
                <a:cs typeface="Lucida Sans Unicode"/>
              </a:rPr>
              <a:t> </a:t>
            </a:r>
            <a:r>
              <a:rPr sz="1425" i="1" baseline="-14619" dirty="0">
                <a:latin typeface="Times New Roman"/>
                <a:cs typeface="Times New Roman"/>
              </a:rPr>
              <a:t>y</a:t>
            </a:r>
            <a:r>
              <a:rPr sz="1425" i="1" spc="-7" baseline="-14619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304800" algn="l"/>
              </a:tabLst>
            </a:pPr>
            <a:r>
              <a:rPr sz="1725" baseline="2415" dirty="0">
                <a:latin typeface="Calibri"/>
                <a:cs typeface="Calibri"/>
              </a:rPr>
              <a:t>Vector</a:t>
            </a:r>
            <a:r>
              <a:rPr sz="1725" spc="135" baseline="2415" dirty="0">
                <a:latin typeface="Calibri"/>
                <a:cs typeface="Calibri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magnetic</a:t>
            </a:r>
            <a:r>
              <a:rPr sz="1725" spc="52" baseline="2415" dirty="0">
                <a:latin typeface="Calibri"/>
                <a:cs typeface="Calibri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field,</a:t>
            </a:r>
            <a:r>
              <a:rPr sz="1725" spc="89" baseline="2415" dirty="0">
                <a:latin typeface="Calibri"/>
                <a:cs typeface="Calibri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assuming</a:t>
            </a:r>
            <a:r>
              <a:rPr sz="1725" spc="104" baseline="2415" dirty="0">
                <a:latin typeface="Calibri"/>
                <a:cs typeface="Calibri"/>
              </a:rPr>
              <a:t> </a:t>
            </a:r>
            <a:r>
              <a:rPr sz="1875" baseline="2222" dirty="0">
                <a:latin typeface="Symbol"/>
                <a:cs typeface="Symbol"/>
              </a:rPr>
              <a:t></a:t>
            </a:r>
            <a:r>
              <a:rPr sz="1875" spc="104" baseline="2222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spc="104" baseline="2314" dirty="0">
                <a:latin typeface="Times New Roman"/>
                <a:cs typeface="Times New Roman"/>
              </a:rPr>
              <a:t> </a:t>
            </a:r>
            <a:r>
              <a:rPr sz="1875" spc="-112" baseline="4444" dirty="0">
                <a:latin typeface="Symbol"/>
                <a:cs typeface="Symbol"/>
              </a:rPr>
              <a:t></a:t>
            </a:r>
            <a:r>
              <a:rPr sz="1500" spc="-112" baseline="-19444" dirty="0">
                <a:latin typeface="Lucida Sans Unicode"/>
                <a:cs typeface="Lucida Sans Unicode"/>
              </a:rPr>
              <a:t>∘</a:t>
            </a:r>
            <a:r>
              <a:rPr sz="1500" spc="-195" baseline="-19444" dirty="0">
                <a:latin typeface="Lucida Sans Unicode"/>
                <a:cs typeface="Lucida Sans Unicode"/>
              </a:rPr>
              <a:t> </a:t>
            </a:r>
            <a:r>
              <a:rPr sz="1800" i="1" baseline="2314" dirty="0">
                <a:latin typeface="Times New Roman"/>
                <a:cs typeface="Times New Roman"/>
              </a:rPr>
              <a:t>and</a:t>
            </a:r>
            <a:r>
              <a:rPr sz="1875" baseline="2222" dirty="0">
                <a:latin typeface="Symbol"/>
                <a:cs typeface="Symbol"/>
              </a:rPr>
              <a:t></a:t>
            </a:r>
            <a:r>
              <a:rPr sz="1875" spc="187" baseline="2222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spc="7" baseline="2314" dirty="0">
                <a:latin typeface="Times New Roman"/>
                <a:cs typeface="Times New Roman"/>
              </a:rPr>
              <a:t> </a:t>
            </a:r>
            <a:r>
              <a:rPr sz="1250" spc="-55" dirty="0">
                <a:latin typeface="Symbol"/>
                <a:cs typeface="Symbol"/>
              </a:rPr>
              <a:t></a:t>
            </a:r>
            <a:r>
              <a:rPr sz="1500" spc="-82" baseline="-13888" dirty="0">
                <a:latin typeface="Lucida Sans Unicode"/>
                <a:cs typeface="Lucida Sans Unicode"/>
              </a:rPr>
              <a:t>∘</a:t>
            </a:r>
            <a:r>
              <a:rPr sz="1500" spc="-217" baseline="-13888" dirty="0">
                <a:latin typeface="Lucida Sans Unicode"/>
                <a:cs typeface="Lucida Sans Unicode"/>
              </a:rPr>
              <a:t> </a:t>
            </a:r>
            <a:r>
              <a:rPr sz="1725" spc="-75" baseline="2415" dirty="0">
                <a:latin typeface="Calibri"/>
                <a:cs typeface="Calibri"/>
              </a:rPr>
              <a:t>.</a:t>
            </a:r>
            <a:endParaRPr sz="1725" baseline="2415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334"/>
              </a:spcBef>
              <a:buAutoNum type="arabicPeriod"/>
              <a:tabLst>
                <a:tab pos="304800" algn="l"/>
              </a:tabLst>
            </a:pPr>
            <a:r>
              <a:rPr sz="1150" dirty="0">
                <a:latin typeface="Calibri"/>
                <a:cs typeface="Calibri"/>
              </a:rPr>
              <a:t>Frequency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wavelength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this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wave.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030" y="1217485"/>
            <a:ext cx="2643187" cy="174802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209" y="897763"/>
            <a:ext cx="5837555" cy="37198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latin typeface="Calibri"/>
                <a:cs typeface="Calibri"/>
              </a:rPr>
              <a:t>Solution: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508000" marR="610235" indent="-229235">
              <a:lnSpc>
                <a:spcPct val="107100"/>
              </a:lnSpc>
            </a:pPr>
            <a:r>
              <a:rPr sz="1150" dirty="0">
                <a:latin typeface="Calibri"/>
                <a:cs typeface="Calibri"/>
              </a:rPr>
              <a:t>1.</a:t>
            </a:r>
            <a:r>
              <a:rPr sz="1150" spc="310" dirty="0">
                <a:latin typeface="Calibri"/>
                <a:cs typeface="Calibri"/>
              </a:rPr>
              <a:t> 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general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expression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for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uniform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plane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wave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propagating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arbitrary </a:t>
            </a:r>
            <a:r>
              <a:rPr sz="1150" dirty="0">
                <a:latin typeface="Calibri"/>
                <a:cs typeface="Calibri"/>
              </a:rPr>
              <a:t>direction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by</a:t>
            </a:r>
            <a:endParaRPr sz="1150">
              <a:latin typeface="Calibri"/>
              <a:cs typeface="Calibri"/>
            </a:endParaRPr>
          </a:p>
          <a:p>
            <a:pPr marL="1901825">
              <a:lnSpc>
                <a:spcPct val="100000"/>
              </a:lnSpc>
              <a:spcBef>
                <a:spcPts val="1330"/>
              </a:spcBef>
            </a:pPr>
            <a:r>
              <a:rPr sz="1800" spc="-412" baseline="-25462" dirty="0">
                <a:latin typeface="Symbol"/>
                <a:cs typeface="Symbol"/>
              </a:rPr>
              <a:t></a:t>
            </a:r>
            <a:r>
              <a:rPr sz="1800" spc="-412" baseline="-9259" dirty="0">
                <a:latin typeface="Lucida Sans Unicode"/>
                <a:cs typeface="Lucida Sans Unicode"/>
              </a:rPr>
              <a:t>‸</a:t>
            </a:r>
            <a:r>
              <a:rPr sz="1800" spc="-15" baseline="-9259" dirty="0">
                <a:latin typeface="Lucida Sans Unicode"/>
                <a:cs typeface="Lucida Sans Unicode"/>
              </a:rPr>
              <a:t> </a:t>
            </a:r>
            <a:r>
              <a:rPr sz="1800" baseline="-25462" dirty="0">
                <a:latin typeface="Symbol"/>
                <a:cs typeface="Symbol"/>
              </a:rPr>
              <a:t></a:t>
            </a:r>
            <a:r>
              <a:rPr sz="1800" spc="-202" baseline="-25462" dirty="0">
                <a:latin typeface="Times New Roman"/>
                <a:cs typeface="Times New Roman"/>
              </a:rPr>
              <a:t> </a:t>
            </a:r>
            <a:r>
              <a:rPr sz="1800" spc="-412" baseline="-25462" dirty="0">
                <a:latin typeface="Symbol"/>
                <a:cs typeface="Symbol"/>
              </a:rPr>
              <a:t></a:t>
            </a:r>
            <a:r>
              <a:rPr sz="1800" spc="-412" baseline="-9259" dirty="0">
                <a:latin typeface="Lucida Sans Unicode"/>
                <a:cs typeface="Lucida Sans Unicode"/>
              </a:rPr>
              <a:t>‸</a:t>
            </a:r>
            <a:r>
              <a:rPr sz="1800" spc="-172" baseline="-9259" dirty="0">
                <a:latin typeface="Lucida Sans Unicode"/>
                <a:cs typeface="Lucida Sans Unicode"/>
              </a:rPr>
              <a:t> </a:t>
            </a:r>
            <a:r>
              <a:rPr sz="1500" i="1" baseline="-47222" dirty="0">
                <a:latin typeface="Times New Roman"/>
                <a:cs typeface="Times New Roman"/>
              </a:rPr>
              <a:t>m</a:t>
            </a:r>
            <a:r>
              <a:rPr sz="1500" i="1" spc="44" baseline="-47222" dirty="0">
                <a:latin typeface="Times New Roman"/>
                <a:cs typeface="Times New Roman"/>
              </a:rPr>
              <a:t> </a:t>
            </a:r>
            <a:r>
              <a:rPr sz="1800" i="1" spc="97" baseline="-25462" dirty="0">
                <a:latin typeface="Times New Roman"/>
                <a:cs typeface="Times New Roman"/>
              </a:rPr>
              <a:t>e</a:t>
            </a:r>
            <a:r>
              <a:rPr sz="1000" spc="65" dirty="0">
                <a:latin typeface="Symbol"/>
                <a:cs typeface="Symbol"/>
              </a:rPr>
              <a:t>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j</a:t>
            </a:r>
            <a:r>
              <a:rPr sz="1050" dirty="0">
                <a:latin typeface="Symbol"/>
                <a:cs typeface="Symbol"/>
              </a:rPr>
              <a:t>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Symbol"/>
                <a:cs typeface="Symbol"/>
              </a:rPr>
              <a:t></a:t>
            </a:r>
            <a:r>
              <a:rPr sz="1000" i="1" spc="-25" dirty="0"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200">
              <a:latin typeface="Times New Roman"/>
              <a:cs typeface="Times New Roman"/>
            </a:endParaRPr>
          </a:p>
          <a:p>
            <a:pPr marL="508000" marR="338455">
              <a:lnSpc>
                <a:spcPct val="113399"/>
              </a:lnSpc>
            </a:pPr>
            <a:r>
              <a:rPr sz="1150" dirty="0">
                <a:latin typeface="Calibri"/>
                <a:cs typeface="Calibri"/>
              </a:rPr>
              <a:t>where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amplitude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vector </a:t>
            </a:r>
            <a:r>
              <a:rPr sz="1150" spc="-250" dirty="0">
                <a:latin typeface="Symbol"/>
                <a:cs typeface="Symbol"/>
              </a:rPr>
              <a:t></a:t>
            </a:r>
            <a:r>
              <a:rPr sz="1725" spc="-375" baseline="16908" dirty="0">
                <a:latin typeface="Lucida Sans Unicode"/>
                <a:cs typeface="Lucida Sans Unicode"/>
              </a:rPr>
              <a:t>‸</a:t>
            </a:r>
            <a:r>
              <a:rPr sz="1725" spc="-82" baseline="16908" dirty="0">
                <a:latin typeface="Lucida Sans Unicode"/>
                <a:cs typeface="Lucida Sans Unicode"/>
              </a:rPr>
              <a:t> </a:t>
            </a:r>
            <a:r>
              <a:rPr sz="1425" i="1" baseline="-17543" dirty="0">
                <a:latin typeface="Times New Roman"/>
                <a:cs typeface="Times New Roman"/>
              </a:rPr>
              <a:t>m</a:t>
            </a:r>
            <a:r>
              <a:rPr sz="1425" i="1" spc="-60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libri"/>
                <a:cs typeface="Calibri"/>
              </a:rPr>
              <a:t>,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general,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has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components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x,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y,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spc="-50" dirty="0">
                <a:latin typeface="Calibri"/>
                <a:cs typeface="Calibri"/>
              </a:rPr>
              <a:t>z </a:t>
            </a:r>
            <a:r>
              <a:rPr sz="1150" dirty="0">
                <a:latin typeface="Calibri"/>
                <a:cs typeface="Calibri"/>
              </a:rPr>
              <a:t>directions.</a:t>
            </a:r>
            <a:r>
              <a:rPr sz="1150" spc="4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Comparing</a:t>
            </a:r>
            <a:r>
              <a:rPr sz="1150" spc="1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equation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6.3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with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general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equation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for</a:t>
            </a:r>
            <a:r>
              <a:rPr sz="1150" spc="1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plane </a:t>
            </a:r>
            <a:r>
              <a:rPr sz="1150" dirty="0">
                <a:latin typeface="Calibri"/>
                <a:cs typeface="Calibri"/>
              </a:rPr>
              <a:t>wave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propagating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arbitrary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direction,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we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obtain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150">
              <a:latin typeface="Calibri"/>
              <a:cs typeface="Calibri"/>
            </a:endParaRPr>
          </a:p>
          <a:p>
            <a:pPr marL="965835">
              <a:lnSpc>
                <a:spcPct val="100000"/>
              </a:lnSpc>
            </a:pPr>
            <a:r>
              <a:rPr sz="1150" dirty="0">
                <a:latin typeface="Calibri"/>
                <a:cs typeface="Calibri"/>
              </a:rPr>
              <a:t>β</a:t>
            </a:r>
            <a:r>
              <a:rPr sz="1150" spc="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·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r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=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β</a:t>
            </a:r>
            <a:r>
              <a:rPr sz="1200" baseline="-6944" dirty="0">
                <a:latin typeface="Calibri"/>
                <a:cs typeface="Calibri"/>
              </a:rPr>
              <a:t>x</a:t>
            </a:r>
            <a:r>
              <a:rPr sz="1150" dirty="0">
                <a:latin typeface="Calibri"/>
                <a:cs typeface="Calibri"/>
              </a:rPr>
              <a:t>x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β</a:t>
            </a:r>
            <a:r>
              <a:rPr sz="1200" baseline="-6944" dirty="0">
                <a:latin typeface="Calibri"/>
                <a:cs typeface="Calibri"/>
              </a:rPr>
              <a:t>y</a:t>
            </a:r>
            <a:r>
              <a:rPr sz="1150" dirty="0">
                <a:latin typeface="Calibri"/>
                <a:cs typeface="Calibri"/>
              </a:rPr>
              <a:t>y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β</a:t>
            </a:r>
            <a:r>
              <a:rPr sz="1200" spc="-37" baseline="-6944" dirty="0">
                <a:latin typeface="Calibri"/>
                <a:cs typeface="Calibri"/>
              </a:rPr>
              <a:t>z</a:t>
            </a:r>
            <a:r>
              <a:rPr sz="1150" spc="-25" dirty="0">
                <a:latin typeface="Calibri"/>
                <a:cs typeface="Calibri"/>
              </a:rPr>
              <a:t>z</a:t>
            </a:r>
            <a:endParaRPr sz="1150">
              <a:latin typeface="Calibri"/>
              <a:cs typeface="Calibri"/>
            </a:endParaRPr>
          </a:p>
          <a:p>
            <a:pPr marL="1203325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latin typeface="Calibri"/>
                <a:cs typeface="Calibri"/>
              </a:rPr>
              <a:t>=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β</a:t>
            </a:r>
            <a:r>
              <a:rPr sz="1150" spc="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(cos</a:t>
            </a:r>
            <a:r>
              <a:rPr sz="1150" spc="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θ</a:t>
            </a:r>
            <a:r>
              <a:rPr sz="1200" baseline="-6944" dirty="0">
                <a:latin typeface="Calibri"/>
                <a:cs typeface="Calibri"/>
              </a:rPr>
              <a:t>x</a:t>
            </a:r>
            <a:r>
              <a:rPr sz="1150" dirty="0">
                <a:latin typeface="Calibri"/>
                <a:cs typeface="Calibri"/>
              </a:rPr>
              <a:t>x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cos</a:t>
            </a:r>
            <a:r>
              <a:rPr sz="1150" spc="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θ</a:t>
            </a:r>
            <a:r>
              <a:rPr sz="1200" baseline="-6944" dirty="0">
                <a:latin typeface="Calibri"/>
                <a:cs typeface="Calibri"/>
              </a:rPr>
              <a:t>y</a:t>
            </a:r>
            <a:r>
              <a:rPr sz="1150" dirty="0">
                <a:latin typeface="Calibri"/>
                <a:cs typeface="Calibri"/>
              </a:rPr>
              <a:t>y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cos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θ</a:t>
            </a:r>
            <a:r>
              <a:rPr sz="1200" spc="-30" baseline="-6944" dirty="0">
                <a:latin typeface="Calibri"/>
                <a:cs typeface="Calibri"/>
              </a:rPr>
              <a:t>z</a:t>
            </a:r>
            <a:r>
              <a:rPr sz="1150" spc="-20" dirty="0">
                <a:latin typeface="Calibri"/>
                <a:cs typeface="Calibri"/>
              </a:rPr>
              <a:t>z)</a:t>
            </a:r>
            <a:endParaRPr sz="1150">
              <a:latin typeface="Calibri"/>
              <a:cs typeface="Calibri"/>
            </a:endParaRPr>
          </a:p>
          <a:p>
            <a:pPr marL="1203325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Calibri"/>
                <a:cs typeface="Calibri"/>
              </a:rPr>
              <a:t>=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2.3(-0.6x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0.8y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0)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50">
              <a:latin typeface="Calibri"/>
              <a:cs typeface="Calibri"/>
            </a:endParaRPr>
          </a:p>
          <a:p>
            <a:pPr marL="508000">
              <a:lnSpc>
                <a:spcPct val="100000"/>
              </a:lnSpc>
            </a:pPr>
            <a:r>
              <a:rPr sz="1150" dirty="0">
                <a:latin typeface="Calibri"/>
                <a:cs typeface="Calibri"/>
              </a:rPr>
              <a:t>Hence,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unit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vector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direction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propagation</a:t>
            </a:r>
            <a:r>
              <a:rPr sz="1150" spc="150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n</a:t>
            </a:r>
            <a:r>
              <a:rPr sz="1200" baseline="-6944" dirty="0">
                <a:latin typeface="Calibri"/>
                <a:cs typeface="Calibri"/>
              </a:rPr>
              <a:t>β</a:t>
            </a:r>
            <a:r>
              <a:rPr sz="1200" spc="232" baseline="-694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by</a:t>
            </a:r>
            <a:endParaRPr sz="1150">
              <a:latin typeface="Calibri"/>
              <a:cs typeface="Calibri"/>
            </a:endParaRPr>
          </a:p>
          <a:p>
            <a:pPr marL="1880235">
              <a:lnSpc>
                <a:spcPct val="100000"/>
              </a:lnSpc>
              <a:spcBef>
                <a:spcPts val="95"/>
              </a:spcBef>
            </a:pPr>
            <a:r>
              <a:rPr sz="1150" b="1" dirty="0">
                <a:latin typeface="Calibri"/>
                <a:cs typeface="Calibri"/>
              </a:rPr>
              <a:t>n</a:t>
            </a:r>
            <a:r>
              <a:rPr sz="1200" baseline="-6944" dirty="0">
                <a:latin typeface="Calibri"/>
                <a:cs typeface="Calibri"/>
              </a:rPr>
              <a:t>β</a:t>
            </a:r>
            <a:r>
              <a:rPr sz="1200" spc="157" baseline="-694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=</a:t>
            </a:r>
            <a:r>
              <a:rPr sz="1150" spc="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-0.6a</a:t>
            </a:r>
            <a:r>
              <a:rPr sz="1200" baseline="-6944" dirty="0">
                <a:latin typeface="Calibri"/>
                <a:cs typeface="Calibri"/>
              </a:rPr>
              <a:t>x</a:t>
            </a:r>
            <a:r>
              <a:rPr sz="1200" spc="172" baseline="-694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3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0.8a</a:t>
            </a:r>
            <a:r>
              <a:rPr sz="1200" spc="-15" baseline="-6944" dirty="0">
                <a:latin typeface="Calibri"/>
                <a:cs typeface="Calibri"/>
              </a:rPr>
              <a:t>y</a:t>
            </a:r>
            <a:r>
              <a:rPr sz="1150" spc="-10" dirty="0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 marL="50800" marR="43180">
              <a:lnSpc>
                <a:spcPct val="106000"/>
              </a:lnSpc>
              <a:spcBef>
                <a:spcPts val="250"/>
              </a:spcBef>
            </a:pPr>
            <a:r>
              <a:rPr sz="1150" dirty="0">
                <a:latin typeface="Calibri"/>
                <a:cs typeface="Calibri"/>
              </a:rPr>
              <a:t>Because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electric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365" dirty="0">
                <a:latin typeface="Calibri"/>
                <a:cs typeface="Calibri"/>
              </a:rPr>
              <a:t> </a:t>
            </a:r>
            <a:r>
              <a:rPr sz="1200" spc="-275" dirty="0">
                <a:latin typeface="Symbol"/>
                <a:cs typeface="Symbol"/>
              </a:rPr>
              <a:t></a:t>
            </a:r>
            <a:r>
              <a:rPr sz="1800" spc="-412" baseline="18518" dirty="0">
                <a:latin typeface="Lucida Sans Unicode"/>
                <a:cs typeface="Lucida Sans Unicode"/>
              </a:rPr>
              <a:t>‸</a:t>
            </a:r>
            <a:r>
              <a:rPr sz="1800" spc="165" baseline="18518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Calibri"/>
                <a:cs typeface="Calibri"/>
              </a:rPr>
              <a:t>must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perpendicular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to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direction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propagation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b="1" dirty="0">
                <a:latin typeface="Calibri"/>
                <a:cs typeface="Calibri"/>
              </a:rPr>
              <a:t>n</a:t>
            </a:r>
            <a:r>
              <a:rPr sz="1200" baseline="-6944" dirty="0">
                <a:latin typeface="Calibri"/>
                <a:cs typeface="Calibri"/>
              </a:rPr>
              <a:t>β,</a:t>
            </a:r>
            <a:r>
              <a:rPr sz="1200" spc="37" baseline="-694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it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must </a:t>
            </a:r>
            <a:r>
              <a:rPr sz="1150" dirty="0">
                <a:latin typeface="Calibri"/>
                <a:cs typeface="Calibri"/>
              </a:rPr>
              <a:t>satisfy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following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relations: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5526785"/>
            <a:ext cx="1790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Calibri"/>
                <a:cs typeface="Calibri"/>
              </a:rPr>
              <a:t>Or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4388" y="4767925"/>
            <a:ext cx="3602354" cy="19450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410335">
              <a:lnSpc>
                <a:spcPct val="100000"/>
              </a:lnSpc>
              <a:spcBef>
                <a:spcPts val="480"/>
              </a:spcBef>
            </a:pPr>
            <a:r>
              <a:rPr sz="1150" b="1" dirty="0">
                <a:latin typeface="Calibri"/>
                <a:cs typeface="Calibri"/>
              </a:rPr>
              <a:t>n</a:t>
            </a:r>
            <a:r>
              <a:rPr sz="1200" baseline="-6944" dirty="0">
                <a:latin typeface="Calibri"/>
                <a:cs typeface="Calibri"/>
              </a:rPr>
              <a:t>β</a:t>
            </a:r>
            <a:r>
              <a:rPr sz="1200" spc="15" baseline="-6944" dirty="0">
                <a:latin typeface="Calibri"/>
                <a:cs typeface="Calibri"/>
              </a:rPr>
              <a:t> </a:t>
            </a:r>
            <a:r>
              <a:rPr sz="1200" baseline="-6944" dirty="0">
                <a:latin typeface="Calibri"/>
                <a:cs typeface="Calibri"/>
              </a:rPr>
              <a:t>·</a:t>
            </a:r>
            <a:r>
              <a:rPr sz="1200" spc="247" baseline="-6944" dirty="0">
                <a:latin typeface="Calibri"/>
                <a:cs typeface="Calibri"/>
              </a:rPr>
              <a:t> </a:t>
            </a:r>
            <a:r>
              <a:rPr sz="1200" spc="-275" dirty="0">
                <a:latin typeface="Symbol"/>
                <a:cs typeface="Symbol"/>
              </a:rPr>
              <a:t></a:t>
            </a:r>
            <a:r>
              <a:rPr sz="1800" spc="-412" baseline="18518" dirty="0">
                <a:latin typeface="Lucida Sans Unicode"/>
                <a:cs typeface="Lucida Sans Unicode"/>
              </a:rPr>
              <a:t>‸</a:t>
            </a:r>
            <a:r>
              <a:rPr sz="1800" spc="390" baseline="18518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Calibri"/>
                <a:cs typeface="Calibri"/>
              </a:rPr>
              <a:t>=</a:t>
            </a:r>
            <a:r>
              <a:rPr sz="1150" spc="20" dirty="0">
                <a:latin typeface="Calibri"/>
                <a:cs typeface="Calibri"/>
              </a:rPr>
              <a:t> </a:t>
            </a:r>
            <a:r>
              <a:rPr sz="1150" spc="-50" dirty="0">
                <a:latin typeface="Calibri"/>
                <a:cs typeface="Calibri"/>
              </a:rPr>
              <a:t>0</a:t>
            </a:r>
            <a:endParaRPr sz="11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sz="1150" dirty="0">
                <a:latin typeface="Calibri"/>
                <a:cs typeface="Calibri"/>
              </a:rPr>
              <a:t>Therefore,</a:t>
            </a:r>
            <a:r>
              <a:rPr sz="1150" spc="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(-0.6a</a:t>
            </a:r>
            <a:r>
              <a:rPr sz="1200" baseline="-6944" dirty="0">
                <a:latin typeface="Calibri"/>
                <a:cs typeface="Calibri"/>
              </a:rPr>
              <a:t>x</a:t>
            </a:r>
            <a:r>
              <a:rPr sz="1200" spc="217" baseline="-694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+ 0.8a</a:t>
            </a:r>
            <a:r>
              <a:rPr sz="1200" baseline="-6944" dirty="0">
                <a:latin typeface="Calibri"/>
                <a:cs typeface="Calibri"/>
              </a:rPr>
              <a:t>y</a:t>
            </a:r>
            <a:r>
              <a:rPr sz="1150" dirty="0">
                <a:latin typeface="Calibri"/>
                <a:cs typeface="Calibri"/>
              </a:rPr>
              <a:t>)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·</a:t>
            </a:r>
            <a:r>
              <a:rPr sz="1150" spc="195" dirty="0">
                <a:latin typeface="Calibri"/>
                <a:cs typeface="Calibri"/>
              </a:rPr>
              <a:t> </a:t>
            </a:r>
            <a:r>
              <a:rPr sz="3825" spc="-165" baseline="-5446" dirty="0">
                <a:latin typeface="Symbol"/>
                <a:cs typeface="Symbol"/>
              </a:rPr>
              <a:t></a:t>
            </a:r>
            <a:r>
              <a:rPr sz="1800" i="1" spc="-165" baseline="-2314" dirty="0">
                <a:latin typeface="Times New Roman"/>
                <a:cs typeface="Times New Roman"/>
              </a:rPr>
              <a:t>a</a:t>
            </a:r>
            <a:r>
              <a:rPr sz="1500" i="1" spc="-165" baseline="-13888" dirty="0">
                <a:latin typeface="Times New Roman"/>
                <a:cs typeface="Times New Roman"/>
              </a:rPr>
              <a:t>x</a:t>
            </a:r>
            <a:r>
              <a:rPr sz="1500" i="1" spc="120" baseline="-138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70" dirty="0">
                <a:latin typeface="Symbol"/>
                <a:cs typeface="Symbol"/>
              </a:rPr>
              <a:t></a:t>
            </a:r>
            <a:r>
              <a:rPr sz="1800" spc="-405" baseline="18518" dirty="0">
                <a:latin typeface="Lucida Sans Unicode"/>
                <a:cs typeface="Lucida Sans Unicode"/>
              </a:rPr>
              <a:t>‸</a:t>
            </a:r>
            <a:r>
              <a:rPr sz="1800" spc="-30" baseline="18518" dirty="0">
                <a:latin typeface="Lucida Sans Unicode"/>
                <a:cs typeface="Lucida Sans Unicode"/>
              </a:rPr>
              <a:t> </a:t>
            </a:r>
            <a:r>
              <a:rPr sz="1500" i="1" baseline="-16666" dirty="0">
                <a:latin typeface="Times New Roman"/>
                <a:cs typeface="Times New Roman"/>
              </a:rPr>
              <a:t>y</a:t>
            </a:r>
            <a:r>
              <a:rPr sz="1500" i="1" spc="217" baseline="-16666" dirty="0">
                <a:latin typeface="Times New Roman"/>
                <a:cs typeface="Times New Roman"/>
              </a:rPr>
              <a:t> </a:t>
            </a:r>
            <a:r>
              <a:rPr sz="1800" i="1" spc="104" baseline="-2314" dirty="0">
                <a:latin typeface="Times New Roman"/>
                <a:cs typeface="Times New Roman"/>
              </a:rPr>
              <a:t>a</a:t>
            </a:r>
            <a:r>
              <a:rPr sz="1500" i="1" spc="104" baseline="-13888" dirty="0">
                <a:latin typeface="Times New Roman"/>
                <a:cs typeface="Times New Roman"/>
              </a:rPr>
              <a:t>y</a:t>
            </a:r>
            <a:r>
              <a:rPr sz="1500" i="1" spc="120" baseline="-138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Symbol"/>
                <a:cs typeface="Symbol"/>
              </a:rPr>
              <a:t></a:t>
            </a:r>
            <a:r>
              <a:rPr sz="1200" spc="-90" dirty="0">
                <a:latin typeface="Times New Roman"/>
                <a:cs typeface="Times New Roman"/>
              </a:rPr>
              <a:t>2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i="1" spc="-100" dirty="0">
                <a:latin typeface="Times New Roman"/>
                <a:cs typeface="Times New Roman"/>
              </a:rPr>
              <a:t>j</a:t>
            </a:r>
            <a:r>
              <a:rPr sz="1200" spc="-100" dirty="0">
                <a:latin typeface="Times New Roman"/>
                <a:cs typeface="Times New Roman"/>
              </a:rPr>
              <a:t>5</a:t>
            </a:r>
            <a:r>
              <a:rPr sz="1800" spc="-100" dirty="0">
                <a:latin typeface="Symbol"/>
                <a:cs typeface="Symbol"/>
              </a:rPr>
              <a:t>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i="1" spc="-52" baseline="-2314" dirty="0">
                <a:latin typeface="Times New Roman"/>
                <a:cs typeface="Times New Roman"/>
              </a:rPr>
              <a:t>a</a:t>
            </a:r>
            <a:r>
              <a:rPr sz="1500" i="1" spc="-52" baseline="-13888" dirty="0">
                <a:latin typeface="Times New Roman"/>
                <a:cs typeface="Times New Roman"/>
              </a:rPr>
              <a:t>z</a:t>
            </a:r>
            <a:r>
              <a:rPr sz="3825" spc="-52" baseline="-5446" dirty="0">
                <a:latin typeface="Symbol"/>
                <a:cs typeface="Symbol"/>
              </a:rPr>
              <a:t></a:t>
            </a:r>
            <a:r>
              <a:rPr sz="1200" spc="-35" dirty="0">
                <a:latin typeface="Symbol"/>
                <a:cs typeface="Symbol"/>
              </a:rPr>
              <a:t>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150">
              <a:latin typeface="Times New Roman"/>
              <a:cs typeface="Times New Roman"/>
            </a:endParaRPr>
          </a:p>
          <a:p>
            <a:pPr marL="1410335">
              <a:lnSpc>
                <a:spcPct val="100000"/>
              </a:lnSpc>
            </a:pPr>
            <a:r>
              <a:rPr sz="1150" dirty="0">
                <a:latin typeface="Calibri"/>
                <a:cs typeface="Calibri"/>
              </a:rPr>
              <a:t>-0.6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+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0.8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spc="-254" dirty="0">
                <a:latin typeface="Symbol"/>
                <a:cs typeface="Symbol"/>
              </a:rPr>
              <a:t></a:t>
            </a:r>
            <a:r>
              <a:rPr sz="1725" spc="-382" baseline="19323" dirty="0">
                <a:latin typeface="Lucida Sans Unicode"/>
                <a:cs typeface="Lucida Sans Unicode"/>
              </a:rPr>
              <a:t>‸</a:t>
            </a:r>
            <a:r>
              <a:rPr sz="1725" spc="22" baseline="19323" dirty="0">
                <a:latin typeface="Lucida Sans Unicode"/>
                <a:cs typeface="Lucida Sans Unicode"/>
              </a:rPr>
              <a:t> </a:t>
            </a:r>
            <a:r>
              <a:rPr sz="1425" i="1" baseline="-17543" dirty="0">
                <a:latin typeface="Times New Roman"/>
                <a:cs typeface="Times New Roman"/>
              </a:rPr>
              <a:t>y</a:t>
            </a:r>
            <a:r>
              <a:rPr sz="1425" i="1" spc="7" baseline="-17543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=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50" dirty="0"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1150" dirty="0">
                <a:latin typeface="Calibri"/>
                <a:cs typeface="Calibri"/>
              </a:rPr>
              <a:t>Hence,</a:t>
            </a:r>
            <a:r>
              <a:rPr sz="1150" spc="265" dirty="0">
                <a:latin typeface="Calibri"/>
                <a:cs typeface="Calibri"/>
              </a:rPr>
              <a:t> </a:t>
            </a:r>
            <a:r>
              <a:rPr sz="1150" spc="-254" dirty="0">
                <a:latin typeface="Symbol"/>
                <a:cs typeface="Symbol"/>
              </a:rPr>
              <a:t></a:t>
            </a:r>
            <a:r>
              <a:rPr sz="1725" spc="-382" baseline="19323" dirty="0">
                <a:latin typeface="Lucida Sans Unicode"/>
                <a:cs typeface="Lucida Sans Unicode"/>
              </a:rPr>
              <a:t>‸</a:t>
            </a:r>
            <a:r>
              <a:rPr sz="1725" spc="82" baseline="19323" dirty="0">
                <a:latin typeface="Lucida Sans Unicode"/>
                <a:cs typeface="Lucida Sans Unicode"/>
              </a:rPr>
              <a:t> </a:t>
            </a:r>
            <a:r>
              <a:rPr sz="1425" i="1" baseline="-14619" dirty="0">
                <a:latin typeface="Times New Roman"/>
                <a:cs typeface="Times New Roman"/>
              </a:rPr>
              <a:t>y</a:t>
            </a:r>
            <a:r>
              <a:rPr sz="1425" i="1" spc="660" baseline="-1461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Calibri"/>
                <a:cs typeface="Calibri"/>
              </a:rPr>
              <a:t>=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0.75.</a:t>
            </a:r>
            <a:r>
              <a:rPr sz="1150" spc="3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electric</a:t>
            </a:r>
            <a:r>
              <a:rPr sz="1150" spc="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by</a:t>
            </a:r>
            <a:endParaRPr sz="1150">
              <a:latin typeface="Calibri"/>
              <a:cs typeface="Calibri"/>
            </a:endParaRPr>
          </a:p>
          <a:p>
            <a:pPr marL="285750" algn="ctr">
              <a:lnSpc>
                <a:spcPct val="100000"/>
              </a:lnSpc>
              <a:spcBef>
                <a:spcPts val="900"/>
              </a:spcBef>
            </a:pPr>
            <a:r>
              <a:rPr sz="1725" spc="-367" baseline="-16908" dirty="0">
                <a:latin typeface="Symbol"/>
                <a:cs typeface="Symbol"/>
              </a:rPr>
              <a:t></a:t>
            </a:r>
            <a:r>
              <a:rPr sz="1150" spc="-245" dirty="0">
                <a:latin typeface="Lucida Sans Unicode"/>
                <a:cs typeface="Lucida Sans Unicode"/>
              </a:rPr>
              <a:t>‸</a:t>
            </a:r>
            <a:r>
              <a:rPr sz="1150" spc="175" dirty="0">
                <a:latin typeface="Lucida Sans Unicode"/>
                <a:cs typeface="Lucida Sans Unicode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</a:t>
            </a:r>
            <a:r>
              <a:rPr sz="1725" spc="-30" baseline="-16908" dirty="0">
                <a:latin typeface="Times New Roman"/>
                <a:cs typeface="Times New Roman"/>
              </a:rPr>
              <a:t> </a:t>
            </a:r>
            <a:r>
              <a:rPr sz="3525" spc="-112" baseline="-14184" dirty="0">
                <a:latin typeface="Symbol"/>
                <a:cs typeface="Symbol"/>
              </a:rPr>
              <a:t></a:t>
            </a:r>
            <a:r>
              <a:rPr sz="1725" i="1" spc="-112" baseline="-21739" dirty="0">
                <a:latin typeface="Times New Roman"/>
                <a:cs typeface="Times New Roman"/>
              </a:rPr>
              <a:t>a</a:t>
            </a:r>
            <a:r>
              <a:rPr sz="1425" i="1" spc="-112" baseline="-35087" dirty="0">
                <a:latin typeface="Times New Roman"/>
                <a:cs typeface="Times New Roman"/>
              </a:rPr>
              <a:t>x</a:t>
            </a:r>
            <a:r>
              <a:rPr sz="1425" i="1" spc="75" baseline="-35087" dirty="0">
                <a:latin typeface="Times New Roman"/>
                <a:cs typeface="Times New Roman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</a:t>
            </a:r>
            <a:r>
              <a:rPr sz="1725" spc="-67" baseline="-16908" dirty="0">
                <a:latin typeface="Times New Roman"/>
                <a:cs typeface="Times New Roman"/>
              </a:rPr>
              <a:t> </a:t>
            </a:r>
            <a:r>
              <a:rPr sz="1725" spc="-367" baseline="-16908" dirty="0">
                <a:latin typeface="Symbol"/>
                <a:cs typeface="Symbol"/>
              </a:rPr>
              <a:t></a:t>
            </a:r>
            <a:r>
              <a:rPr sz="1150" spc="-245" dirty="0">
                <a:latin typeface="Lucida Sans Unicode"/>
                <a:cs typeface="Lucida Sans Unicode"/>
              </a:rPr>
              <a:t>‸</a:t>
            </a:r>
            <a:r>
              <a:rPr sz="1150" spc="55" dirty="0">
                <a:latin typeface="Lucida Sans Unicode"/>
                <a:cs typeface="Lucida Sans Unicode"/>
              </a:rPr>
              <a:t> </a:t>
            </a:r>
            <a:r>
              <a:rPr sz="1425" i="1" baseline="-38011" dirty="0">
                <a:latin typeface="Times New Roman"/>
                <a:cs typeface="Times New Roman"/>
              </a:rPr>
              <a:t>y</a:t>
            </a:r>
            <a:r>
              <a:rPr sz="1425" i="1" spc="322" baseline="-38011" dirty="0">
                <a:latin typeface="Times New Roman"/>
                <a:cs typeface="Times New Roman"/>
              </a:rPr>
              <a:t> </a:t>
            </a:r>
            <a:r>
              <a:rPr sz="1725" i="1" spc="142" baseline="-21739" dirty="0">
                <a:latin typeface="Times New Roman"/>
                <a:cs typeface="Times New Roman"/>
              </a:rPr>
              <a:t>a</a:t>
            </a:r>
            <a:r>
              <a:rPr sz="1425" i="1" spc="142" baseline="-35087" dirty="0">
                <a:latin typeface="Times New Roman"/>
                <a:cs typeface="Times New Roman"/>
              </a:rPr>
              <a:t>y</a:t>
            </a:r>
            <a:r>
              <a:rPr sz="1425" i="1" spc="82" baseline="-35087" dirty="0">
                <a:latin typeface="Times New Roman"/>
                <a:cs typeface="Times New Roman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</a:t>
            </a:r>
            <a:r>
              <a:rPr sz="1725" spc="-120" baseline="-16908" dirty="0">
                <a:latin typeface="Times New Roman"/>
                <a:cs typeface="Times New Roman"/>
              </a:rPr>
              <a:t> </a:t>
            </a:r>
            <a:r>
              <a:rPr sz="2475" spc="-97" baseline="-13468" dirty="0">
                <a:latin typeface="Symbol"/>
                <a:cs typeface="Symbol"/>
              </a:rPr>
              <a:t></a:t>
            </a:r>
            <a:r>
              <a:rPr sz="1725" spc="-97" baseline="-16908" dirty="0">
                <a:latin typeface="Times New Roman"/>
                <a:cs typeface="Times New Roman"/>
              </a:rPr>
              <a:t>2</a:t>
            </a:r>
            <a:r>
              <a:rPr sz="1725" spc="-52" baseline="-16908" dirty="0">
                <a:latin typeface="Times New Roman"/>
                <a:cs typeface="Times New Roman"/>
              </a:rPr>
              <a:t> </a:t>
            </a:r>
            <a:r>
              <a:rPr sz="1725" baseline="-16908" dirty="0">
                <a:latin typeface="Symbol"/>
                <a:cs typeface="Symbol"/>
              </a:rPr>
              <a:t></a:t>
            </a:r>
            <a:r>
              <a:rPr sz="1725" spc="330" baseline="-16908" dirty="0">
                <a:latin typeface="Times New Roman"/>
                <a:cs typeface="Times New Roman"/>
              </a:rPr>
              <a:t> </a:t>
            </a:r>
            <a:r>
              <a:rPr sz="1725" i="1" spc="-89" baseline="-16908" dirty="0">
                <a:latin typeface="Times New Roman"/>
                <a:cs typeface="Times New Roman"/>
              </a:rPr>
              <a:t>j</a:t>
            </a:r>
            <a:r>
              <a:rPr sz="1725" spc="-89" baseline="-16908" dirty="0">
                <a:latin typeface="Times New Roman"/>
                <a:cs typeface="Times New Roman"/>
              </a:rPr>
              <a:t>5</a:t>
            </a:r>
            <a:r>
              <a:rPr sz="2475" spc="-89" baseline="-13468" dirty="0">
                <a:latin typeface="Symbol"/>
                <a:cs typeface="Symbol"/>
              </a:rPr>
              <a:t></a:t>
            </a:r>
            <a:r>
              <a:rPr sz="2475" spc="-337" baseline="-13468" dirty="0">
                <a:latin typeface="Times New Roman"/>
                <a:cs typeface="Times New Roman"/>
              </a:rPr>
              <a:t> </a:t>
            </a:r>
            <a:r>
              <a:rPr sz="1725" i="1" spc="-172" baseline="-21739" dirty="0">
                <a:latin typeface="Times New Roman"/>
                <a:cs typeface="Times New Roman"/>
              </a:rPr>
              <a:t>a</a:t>
            </a:r>
            <a:r>
              <a:rPr sz="1425" i="1" spc="-172" baseline="-35087" dirty="0">
                <a:latin typeface="Times New Roman"/>
                <a:cs typeface="Times New Roman"/>
              </a:rPr>
              <a:t>z</a:t>
            </a:r>
            <a:r>
              <a:rPr sz="3525" spc="-172" baseline="-14184" dirty="0">
                <a:latin typeface="Symbol"/>
                <a:cs typeface="Symbol"/>
              </a:rPr>
              <a:t></a:t>
            </a:r>
            <a:r>
              <a:rPr sz="3525" spc="-517" baseline="-14184" dirty="0">
                <a:latin typeface="Times New Roman"/>
                <a:cs typeface="Times New Roman"/>
              </a:rPr>
              <a:t> </a:t>
            </a:r>
            <a:r>
              <a:rPr sz="1725" i="1" baseline="-21739" dirty="0">
                <a:latin typeface="Times New Roman"/>
                <a:cs typeface="Times New Roman"/>
              </a:rPr>
              <a:t>e</a:t>
            </a:r>
            <a:r>
              <a:rPr sz="1425" baseline="2923" dirty="0">
                <a:latin typeface="Symbol"/>
                <a:cs typeface="Symbol"/>
              </a:rPr>
              <a:t></a:t>
            </a:r>
            <a:r>
              <a:rPr sz="1425" spc="37" baseline="2923" dirty="0">
                <a:latin typeface="Times New Roman"/>
                <a:cs typeface="Times New Roman"/>
              </a:rPr>
              <a:t> </a:t>
            </a:r>
            <a:r>
              <a:rPr sz="1425" i="1" baseline="2923" dirty="0">
                <a:latin typeface="Times New Roman"/>
                <a:cs typeface="Times New Roman"/>
              </a:rPr>
              <a:t>j</a:t>
            </a:r>
            <a:r>
              <a:rPr sz="1425" baseline="2923" dirty="0">
                <a:latin typeface="Times New Roman"/>
                <a:cs typeface="Times New Roman"/>
              </a:rPr>
              <a:t>2.3(</a:t>
            </a:r>
            <a:r>
              <a:rPr sz="1425" baseline="2923" dirty="0">
                <a:latin typeface="Symbol"/>
                <a:cs typeface="Symbol"/>
              </a:rPr>
              <a:t></a:t>
            </a:r>
            <a:r>
              <a:rPr sz="1425" baseline="2923" dirty="0">
                <a:latin typeface="Times New Roman"/>
                <a:cs typeface="Times New Roman"/>
              </a:rPr>
              <a:t>0.6</a:t>
            </a:r>
            <a:r>
              <a:rPr sz="1425" i="1" baseline="2923" dirty="0">
                <a:latin typeface="Times New Roman"/>
                <a:cs typeface="Times New Roman"/>
              </a:rPr>
              <a:t>x</a:t>
            </a:r>
            <a:r>
              <a:rPr sz="1425" baseline="2923" dirty="0">
                <a:latin typeface="Symbol"/>
                <a:cs typeface="Symbol"/>
              </a:rPr>
              <a:t></a:t>
            </a:r>
            <a:r>
              <a:rPr sz="1425" baseline="2923" dirty="0">
                <a:latin typeface="Times New Roman"/>
                <a:cs typeface="Times New Roman"/>
              </a:rPr>
              <a:t>0.8</a:t>
            </a:r>
            <a:r>
              <a:rPr sz="1425" spc="-202" baseline="2923" dirty="0">
                <a:latin typeface="Times New Roman"/>
                <a:cs typeface="Times New Roman"/>
              </a:rPr>
              <a:t> </a:t>
            </a:r>
            <a:r>
              <a:rPr sz="1425" i="1" spc="-37" baseline="2923" dirty="0">
                <a:latin typeface="Times New Roman"/>
                <a:cs typeface="Times New Roman"/>
              </a:rPr>
              <a:t>y</a:t>
            </a:r>
            <a:r>
              <a:rPr sz="1425" spc="-37" baseline="2923" dirty="0">
                <a:latin typeface="Times New Roman"/>
                <a:cs typeface="Times New Roman"/>
              </a:rPr>
              <a:t>)</a:t>
            </a:r>
            <a:endParaRPr sz="1425" baseline="292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7049" y="7015106"/>
            <a:ext cx="75565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50" dirty="0">
                <a:latin typeface="Symbol"/>
                <a:cs typeface="Symbol"/>
              </a:rPr>
              <a:t></a:t>
            </a:r>
            <a:endParaRPr sz="7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7067242"/>
            <a:ext cx="2663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25" baseline="2415" dirty="0">
                <a:latin typeface="Calibri"/>
                <a:cs typeface="Calibri"/>
              </a:rPr>
              <a:t>2.</a:t>
            </a:r>
            <a:r>
              <a:rPr sz="1725" spc="382" baseline="2415" dirty="0">
                <a:latin typeface="Calibri"/>
                <a:cs typeface="Calibri"/>
              </a:rPr>
              <a:t>  </a:t>
            </a:r>
            <a:r>
              <a:rPr sz="2100" baseline="1984" dirty="0">
                <a:latin typeface="Calibri"/>
                <a:cs typeface="Calibri"/>
              </a:rPr>
              <a:t>T</a:t>
            </a:r>
            <a:r>
              <a:rPr sz="1725" baseline="2415" dirty="0">
                <a:latin typeface="Calibri"/>
                <a:cs typeface="Calibri"/>
              </a:rPr>
              <a:t>he</a:t>
            </a:r>
            <a:r>
              <a:rPr sz="1725" spc="97" baseline="2415" dirty="0">
                <a:latin typeface="Calibri"/>
                <a:cs typeface="Calibri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vector</a:t>
            </a:r>
            <a:r>
              <a:rPr sz="1725" spc="135" baseline="2415" dirty="0">
                <a:latin typeface="Calibri"/>
                <a:cs typeface="Calibri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magnetic</a:t>
            </a:r>
            <a:r>
              <a:rPr sz="1725" spc="44" baseline="2415" dirty="0">
                <a:latin typeface="Calibri"/>
                <a:cs typeface="Calibri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field</a:t>
            </a:r>
            <a:r>
              <a:rPr sz="1725" spc="382" baseline="2415" dirty="0">
                <a:latin typeface="Calibri"/>
                <a:cs typeface="Calibri"/>
              </a:rPr>
              <a:t> </a:t>
            </a:r>
            <a:r>
              <a:rPr sz="1200" spc="-65" dirty="0">
                <a:latin typeface="Symbol"/>
                <a:cs typeface="Symbol"/>
              </a:rPr>
              <a:t>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is</a:t>
            </a:r>
            <a:r>
              <a:rPr sz="1725" spc="60" baseline="2415" dirty="0">
                <a:latin typeface="Calibri"/>
                <a:cs typeface="Calibri"/>
              </a:rPr>
              <a:t> </a:t>
            </a:r>
            <a:r>
              <a:rPr sz="1725" baseline="2415" dirty="0">
                <a:latin typeface="Calibri"/>
                <a:cs typeface="Calibri"/>
              </a:rPr>
              <a:t>given</a:t>
            </a:r>
            <a:r>
              <a:rPr sz="1725" spc="82" baseline="2415" dirty="0">
                <a:latin typeface="Calibri"/>
                <a:cs typeface="Calibri"/>
              </a:rPr>
              <a:t> </a:t>
            </a:r>
            <a:r>
              <a:rPr sz="1725" spc="-37" baseline="2415" dirty="0">
                <a:latin typeface="Calibri"/>
                <a:cs typeface="Calibri"/>
              </a:rPr>
              <a:t>by</a:t>
            </a:r>
            <a:endParaRPr sz="1725" baseline="2415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65592" y="785240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05" y="0"/>
                </a:lnTo>
              </a:path>
            </a:pathLst>
          </a:custGeom>
          <a:ln w="6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4431" y="7852405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50075" y="0"/>
                </a:lnTo>
              </a:path>
            </a:pathLst>
          </a:custGeom>
          <a:ln w="6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074" y="7521211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384"/>
                </a:lnTo>
              </a:path>
            </a:pathLst>
          </a:custGeom>
          <a:ln w="6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4974" y="7521211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384"/>
                </a:lnTo>
              </a:path>
            </a:pathLst>
          </a:custGeom>
          <a:ln w="6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37413" y="7739473"/>
            <a:ext cx="141033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110"/>
              </a:lnSpc>
              <a:spcBef>
                <a:spcPts val="100"/>
              </a:spcBef>
              <a:tabLst>
                <a:tab pos="729615" algn="l"/>
              </a:tabLst>
            </a:pPr>
            <a:r>
              <a:rPr sz="1200" spc="-315" dirty="0">
                <a:latin typeface="Symbol"/>
                <a:cs typeface="Symbol"/>
              </a:rPr>
              <a:t></a:t>
            </a:r>
            <a:r>
              <a:rPr sz="1800" spc="-472" baseline="16203" dirty="0">
                <a:latin typeface="Lucida Sans Unicode"/>
                <a:cs typeface="Lucida Sans Unicode"/>
              </a:rPr>
              <a:t>‸</a:t>
            </a:r>
            <a:r>
              <a:rPr sz="1800" spc="217" baseline="16203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800" baseline="39351" dirty="0">
                <a:latin typeface="Times New Roman"/>
                <a:cs typeface="Times New Roman"/>
              </a:rPr>
              <a:t>1</a:t>
            </a:r>
            <a:r>
              <a:rPr sz="1800" spc="367" baseline="39351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n</a:t>
            </a:r>
            <a:r>
              <a:rPr sz="1200" i="1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Symbol"/>
                <a:cs typeface="Symbol"/>
              </a:rPr>
              <a:t>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285" dirty="0">
                <a:latin typeface="Symbol"/>
                <a:cs typeface="Symbol"/>
              </a:rPr>
              <a:t></a:t>
            </a:r>
            <a:r>
              <a:rPr sz="1800" spc="-427" baseline="16203" dirty="0">
                <a:latin typeface="Lucida Sans Unicode"/>
                <a:cs typeface="Lucida Sans Unicode"/>
              </a:rPr>
              <a:t>‸</a:t>
            </a:r>
            <a:r>
              <a:rPr sz="1800" baseline="16203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165" dirty="0">
                <a:latin typeface="Times New Roman"/>
                <a:cs typeface="Times New Roman"/>
              </a:rPr>
              <a:t>  </a:t>
            </a:r>
            <a:r>
              <a:rPr sz="1800" spc="-75" baseline="39351" dirty="0">
                <a:latin typeface="Times New Roman"/>
                <a:cs typeface="Times New Roman"/>
              </a:rPr>
              <a:t>1</a:t>
            </a:r>
            <a:endParaRPr sz="1800" baseline="39351">
              <a:latin typeface="Times New Roman"/>
              <a:cs typeface="Times New Roman"/>
            </a:endParaRPr>
          </a:p>
          <a:p>
            <a:pPr marL="328930">
              <a:lnSpc>
                <a:spcPts val="1170"/>
              </a:lnSpc>
              <a:tabLst>
                <a:tab pos="572135" algn="l"/>
                <a:tab pos="1129665" algn="l"/>
              </a:tabLst>
            </a:pPr>
            <a:r>
              <a:rPr sz="1250" spc="-50" dirty="0">
                <a:latin typeface="Symbol"/>
                <a:cs typeface="Symbol"/>
              </a:rPr>
              <a:t>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575" spc="-75" baseline="29100" dirty="0">
                <a:latin typeface="Symbol"/>
                <a:cs typeface="Symbol"/>
              </a:rPr>
              <a:t></a:t>
            </a:r>
            <a:r>
              <a:rPr sz="1575" baseline="291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377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6321" y="7466079"/>
            <a:ext cx="1287145" cy="7105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455"/>
              </a:spcBef>
              <a:tabLst>
                <a:tab pos="530860" algn="l"/>
                <a:tab pos="980440" algn="l"/>
              </a:tabLst>
            </a:pPr>
            <a:r>
              <a:rPr sz="1200" i="1" spc="30" dirty="0">
                <a:latin typeface="Times New Roman"/>
                <a:cs typeface="Times New Roman"/>
              </a:rPr>
              <a:t>a</a:t>
            </a:r>
            <a:r>
              <a:rPr sz="1500" i="1" spc="44" baseline="-16666" dirty="0">
                <a:latin typeface="Times New Roman"/>
                <a:cs typeface="Times New Roman"/>
              </a:rPr>
              <a:t>x</a:t>
            </a:r>
            <a:r>
              <a:rPr sz="1500" i="1" baseline="-16666" dirty="0">
                <a:latin typeface="Times New Roman"/>
                <a:cs typeface="Times New Roman"/>
              </a:rPr>
              <a:t>	</a:t>
            </a:r>
            <a:r>
              <a:rPr sz="1200" i="1" spc="35" dirty="0">
                <a:latin typeface="Times New Roman"/>
                <a:cs typeface="Times New Roman"/>
              </a:rPr>
              <a:t>a</a:t>
            </a:r>
            <a:r>
              <a:rPr sz="1500" i="1" spc="52" baseline="-16666" dirty="0">
                <a:latin typeface="Times New Roman"/>
                <a:cs typeface="Times New Roman"/>
              </a:rPr>
              <a:t>y</a:t>
            </a:r>
            <a:r>
              <a:rPr sz="1500" i="1" baseline="-16666" dirty="0">
                <a:latin typeface="Times New Roman"/>
                <a:cs typeface="Times New Roman"/>
              </a:rPr>
              <a:t>	</a:t>
            </a:r>
            <a:r>
              <a:rPr sz="1200" i="1" spc="-25" dirty="0">
                <a:latin typeface="Times New Roman"/>
                <a:cs typeface="Times New Roman"/>
              </a:rPr>
              <a:t>a</a:t>
            </a:r>
            <a:r>
              <a:rPr sz="1500" i="1" spc="-37" baseline="-16666" dirty="0">
                <a:latin typeface="Times New Roman"/>
                <a:cs typeface="Times New Roman"/>
              </a:rPr>
              <a:t>z</a:t>
            </a:r>
            <a:endParaRPr sz="1500" baseline="-16666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359"/>
              </a:spcBef>
              <a:tabLst>
                <a:tab pos="536575" algn="l"/>
                <a:tab pos="1025525" algn="l"/>
              </a:tabLst>
            </a:pPr>
            <a:r>
              <a:rPr sz="1200" dirty="0">
                <a:latin typeface="Symbol"/>
                <a:cs typeface="Symbol"/>
              </a:rPr>
              <a:t></a:t>
            </a:r>
            <a:r>
              <a:rPr sz="1200" spc="-25" dirty="0">
                <a:latin typeface="Times New Roman"/>
                <a:cs typeface="Times New Roman"/>
              </a:rPr>
              <a:t> 0.6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0.8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  <a:spcBef>
                <a:spcPts val="355"/>
              </a:spcBef>
              <a:tabLst>
                <a:tab pos="498475" algn="l"/>
                <a:tab pos="884555" algn="l"/>
              </a:tabLst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0" dirty="0">
                <a:latin typeface="Times New Roman"/>
                <a:cs typeface="Times New Roman"/>
              </a:rPr>
              <a:t>0.75</a:t>
            </a:r>
            <a:r>
              <a:rPr sz="1200" dirty="0">
                <a:latin typeface="Times New Roman"/>
                <a:cs typeface="Times New Roman"/>
              </a:rPr>
              <a:t>	2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j</a:t>
            </a:r>
            <a:r>
              <a:rPr sz="1200" spc="-25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04001" y="9159575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>
                <a:moveTo>
                  <a:pt x="0" y="0"/>
                </a:moveTo>
                <a:lnTo>
                  <a:pt x="667932" y="0"/>
                </a:lnTo>
              </a:path>
            </a:pathLst>
          </a:custGeom>
          <a:ln w="6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10666" y="9152227"/>
            <a:ext cx="25463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25" dirty="0">
                <a:latin typeface="Times New Roman"/>
                <a:cs typeface="Times New Roman"/>
              </a:rPr>
              <a:t>377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7088" y="8376284"/>
            <a:ext cx="3138170" cy="8712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Calibri"/>
                <a:cs typeface="Calibri"/>
              </a:rPr>
              <a:t>so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that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50">
              <a:latin typeface="Calibri"/>
              <a:cs typeface="Calibri"/>
            </a:endParaRPr>
          </a:p>
          <a:p>
            <a:pPr marL="677545">
              <a:lnSpc>
                <a:spcPct val="100000"/>
              </a:lnSpc>
            </a:pPr>
            <a:r>
              <a:rPr sz="1150" spc="-275" dirty="0">
                <a:latin typeface="Symbol"/>
                <a:cs typeface="Symbol"/>
              </a:rPr>
              <a:t></a:t>
            </a:r>
            <a:r>
              <a:rPr sz="1725" spc="-412" baseline="16908" dirty="0">
                <a:latin typeface="Lucida Sans Unicode"/>
                <a:cs typeface="Lucida Sans Unicode"/>
              </a:rPr>
              <a:t>‸</a:t>
            </a:r>
            <a:r>
              <a:rPr sz="1725" spc="30" baseline="16908" dirty="0">
                <a:latin typeface="Lucida Sans Unicode"/>
                <a:cs typeface="Lucida Sans Unicode"/>
              </a:rPr>
              <a:t> </a:t>
            </a:r>
            <a:r>
              <a:rPr sz="1425" i="1" baseline="-17543" dirty="0">
                <a:latin typeface="Times New Roman"/>
                <a:cs typeface="Times New Roman"/>
              </a:rPr>
              <a:t>x</a:t>
            </a:r>
            <a:r>
              <a:rPr sz="1425" i="1" spc="367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725" baseline="33816" dirty="0">
                <a:latin typeface="Times New Roman"/>
                <a:cs typeface="Times New Roman"/>
              </a:rPr>
              <a:t>0.8(2 </a:t>
            </a:r>
            <a:r>
              <a:rPr sz="1725" baseline="33816" dirty="0">
                <a:latin typeface="Symbol"/>
                <a:cs typeface="Symbol"/>
              </a:rPr>
              <a:t></a:t>
            </a:r>
            <a:r>
              <a:rPr sz="1725" spc="330" baseline="33816" dirty="0">
                <a:latin typeface="Times New Roman"/>
                <a:cs typeface="Times New Roman"/>
              </a:rPr>
              <a:t> </a:t>
            </a:r>
            <a:r>
              <a:rPr sz="1725" i="1" baseline="33816" dirty="0">
                <a:latin typeface="Times New Roman"/>
                <a:cs typeface="Times New Roman"/>
              </a:rPr>
              <a:t>j</a:t>
            </a:r>
            <a:r>
              <a:rPr sz="1725" baseline="33816" dirty="0">
                <a:latin typeface="Times New Roman"/>
                <a:cs typeface="Times New Roman"/>
              </a:rPr>
              <a:t>5)</a:t>
            </a:r>
            <a:r>
              <a:rPr sz="1725" spc="179" baseline="33816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2550" spc="-37" baseline="-4901" dirty="0">
                <a:latin typeface="Symbol"/>
                <a:cs typeface="Symbol"/>
              </a:rPr>
              <a:t></a:t>
            </a:r>
            <a:r>
              <a:rPr sz="1150" spc="-25" dirty="0">
                <a:latin typeface="Times New Roman"/>
                <a:cs typeface="Times New Roman"/>
              </a:rPr>
              <a:t>4.24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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j</a:t>
            </a:r>
            <a:r>
              <a:rPr sz="1150" spc="-10" dirty="0">
                <a:latin typeface="Times New Roman"/>
                <a:cs typeface="Times New Roman"/>
              </a:rPr>
              <a:t>10.6</a:t>
            </a:r>
            <a:r>
              <a:rPr sz="2550" spc="-15" baseline="-4901" dirty="0">
                <a:latin typeface="Symbol"/>
                <a:cs typeface="Symbol"/>
              </a:rPr>
              <a:t></a:t>
            </a:r>
            <a:r>
              <a:rPr sz="1150" spc="-10" dirty="0">
                <a:latin typeface="Symbol"/>
                <a:cs typeface="Symbol"/>
              </a:rPr>
              <a:t></a:t>
            </a:r>
            <a:r>
              <a:rPr sz="1725" spc="-15" baseline="-9661" dirty="0">
                <a:latin typeface="Times New Roman"/>
                <a:cs typeface="Times New Roman"/>
              </a:rPr>
              <a:t>10</a:t>
            </a:r>
            <a:r>
              <a:rPr sz="1425" spc="-15" baseline="20467" dirty="0">
                <a:latin typeface="Symbol"/>
                <a:cs typeface="Symbol"/>
              </a:rPr>
              <a:t></a:t>
            </a:r>
            <a:r>
              <a:rPr sz="1425" spc="-15" baseline="20467" dirty="0">
                <a:latin typeface="Times New Roman"/>
                <a:cs typeface="Times New Roman"/>
              </a:rPr>
              <a:t>3</a:t>
            </a:r>
            <a:endParaRPr sz="1425" baseline="2046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0890" y="1113981"/>
            <a:ext cx="671830" cy="0"/>
          </a:xfrm>
          <a:custGeom>
            <a:avLst/>
            <a:gdLst/>
            <a:ahLst/>
            <a:cxnLst/>
            <a:rect l="l" t="t" r="r" b="b"/>
            <a:pathLst>
              <a:path w="671830">
                <a:moveTo>
                  <a:pt x="0" y="0"/>
                </a:moveTo>
                <a:lnTo>
                  <a:pt x="671615" y="0"/>
                </a:lnTo>
              </a:path>
            </a:pathLst>
          </a:custGeom>
          <a:ln w="6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9618" y="1106637"/>
            <a:ext cx="25400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25" dirty="0">
                <a:latin typeface="Times New Roman"/>
                <a:cs typeface="Times New Roman"/>
              </a:rPr>
              <a:t>377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422" y="933359"/>
            <a:ext cx="245935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800" spc="-487" baseline="4629" dirty="0">
                <a:latin typeface="Symbol"/>
                <a:cs typeface="Symbol"/>
              </a:rPr>
              <a:t></a:t>
            </a:r>
            <a:r>
              <a:rPr sz="1800" spc="-487" baseline="23148" dirty="0">
                <a:latin typeface="Lucida Sans Unicode"/>
                <a:cs typeface="Lucida Sans Unicode"/>
              </a:rPr>
              <a:t>‸</a:t>
            </a:r>
            <a:r>
              <a:rPr sz="1800" spc="75" baseline="23148" dirty="0">
                <a:latin typeface="Lucida Sans Unicode"/>
                <a:cs typeface="Lucida Sans Unicode"/>
              </a:rPr>
              <a:t> </a:t>
            </a:r>
            <a:r>
              <a:rPr sz="1500" i="1" baseline="-11111" dirty="0">
                <a:latin typeface="Times New Roman"/>
                <a:cs typeface="Times New Roman"/>
              </a:rPr>
              <a:t>y</a:t>
            </a:r>
            <a:r>
              <a:rPr sz="1500" i="1" spc="240" baseline="-11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150" baseline="2415" dirty="0">
                <a:latin typeface="Times New Roman"/>
                <a:cs typeface="Times New Roman"/>
              </a:rPr>
              <a:t> </a:t>
            </a:r>
            <a:r>
              <a:rPr sz="1725" baseline="43478" dirty="0">
                <a:latin typeface="Times New Roman"/>
                <a:cs typeface="Times New Roman"/>
              </a:rPr>
              <a:t>0.6(2</a:t>
            </a:r>
            <a:r>
              <a:rPr sz="1725" spc="7" baseline="43478" dirty="0">
                <a:latin typeface="Times New Roman"/>
                <a:cs typeface="Times New Roman"/>
              </a:rPr>
              <a:t> </a:t>
            </a:r>
            <a:r>
              <a:rPr sz="1725" baseline="43478" dirty="0">
                <a:latin typeface="Symbol"/>
                <a:cs typeface="Symbol"/>
              </a:rPr>
              <a:t></a:t>
            </a:r>
            <a:r>
              <a:rPr sz="1725" spc="337" baseline="43478" dirty="0">
                <a:latin typeface="Times New Roman"/>
                <a:cs typeface="Times New Roman"/>
              </a:rPr>
              <a:t> </a:t>
            </a:r>
            <a:r>
              <a:rPr sz="1725" i="1" baseline="43478" dirty="0">
                <a:latin typeface="Times New Roman"/>
                <a:cs typeface="Times New Roman"/>
              </a:rPr>
              <a:t>j</a:t>
            </a:r>
            <a:r>
              <a:rPr sz="1725" baseline="43478" dirty="0">
                <a:latin typeface="Times New Roman"/>
                <a:cs typeface="Times New Roman"/>
              </a:rPr>
              <a:t>5)</a:t>
            </a:r>
            <a:r>
              <a:rPr sz="1725" spc="179" baseline="43478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-37" baseline="2415" dirty="0">
                <a:latin typeface="Times New Roman"/>
                <a:cs typeface="Times New Roman"/>
              </a:rPr>
              <a:t> </a:t>
            </a:r>
            <a:r>
              <a:rPr sz="1750" spc="-70" dirty="0">
                <a:latin typeface="Symbol"/>
                <a:cs typeface="Symbol"/>
              </a:rPr>
              <a:t></a:t>
            </a:r>
            <a:r>
              <a:rPr sz="1725" spc="-104" baseline="2415" dirty="0">
                <a:latin typeface="Times New Roman"/>
                <a:cs typeface="Times New Roman"/>
              </a:rPr>
              <a:t>3.18</a:t>
            </a:r>
            <a:r>
              <a:rPr sz="1725" spc="-6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</a:t>
            </a:r>
            <a:r>
              <a:rPr sz="1725" spc="337" baseline="2415" dirty="0">
                <a:latin typeface="Times New Roman"/>
                <a:cs typeface="Times New Roman"/>
              </a:rPr>
              <a:t> </a:t>
            </a:r>
            <a:r>
              <a:rPr sz="1725" i="1" spc="-15" baseline="2415" dirty="0">
                <a:latin typeface="Times New Roman"/>
                <a:cs typeface="Times New Roman"/>
              </a:rPr>
              <a:t>j</a:t>
            </a:r>
            <a:r>
              <a:rPr sz="1725" spc="-15" baseline="2415" dirty="0">
                <a:latin typeface="Times New Roman"/>
                <a:cs typeface="Times New Roman"/>
              </a:rPr>
              <a:t>7.95</a:t>
            </a:r>
            <a:r>
              <a:rPr sz="1750" spc="-10" dirty="0">
                <a:latin typeface="Symbol"/>
                <a:cs typeface="Symbol"/>
              </a:rPr>
              <a:t></a:t>
            </a:r>
            <a:r>
              <a:rPr sz="1725" spc="-15" baseline="2415" dirty="0">
                <a:latin typeface="Symbol"/>
                <a:cs typeface="Symbol"/>
              </a:rPr>
              <a:t></a:t>
            </a:r>
            <a:r>
              <a:rPr sz="1150" spc="-10" dirty="0">
                <a:latin typeface="Times New Roman"/>
                <a:cs typeface="Times New Roman"/>
              </a:rPr>
              <a:t>10</a:t>
            </a:r>
            <a:r>
              <a:rPr sz="1425" spc="-15" baseline="26315" dirty="0">
                <a:latin typeface="Symbol"/>
                <a:cs typeface="Symbol"/>
              </a:rPr>
              <a:t></a:t>
            </a:r>
            <a:r>
              <a:rPr sz="1425" spc="-15" baseline="26315" dirty="0">
                <a:latin typeface="Times New Roman"/>
                <a:cs typeface="Times New Roman"/>
              </a:rPr>
              <a:t>3</a:t>
            </a:r>
            <a:endParaRPr sz="1425" baseline="2631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1018" y="1551286"/>
            <a:ext cx="160655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800" spc="-517" baseline="-18518" dirty="0">
                <a:latin typeface="Symbol"/>
                <a:cs typeface="Symbol"/>
              </a:rPr>
              <a:t></a:t>
            </a:r>
            <a:r>
              <a:rPr sz="1200" spc="-345" dirty="0">
                <a:latin typeface="Lucida Sans Unicode"/>
                <a:cs typeface="Lucida Sans Unicode"/>
              </a:rPr>
              <a:t>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7977" y="1665344"/>
            <a:ext cx="73660" cy="180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i="1" spc="-50" dirty="0">
                <a:latin typeface="Times New Roman"/>
                <a:cs typeface="Times New Roman"/>
              </a:rPr>
              <a:t>z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6511" y="1720477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251" y="0"/>
                </a:lnTo>
              </a:path>
            </a:pathLst>
          </a:custGeom>
          <a:ln w="63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47677" y="1713200"/>
            <a:ext cx="25463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25" dirty="0">
                <a:latin typeface="Times New Roman"/>
                <a:cs typeface="Times New Roman"/>
              </a:rPr>
              <a:t>377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3846" y="1468689"/>
            <a:ext cx="193167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00" baseline="-43981" dirty="0">
                <a:latin typeface="Symbol"/>
                <a:cs typeface="Symbol"/>
              </a:rPr>
              <a:t></a:t>
            </a:r>
            <a:r>
              <a:rPr sz="1800" spc="67" baseline="-43981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0.6</a:t>
            </a:r>
            <a:r>
              <a:rPr sz="2025" spc="-52" baseline="4115" dirty="0">
                <a:latin typeface="Symbol"/>
                <a:cs typeface="Symbol"/>
              </a:rPr>
              <a:t></a:t>
            </a:r>
            <a:r>
              <a:rPr sz="1200" spc="-35" dirty="0">
                <a:latin typeface="Times New Roman"/>
                <a:cs typeface="Times New Roman"/>
              </a:rPr>
              <a:t>0.75</a:t>
            </a:r>
            <a:r>
              <a:rPr sz="2025" spc="-52" baseline="4115" dirty="0">
                <a:latin typeface="Symbol"/>
                <a:cs typeface="Symbol"/>
              </a:rPr>
              <a:t></a:t>
            </a:r>
            <a:r>
              <a:rPr sz="2025" spc="-60" baseline="41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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0.8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800" baseline="-43981" dirty="0">
                <a:latin typeface="Symbol"/>
                <a:cs typeface="Symbol"/>
              </a:rPr>
              <a:t></a:t>
            </a:r>
            <a:r>
              <a:rPr sz="1800" spc="-37" baseline="-43981" dirty="0">
                <a:latin typeface="Times New Roman"/>
                <a:cs typeface="Times New Roman"/>
              </a:rPr>
              <a:t> </a:t>
            </a:r>
            <a:r>
              <a:rPr sz="1800" spc="-15" baseline="-43981" dirty="0">
                <a:latin typeface="Symbol"/>
                <a:cs typeface="Symbol"/>
              </a:rPr>
              <a:t></a:t>
            </a:r>
            <a:r>
              <a:rPr sz="1800" spc="-15" baseline="-43981" dirty="0">
                <a:latin typeface="Times New Roman"/>
                <a:cs typeface="Times New Roman"/>
              </a:rPr>
              <a:t>3.31</a:t>
            </a:r>
            <a:r>
              <a:rPr sz="1800" spc="-15" baseline="-43981" dirty="0">
                <a:latin typeface="Symbol"/>
                <a:cs typeface="Symbol"/>
              </a:rPr>
              <a:t></a:t>
            </a:r>
            <a:r>
              <a:rPr sz="1800" spc="-15" baseline="-43981" dirty="0">
                <a:latin typeface="Times New Roman"/>
                <a:cs typeface="Times New Roman"/>
              </a:rPr>
              <a:t>10</a:t>
            </a:r>
            <a:r>
              <a:rPr sz="1500" spc="-15" baseline="-30555" dirty="0">
                <a:latin typeface="Symbol"/>
                <a:cs typeface="Symbol"/>
              </a:rPr>
              <a:t></a:t>
            </a:r>
            <a:r>
              <a:rPr sz="1500" spc="-15" baseline="-30555" dirty="0">
                <a:latin typeface="Times New Roman"/>
                <a:cs typeface="Times New Roman"/>
              </a:rPr>
              <a:t>3</a:t>
            </a:r>
            <a:endParaRPr sz="1500" baseline="-3055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909" y="2237682"/>
            <a:ext cx="3930650" cy="12185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355"/>
              </a:spcBef>
            </a:pPr>
            <a:r>
              <a:rPr sz="1150" dirty="0">
                <a:latin typeface="Calibri"/>
                <a:cs typeface="Calibri"/>
              </a:rPr>
              <a:t>The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vector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magnetic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field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then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by</a:t>
            </a:r>
            <a:endParaRPr sz="1150">
              <a:latin typeface="Calibri"/>
              <a:cs typeface="Calibri"/>
            </a:endParaRPr>
          </a:p>
          <a:p>
            <a:pPr marL="973455">
              <a:lnSpc>
                <a:spcPct val="100000"/>
              </a:lnSpc>
              <a:spcBef>
                <a:spcPts val="455"/>
              </a:spcBef>
            </a:pPr>
            <a:r>
              <a:rPr sz="1800" spc="-450" baseline="-16203" dirty="0">
                <a:latin typeface="Symbol"/>
                <a:cs typeface="Symbol"/>
              </a:rPr>
              <a:t></a:t>
            </a:r>
            <a:r>
              <a:rPr sz="1200" spc="-300" dirty="0">
                <a:latin typeface="Lucida Sans Unicode"/>
                <a:cs typeface="Lucida Sans Unicode"/>
              </a:rPr>
              <a:t>‸</a:t>
            </a:r>
            <a:r>
              <a:rPr sz="1200" spc="135" dirty="0">
                <a:latin typeface="Lucida Sans Unicode"/>
                <a:cs typeface="Lucida Sans Unicode"/>
              </a:rPr>
              <a:t> </a:t>
            </a:r>
            <a:r>
              <a:rPr sz="1800" baseline="-16203" dirty="0">
                <a:latin typeface="Symbol"/>
                <a:cs typeface="Symbol"/>
              </a:rPr>
              <a:t></a:t>
            </a:r>
            <a:r>
              <a:rPr sz="1800" spc="-67" baseline="-16203" dirty="0">
                <a:latin typeface="Times New Roman"/>
                <a:cs typeface="Times New Roman"/>
              </a:rPr>
              <a:t> </a:t>
            </a:r>
            <a:r>
              <a:rPr sz="3675" spc="-509" baseline="-12471" dirty="0">
                <a:latin typeface="Symbol"/>
                <a:cs typeface="Symbol"/>
              </a:rPr>
              <a:t></a:t>
            </a:r>
            <a:r>
              <a:rPr sz="1800" spc="-509" baseline="-16203" dirty="0">
                <a:latin typeface="Symbol"/>
                <a:cs typeface="Symbol"/>
              </a:rPr>
              <a:t></a:t>
            </a:r>
            <a:r>
              <a:rPr sz="1200" spc="-340" dirty="0">
                <a:latin typeface="Lucida Sans Unicode"/>
                <a:cs typeface="Lucida Sans Unicode"/>
              </a:rPr>
              <a:t>‸</a:t>
            </a:r>
            <a:r>
              <a:rPr sz="1200" spc="5" dirty="0">
                <a:latin typeface="Lucida Sans Unicode"/>
                <a:cs typeface="Lucida Sans Unicode"/>
              </a:rPr>
              <a:t> </a:t>
            </a:r>
            <a:r>
              <a:rPr sz="1500" i="1" baseline="-38888" dirty="0">
                <a:latin typeface="Times New Roman"/>
                <a:cs typeface="Times New Roman"/>
              </a:rPr>
              <a:t>x</a:t>
            </a:r>
            <a:r>
              <a:rPr sz="1500" i="1" spc="202" baseline="-38888" dirty="0">
                <a:latin typeface="Times New Roman"/>
                <a:cs typeface="Times New Roman"/>
              </a:rPr>
              <a:t> </a:t>
            </a:r>
            <a:r>
              <a:rPr sz="1800" i="1" spc="89" baseline="-18518" dirty="0">
                <a:latin typeface="Times New Roman"/>
                <a:cs typeface="Times New Roman"/>
              </a:rPr>
              <a:t>a</a:t>
            </a:r>
            <a:r>
              <a:rPr sz="1500" i="1" spc="89" baseline="-36111" dirty="0">
                <a:latin typeface="Times New Roman"/>
                <a:cs typeface="Times New Roman"/>
              </a:rPr>
              <a:t>x</a:t>
            </a:r>
            <a:r>
              <a:rPr sz="1500" i="1" spc="-22" baseline="-36111" dirty="0">
                <a:latin typeface="Times New Roman"/>
                <a:cs typeface="Times New Roman"/>
              </a:rPr>
              <a:t> </a:t>
            </a:r>
            <a:r>
              <a:rPr sz="1800" baseline="-16203" dirty="0">
                <a:latin typeface="Symbol"/>
                <a:cs typeface="Symbol"/>
              </a:rPr>
              <a:t></a:t>
            </a:r>
            <a:r>
              <a:rPr sz="1800" spc="-179" baseline="-16203" dirty="0">
                <a:latin typeface="Times New Roman"/>
                <a:cs typeface="Times New Roman"/>
              </a:rPr>
              <a:t> </a:t>
            </a:r>
            <a:r>
              <a:rPr sz="1800" spc="-450" baseline="-16203" dirty="0">
                <a:latin typeface="Symbol"/>
                <a:cs typeface="Symbol"/>
              </a:rPr>
              <a:t></a:t>
            </a:r>
            <a:r>
              <a:rPr sz="1200" spc="-300" dirty="0">
                <a:latin typeface="Lucida Sans Unicode"/>
                <a:cs typeface="Lucida Sans Unicode"/>
              </a:rPr>
              <a:t>‸</a:t>
            </a:r>
            <a:r>
              <a:rPr sz="1200" spc="35" dirty="0">
                <a:latin typeface="Lucida Sans Unicode"/>
                <a:cs typeface="Lucida Sans Unicode"/>
              </a:rPr>
              <a:t> </a:t>
            </a:r>
            <a:r>
              <a:rPr sz="1500" i="1" baseline="-38888" dirty="0">
                <a:latin typeface="Times New Roman"/>
                <a:cs typeface="Times New Roman"/>
              </a:rPr>
              <a:t>y</a:t>
            </a:r>
            <a:r>
              <a:rPr sz="1500" i="1" spc="202" baseline="-38888" dirty="0">
                <a:latin typeface="Times New Roman"/>
                <a:cs typeface="Times New Roman"/>
              </a:rPr>
              <a:t> </a:t>
            </a:r>
            <a:r>
              <a:rPr sz="1800" i="1" spc="104" baseline="-18518" dirty="0">
                <a:latin typeface="Times New Roman"/>
                <a:cs typeface="Times New Roman"/>
              </a:rPr>
              <a:t>a</a:t>
            </a:r>
            <a:r>
              <a:rPr sz="1500" i="1" spc="104" baseline="-36111" dirty="0">
                <a:latin typeface="Times New Roman"/>
                <a:cs typeface="Times New Roman"/>
              </a:rPr>
              <a:t>y</a:t>
            </a:r>
            <a:r>
              <a:rPr sz="1500" i="1" spc="-22" baseline="-36111" dirty="0">
                <a:latin typeface="Times New Roman"/>
                <a:cs typeface="Times New Roman"/>
              </a:rPr>
              <a:t> </a:t>
            </a:r>
            <a:r>
              <a:rPr sz="1800" baseline="-16203" dirty="0">
                <a:latin typeface="Symbol"/>
                <a:cs typeface="Symbol"/>
              </a:rPr>
              <a:t></a:t>
            </a:r>
            <a:r>
              <a:rPr sz="1800" spc="-179" baseline="-16203" dirty="0">
                <a:latin typeface="Times New Roman"/>
                <a:cs typeface="Times New Roman"/>
              </a:rPr>
              <a:t> </a:t>
            </a:r>
            <a:r>
              <a:rPr sz="1800" spc="-450" baseline="-16203" dirty="0">
                <a:latin typeface="Symbol"/>
                <a:cs typeface="Symbol"/>
              </a:rPr>
              <a:t></a:t>
            </a:r>
            <a:r>
              <a:rPr sz="1200" spc="-300" dirty="0">
                <a:latin typeface="Lucida Sans Unicode"/>
                <a:cs typeface="Lucida Sans Unicode"/>
              </a:rPr>
              <a:t>‸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500" i="1" baseline="-38888" dirty="0">
                <a:latin typeface="Times New Roman"/>
                <a:cs typeface="Times New Roman"/>
              </a:rPr>
              <a:t>z</a:t>
            </a:r>
            <a:r>
              <a:rPr sz="1500" i="1" spc="195" baseline="-38888" dirty="0">
                <a:latin typeface="Times New Roman"/>
                <a:cs typeface="Times New Roman"/>
              </a:rPr>
              <a:t> </a:t>
            </a:r>
            <a:r>
              <a:rPr sz="1800" i="1" spc="-150" baseline="-18518" dirty="0">
                <a:latin typeface="Times New Roman"/>
                <a:cs typeface="Times New Roman"/>
              </a:rPr>
              <a:t>a</a:t>
            </a:r>
            <a:r>
              <a:rPr sz="1500" i="1" spc="-150" baseline="-36111" dirty="0">
                <a:latin typeface="Times New Roman"/>
                <a:cs typeface="Times New Roman"/>
              </a:rPr>
              <a:t>z</a:t>
            </a:r>
            <a:r>
              <a:rPr sz="3675" spc="-150" baseline="-12471" dirty="0">
                <a:latin typeface="Symbol"/>
                <a:cs typeface="Symbol"/>
              </a:rPr>
              <a:t></a:t>
            </a:r>
            <a:r>
              <a:rPr sz="3675" spc="-419" baseline="-12471" dirty="0">
                <a:latin typeface="Times New Roman"/>
                <a:cs typeface="Times New Roman"/>
              </a:rPr>
              <a:t> </a:t>
            </a:r>
            <a:r>
              <a:rPr sz="1725" i="1" spc="75" baseline="-19323" dirty="0">
                <a:latin typeface="Times New Roman"/>
                <a:cs typeface="Times New Roman"/>
              </a:rPr>
              <a:t>e</a:t>
            </a:r>
            <a:r>
              <a:rPr sz="950" spc="50" dirty="0">
                <a:latin typeface="Symbol"/>
                <a:cs typeface="Symbol"/>
              </a:rPr>
              <a:t></a:t>
            </a:r>
            <a:r>
              <a:rPr sz="950" spc="-35" dirty="0">
                <a:latin typeface="Times New Roman"/>
                <a:cs typeface="Times New Roman"/>
              </a:rPr>
              <a:t> </a:t>
            </a:r>
            <a:r>
              <a:rPr sz="950" i="1" spc="-10" dirty="0">
                <a:latin typeface="Times New Roman"/>
                <a:cs typeface="Times New Roman"/>
              </a:rPr>
              <a:t>j</a:t>
            </a:r>
            <a:r>
              <a:rPr sz="950" spc="-10" dirty="0">
                <a:latin typeface="Times New Roman"/>
                <a:cs typeface="Times New Roman"/>
              </a:rPr>
              <a:t>2.3(</a:t>
            </a:r>
            <a:r>
              <a:rPr sz="950" spc="-10" dirty="0">
                <a:latin typeface="Symbol"/>
                <a:cs typeface="Symbol"/>
              </a:rPr>
              <a:t></a:t>
            </a:r>
            <a:r>
              <a:rPr sz="950" spc="-10" dirty="0">
                <a:latin typeface="Times New Roman"/>
                <a:cs typeface="Times New Roman"/>
              </a:rPr>
              <a:t>0.6</a:t>
            </a:r>
            <a:r>
              <a:rPr sz="950" i="1" spc="-10" dirty="0">
                <a:latin typeface="Times New Roman"/>
                <a:cs typeface="Times New Roman"/>
              </a:rPr>
              <a:t>x</a:t>
            </a:r>
            <a:r>
              <a:rPr sz="950" spc="-10" dirty="0">
                <a:latin typeface="Symbol"/>
                <a:cs typeface="Symbol"/>
              </a:rPr>
              <a:t></a:t>
            </a:r>
            <a:r>
              <a:rPr sz="950" spc="-10" dirty="0">
                <a:latin typeface="Times New Roman"/>
                <a:cs typeface="Times New Roman"/>
              </a:rPr>
              <a:t>0.8</a:t>
            </a:r>
            <a:r>
              <a:rPr sz="950" i="1" spc="-10" dirty="0">
                <a:latin typeface="Times New Roman"/>
                <a:cs typeface="Times New Roman"/>
              </a:rPr>
              <a:t>y</a:t>
            </a:r>
            <a:r>
              <a:rPr sz="950" spc="-10" dirty="0"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9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tabLst>
                <a:tab pos="495300" algn="l"/>
              </a:tabLst>
            </a:pPr>
            <a:r>
              <a:rPr sz="1400" spc="-25" dirty="0">
                <a:latin typeface="Calibri"/>
                <a:cs typeface="Calibri"/>
              </a:rPr>
              <a:t>3.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wavelength </a:t>
            </a:r>
            <a:r>
              <a:rPr sz="1400" b="1" dirty="0">
                <a:latin typeface="Times New Roman"/>
                <a:cs typeface="Times New Roman"/>
              </a:rPr>
              <a:t>λ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0503" y="3874369"/>
            <a:ext cx="52514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8295" algn="l"/>
              </a:tabLst>
            </a:pPr>
            <a:r>
              <a:rPr sz="1300" spc="-50" dirty="0">
                <a:latin typeface="Symbol"/>
                <a:cs typeface="Symbol"/>
              </a:rPr>
              <a:t>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2.3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2010" y="3767106"/>
            <a:ext cx="1510665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00" dirty="0">
                <a:latin typeface="Symbol"/>
                <a:cs typeface="Symbol"/>
              </a:rPr>
              <a:t>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800" u="sng" baseline="416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950" u="sng" baseline="3846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950" spc="209" baseline="384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800" u="sng" baseline="416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950" u="sng" baseline="3846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1950" spc="202" baseline="384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2.73</a:t>
            </a:r>
            <a:r>
              <a:rPr sz="1200" spc="434" dirty="0">
                <a:latin typeface="Times New Roman"/>
                <a:cs typeface="Times New Roman"/>
              </a:rPr>
              <a:t> </a:t>
            </a:r>
            <a:r>
              <a:rPr sz="1200" i="1" spc="-50" dirty="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788" y="4282566"/>
            <a:ext cx="1301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and 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frequency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06874" y="4957282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5">
                <a:moveTo>
                  <a:pt x="0" y="0"/>
                </a:moveTo>
                <a:lnTo>
                  <a:pt x="387626" y="0"/>
                </a:lnTo>
              </a:path>
            </a:pathLst>
          </a:custGeom>
          <a:ln w="6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49423" y="4708699"/>
            <a:ext cx="1108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i="1" baseline="-33730" dirty="0">
                <a:latin typeface="Times New Roman"/>
                <a:cs typeface="Times New Roman"/>
              </a:rPr>
              <a:t>f</a:t>
            </a:r>
            <a:r>
              <a:rPr sz="2100" i="1" spc="390" baseline="-33730" dirty="0">
                <a:latin typeface="Times New Roman"/>
                <a:cs typeface="Times New Roman"/>
              </a:rPr>
              <a:t> </a:t>
            </a:r>
            <a:r>
              <a:rPr sz="1725" baseline="-41062" dirty="0">
                <a:latin typeface="Symbol"/>
                <a:cs typeface="Symbol"/>
              </a:rPr>
              <a:t></a:t>
            </a:r>
            <a:r>
              <a:rPr sz="1725" spc="97" baseline="-41062" dirty="0">
                <a:latin typeface="Times New Roman"/>
                <a:cs typeface="Times New Roman"/>
              </a:rPr>
              <a:t> </a:t>
            </a:r>
            <a:r>
              <a:rPr sz="1150"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1150" i="1" spc="245" dirty="0">
                <a:latin typeface="Times New Roman"/>
                <a:cs typeface="Times New Roman"/>
              </a:rPr>
              <a:t> </a:t>
            </a:r>
            <a:r>
              <a:rPr sz="1725" baseline="-41062" dirty="0">
                <a:latin typeface="Symbol"/>
                <a:cs typeface="Symbol"/>
              </a:rPr>
              <a:t></a:t>
            </a:r>
            <a:r>
              <a:rPr sz="1725" spc="195" baseline="-41062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3</a:t>
            </a:r>
            <a:r>
              <a:rPr sz="1725" baseline="2415" dirty="0">
                <a:latin typeface="Symbol"/>
                <a:cs typeface="Symbol"/>
              </a:rPr>
              <a:t></a:t>
            </a:r>
            <a:r>
              <a:rPr sz="1150" dirty="0">
                <a:latin typeface="Times New Roman"/>
                <a:cs typeface="Times New Roman"/>
              </a:rPr>
              <a:t>10</a:t>
            </a:r>
            <a:r>
              <a:rPr sz="1425" baseline="26315" dirty="0">
                <a:latin typeface="Times New Roman"/>
                <a:cs typeface="Times New Roman"/>
              </a:rPr>
              <a:t>8</a:t>
            </a:r>
            <a:r>
              <a:rPr sz="1425" spc="240" baseline="26315" dirty="0">
                <a:latin typeface="Times New Roman"/>
                <a:cs typeface="Times New Roman"/>
              </a:rPr>
              <a:t> </a:t>
            </a:r>
            <a:r>
              <a:rPr sz="1725" spc="-75" baseline="-41062" dirty="0">
                <a:latin typeface="Symbol"/>
                <a:cs typeface="Symbol"/>
              </a:rPr>
              <a:t></a:t>
            </a:r>
            <a:endParaRPr sz="1725" baseline="-41062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8532" y="4941071"/>
            <a:ext cx="61785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8615" algn="l"/>
              </a:tabLst>
            </a:pPr>
            <a:r>
              <a:rPr sz="1250" spc="-50" dirty="0">
                <a:latin typeface="Symbol"/>
                <a:cs typeface="Symbol"/>
              </a:rPr>
              <a:t>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150" spc="-20" dirty="0">
                <a:latin typeface="Times New Roman"/>
                <a:cs typeface="Times New Roman"/>
              </a:rPr>
              <a:t>2.73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2223" y="4845079"/>
            <a:ext cx="553085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spc="-10" dirty="0">
                <a:latin typeface="Times New Roman"/>
                <a:cs typeface="Times New Roman"/>
              </a:rPr>
              <a:t>0.11</a:t>
            </a:r>
            <a:r>
              <a:rPr sz="1150" i="1" spc="-10" dirty="0">
                <a:latin typeface="Times New Roman"/>
                <a:cs typeface="Times New Roman"/>
              </a:rPr>
              <a:t>GHz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6109" y="5531357"/>
            <a:ext cx="6127115" cy="1748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Reflection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Refraction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at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Plane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Interface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between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Two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Media:</a:t>
            </a:r>
            <a:endParaRPr sz="1400">
              <a:latin typeface="Calibri"/>
              <a:cs typeface="Calibri"/>
            </a:endParaRPr>
          </a:p>
          <a:p>
            <a:pPr marL="88900" marR="81280" algn="just">
              <a:lnSpc>
                <a:spcPct val="104200"/>
              </a:lnSpc>
              <a:spcBef>
                <a:spcPts val="1660"/>
              </a:spcBef>
            </a:pPr>
            <a:r>
              <a:rPr sz="1150" spc="10" dirty="0">
                <a:latin typeface="Times New Roman"/>
                <a:cs typeface="Times New Roman"/>
              </a:rPr>
              <a:t>Figure </a:t>
            </a:r>
            <a:r>
              <a:rPr sz="1150" spc="15" dirty="0">
                <a:latin typeface="Times New Roman"/>
                <a:cs typeface="Times New Roman"/>
              </a:rPr>
              <a:t>6.7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shows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two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media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with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electrical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properties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Symbol"/>
                <a:cs typeface="Symbol"/>
              </a:rPr>
              <a:t></a:t>
            </a:r>
            <a:r>
              <a:rPr sz="1425" spc="-30" baseline="-17543" dirty="0">
                <a:latin typeface="Times New Roman"/>
                <a:cs typeface="Times New Roman"/>
              </a:rPr>
              <a:t>1</a:t>
            </a:r>
            <a:r>
              <a:rPr sz="1425" spc="-217" baseline="-17543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and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Symbol"/>
                <a:cs typeface="Symbol"/>
              </a:rPr>
              <a:t></a:t>
            </a:r>
            <a:r>
              <a:rPr sz="1425" spc="37" baseline="-17543" dirty="0">
                <a:latin typeface="Times New Roman"/>
                <a:cs typeface="Times New Roman"/>
              </a:rPr>
              <a:t>1</a:t>
            </a:r>
            <a:r>
              <a:rPr sz="1425" spc="307" baseline="-17543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medium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1,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Times New Roman"/>
                <a:cs typeface="Times New Roman"/>
              </a:rPr>
              <a:t>and</a:t>
            </a:r>
            <a:r>
              <a:rPr sz="1150" spc="-1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Symbol"/>
                <a:cs typeface="Symbol"/>
              </a:rPr>
              <a:t></a:t>
            </a:r>
            <a:r>
              <a:rPr sz="1200" spc="-190" dirty="0">
                <a:latin typeface="Times New Roman"/>
                <a:cs typeface="Times New Roman"/>
              </a:rPr>
              <a:t> </a:t>
            </a:r>
            <a:r>
              <a:rPr sz="1425" spc="7" baseline="-17543" dirty="0">
                <a:latin typeface="Times New Roman"/>
                <a:cs typeface="Times New Roman"/>
              </a:rPr>
              <a:t>2</a:t>
            </a:r>
            <a:r>
              <a:rPr sz="1425" spc="397" baseline="-17543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and</a:t>
            </a:r>
            <a:r>
              <a:rPr sz="1150" spc="92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Symbol"/>
                <a:cs typeface="Symbol"/>
              </a:rPr>
              <a:t></a:t>
            </a:r>
            <a:r>
              <a:rPr sz="1425" spc="44" baseline="-17543" dirty="0">
                <a:latin typeface="Times New Roman"/>
                <a:cs typeface="Times New Roman"/>
              </a:rPr>
              <a:t>2</a:t>
            </a:r>
            <a:r>
              <a:rPr sz="1425" spc="419" baseline="-17543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in </a:t>
            </a:r>
            <a:r>
              <a:rPr sz="1150" spc="1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2.</a:t>
            </a:r>
            <a:r>
              <a:rPr sz="1150" spc="525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Here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plane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wave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incident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angle</a:t>
            </a:r>
            <a:r>
              <a:rPr sz="1150" spc="-1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Symbol"/>
                <a:cs typeface="Symbol"/>
              </a:rPr>
              <a:t></a:t>
            </a:r>
            <a:r>
              <a:rPr sz="1425" i="1" spc="-22" baseline="-17543" dirty="0">
                <a:latin typeface="Times New Roman"/>
                <a:cs typeface="Times New Roman"/>
              </a:rPr>
              <a:t>i</a:t>
            </a:r>
            <a:r>
              <a:rPr sz="1425" i="1" spc="607" baseline="-17543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boundary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between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two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media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5" dirty="0">
                <a:latin typeface="Times New Roman"/>
                <a:cs typeface="Times New Roman"/>
              </a:rPr>
              <a:t> partially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transmitted</a:t>
            </a:r>
            <a:r>
              <a:rPr sz="1150" spc="15" dirty="0">
                <a:latin typeface="Times New Roman"/>
                <a:cs typeface="Times New Roman"/>
              </a:rPr>
              <a:t> into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partially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reflected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at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dielectric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surface.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The</a:t>
            </a:r>
            <a:r>
              <a:rPr sz="1150" spc="10" dirty="0">
                <a:latin typeface="Times New Roman"/>
                <a:cs typeface="Times New Roman"/>
              </a:rPr>
              <a:t> transmitted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wave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is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reflected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into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second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medium,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5" dirty="0">
                <a:latin typeface="Times New Roman"/>
                <a:cs typeface="Times New Roman"/>
              </a:rPr>
              <a:t>so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its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direction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propagation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different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from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incidence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wave.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figure </a:t>
            </a:r>
            <a:r>
              <a:rPr sz="1150" spc="15" dirty="0">
                <a:latin typeface="Times New Roman"/>
                <a:cs typeface="Times New Roman"/>
              </a:rPr>
              <a:t>also </a:t>
            </a:r>
            <a:r>
              <a:rPr sz="1150" spc="20" dirty="0">
                <a:latin typeface="Times New Roman"/>
                <a:cs typeface="Times New Roman"/>
              </a:rPr>
              <a:t>shows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two</a:t>
            </a:r>
            <a:r>
              <a:rPr sz="1150" spc="15" dirty="0">
                <a:latin typeface="Times New Roman"/>
                <a:cs typeface="Times New Roman"/>
              </a:rPr>
              <a:t> rays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each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the</a:t>
            </a:r>
            <a:r>
              <a:rPr sz="1150" spc="10" dirty="0">
                <a:latin typeface="Times New Roman"/>
                <a:cs typeface="Times New Roman"/>
              </a:rPr>
              <a:t> incident,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reflected,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transmitted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waves.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ray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is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line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drawn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normal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to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equiphase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surfaces,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and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line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is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along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direction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of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propagation.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9637" y="2852737"/>
            <a:ext cx="5495925" cy="1266825"/>
            <a:chOff x="909637" y="2852737"/>
            <a:chExt cx="5495925" cy="1266825"/>
          </a:xfrm>
        </p:grpSpPr>
        <p:sp>
          <p:nvSpPr>
            <p:cNvPr id="5" name="object 5"/>
            <p:cNvSpPr/>
            <p:nvPr/>
          </p:nvSpPr>
          <p:spPr>
            <a:xfrm>
              <a:off x="914400" y="2857500"/>
              <a:ext cx="5486400" cy="1257300"/>
            </a:xfrm>
            <a:custGeom>
              <a:avLst/>
              <a:gdLst/>
              <a:ahLst/>
              <a:cxnLst/>
              <a:rect l="l" t="t" r="r" b="b"/>
              <a:pathLst>
                <a:path w="5486400" h="1257300">
                  <a:moveTo>
                    <a:pt x="5486400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5486400" y="12573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2857500"/>
              <a:ext cx="5486400" cy="1257300"/>
            </a:xfrm>
            <a:custGeom>
              <a:avLst/>
              <a:gdLst/>
              <a:ahLst/>
              <a:cxnLst/>
              <a:rect l="l" t="t" r="r" b="b"/>
              <a:pathLst>
                <a:path w="5486400" h="1257300">
                  <a:moveTo>
                    <a:pt x="0" y="1257300"/>
                  </a:moveTo>
                  <a:lnTo>
                    <a:pt x="5486400" y="1257300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228212" y="589852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2831" y="0"/>
                </a:lnTo>
              </a:path>
            </a:pathLst>
          </a:custGeom>
          <a:ln w="6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6497" y="5898520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201" y="0"/>
                </a:lnTo>
              </a:path>
            </a:pathLst>
          </a:custGeom>
          <a:ln w="6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1012" y="868299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2831" y="0"/>
                </a:lnTo>
              </a:path>
            </a:pathLst>
          </a:custGeom>
          <a:ln w="6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9297" y="8682995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7126" y="0"/>
                </a:lnTo>
              </a:path>
            </a:pathLst>
          </a:custGeom>
          <a:ln w="6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6109" y="4095114"/>
            <a:ext cx="6112510" cy="51739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75535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Figure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6.7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 marR="81280" algn="just">
              <a:lnSpc>
                <a:spcPct val="998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CB,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while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contrary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AE.</a:t>
            </a:r>
            <a:r>
              <a:rPr sz="1150" spc="2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fronts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planes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equiphase,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should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cover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AE.</a:t>
            </a:r>
            <a:r>
              <a:rPr sz="1150" spc="18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reason </a:t>
            </a:r>
            <a:r>
              <a:rPr sz="1150" dirty="0">
                <a:latin typeface="Times New Roman"/>
                <a:cs typeface="Times New Roman"/>
              </a:rPr>
              <a:t>being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rays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located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therefore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their </a:t>
            </a:r>
            <a:r>
              <a:rPr sz="1150" dirty="0">
                <a:latin typeface="Times New Roman"/>
                <a:cs typeface="Times New Roman"/>
              </a:rPr>
              <a:t>velocities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equal,</a:t>
            </a:r>
            <a:endParaRPr sz="1150">
              <a:latin typeface="Times New Roman"/>
              <a:cs typeface="Times New Roman"/>
            </a:endParaRPr>
          </a:p>
          <a:p>
            <a:pPr marL="2420620" marR="3111500" indent="-11430">
              <a:lnSpc>
                <a:spcPct val="127299"/>
              </a:lnSpc>
              <a:spcBef>
                <a:spcPts val="1085"/>
              </a:spcBef>
              <a:tabLst>
                <a:tab pos="2799080" algn="l"/>
              </a:tabLst>
            </a:pPr>
            <a:r>
              <a:rPr sz="1150" i="1" dirty="0">
                <a:latin typeface="Times New Roman"/>
                <a:cs typeface="Times New Roman"/>
              </a:rPr>
              <a:t>CB</a:t>
            </a:r>
            <a:r>
              <a:rPr sz="1150" i="1" spc="150" dirty="0">
                <a:latin typeface="Times New Roman"/>
                <a:cs typeface="Times New Roman"/>
              </a:rPr>
              <a:t> </a:t>
            </a:r>
            <a:r>
              <a:rPr sz="1725" baseline="-38647" dirty="0">
                <a:latin typeface="Symbol"/>
                <a:cs typeface="Symbol"/>
              </a:rPr>
              <a:t></a:t>
            </a:r>
            <a:r>
              <a:rPr sz="1725" spc="442" baseline="-38647" dirty="0">
                <a:latin typeface="Times New Roman"/>
                <a:cs typeface="Times New Roman"/>
              </a:rPr>
              <a:t> </a:t>
            </a:r>
            <a:r>
              <a:rPr sz="1150" i="1" spc="-25" dirty="0">
                <a:latin typeface="Times New Roman"/>
                <a:cs typeface="Times New Roman"/>
              </a:rPr>
              <a:t>AE </a:t>
            </a:r>
            <a:r>
              <a:rPr sz="1150" i="1" dirty="0">
                <a:latin typeface="Times New Roman"/>
                <a:cs typeface="Times New Roman"/>
              </a:rPr>
              <a:t>V</a:t>
            </a:r>
            <a:r>
              <a:rPr sz="1150" i="1" spc="-140" dirty="0">
                <a:latin typeface="Times New Roman"/>
                <a:cs typeface="Times New Roman"/>
              </a:rPr>
              <a:t> </a:t>
            </a:r>
            <a:r>
              <a:rPr sz="1500" spc="-75" baseline="-11111" dirty="0">
                <a:latin typeface="Times New Roman"/>
                <a:cs typeface="Times New Roman"/>
              </a:rPr>
              <a:t>1</a:t>
            </a:r>
            <a:r>
              <a:rPr sz="1500" baseline="-11111" dirty="0">
                <a:latin typeface="Times New Roman"/>
                <a:cs typeface="Times New Roman"/>
              </a:rPr>
              <a:t>	</a:t>
            </a:r>
            <a:r>
              <a:rPr sz="1150" i="1" dirty="0">
                <a:latin typeface="Times New Roman"/>
                <a:cs typeface="Times New Roman"/>
              </a:rPr>
              <a:t>V</a:t>
            </a:r>
            <a:r>
              <a:rPr sz="1150" i="1" spc="-80" dirty="0">
                <a:latin typeface="Times New Roman"/>
                <a:cs typeface="Times New Roman"/>
              </a:rPr>
              <a:t> </a:t>
            </a:r>
            <a:r>
              <a:rPr sz="1500" spc="-75" baseline="-11111" dirty="0"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180"/>
              </a:spcBef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  <a:p>
            <a:pPr marL="2412365">
              <a:lnSpc>
                <a:spcPct val="100000"/>
              </a:lnSpc>
              <a:spcBef>
                <a:spcPts val="1245"/>
              </a:spcBef>
            </a:pPr>
            <a:r>
              <a:rPr sz="1150" i="1" dirty="0">
                <a:latin typeface="Times New Roman"/>
                <a:cs typeface="Times New Roman"/>
              </a:rPr>
              <a:t>AB</a:t>
            </a:r>
            <a:r>
              <a:rPr sz="1150" i="1" spc="-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41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AB</a:t>
            </a:r>
            <a:r>
              <a:rPr sz="1150" i="1" spc="-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sin</a:t>
            </a:r>
            <a:r>
              <a:rPr sz="1250" spc="-20" dirty="0">
                <a:latin typeface="Symbol"/>
                <a:cs typeface="Symbol"/>
              </a:rPr>
              <a:t></a:t>
            </a:r>
            <a:r>
              <a:rPr sz="1425" i="1" spc="-30" baseline="-17543" dirty="0">
                <a:latin typeface="Times New Roman"/>
                <a:cs typeface="Times New Roman"/>
              </a:rPr>
              <a:t>r</a:t>
            </a:r>
            <a:endParaRPr sz="1425" baseline="-1754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being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2386965">
              <a:lnSpc>
                <a:spcPct val="100000"/>
              </a:lnSpc>
            </a:pP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337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Symbol"/>
                <a:cs typeface="Symbol"/>
              </a:rPr>
              <a:t></a:t>
            </a:r>
            <a:r>
              <a:rPr sz="1425" i="1" spc="44" baseline="-17543" dirty="0">
                <a:latin typeface="Times New Roman"/>
                <a:cs typeface="Times New Roman"/>
              </a:rPr>
              <a:t>r</a:t>
            </a:r>
            <a:endParaRPr sz="1425" baseline="-1754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95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1150" spc="10" dirty="0">
                <a:latin typeface="Times New Roman"/>
                <a:cs typeface="Times New Roman"/>
              </a:rPr>
              <a:t>What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is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the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relationship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between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the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angles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incidence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</a:t>
            </a:r>
            <a:r>
              <a:rPr sz="1425" i="1" spc="15" baseline="-17543" dirty="0">
                <a:latin typeface="Times New Roman"/>
                <a:cs typeface="Times New Roman"/>
              </a:rPr>
              <a:t>i</a:t>
            </a:r>
            <a:r>
              <a:rPr sz="1425" i="1" spc="97" baseline="-17543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refraction</a:t>
            </a:r>
            <a:r>
              <a:rPr sz="1150" spc="-18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Symbol"/>
                <a:cs typeface="Symbol"/>
              </a:rPr>
              <a:t></a:t>
            </a:r>
            <a:r>
              <a:rPr sz="1050" i="1" spc="55" dirty="0">
                <a:latin typeface="Times New Roman"/>
                <a:cs typeface="Times New Roman"/>
              </a:rPr>
              <a:t>r</a:t>
            </a:r>
            <a:r>
              <a:rPr sz="1050" i="1" spc="-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?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 marR="274955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amount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cover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CB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refracted </a:t>
            </a:r>
            <a:r>
              <a:rPr sz="1150" dirty="0">
                <a:latin typeface="Times New Roman"/>
                <a:cs typeface="Times New Roman"/>
              </a:rPr>
              <a:t>ray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cover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–</a:t>
            </a:r>
            <a:endParaRPr sz="1150">
              <a:latin typeface="Times New Roman"/>
              <a:cs typeface="Times New Roman"/>
            </a:endParaRPr>
          </a:p>
          <a:p>
            <a:pPr marL="1963420" marR="3551554" indent="-11430">
              <a:lnSpc>
                <a:spcPct val="127299"/>
              </a:lnSpc>
              <a:spcBef>
                <a:spcPts val="1000"/>
              </a:spcBef>
              <a:tabLst>
                <a:tab pos="2344420" algn="l"/>
              </a:tabLst>
            </a:pPr>
            <a:r>
              <a:rPr sz="1150" i="1" dirty="0">
                <a:latin typeface="Times New Roman"/>
                <a:cs typeface="Times New Roman"/>
              </a:rPr>
              <a:t>CB</a:t>
            </a:r>
            <a:r>
              <a:rPr sz="1150" i="1" spc="150" dirty="0">
                <a:latin typeface="Times New Roman"/>
                <a:cs typeface="Times New Roman"/>
              </a:rPr>
              <a:t> </a:t>
            </a:r>
            <a:r>
              <a:rPr sz="1725" baseline="-38647" dirty="0">
                <a:latin typeface="Symbol"/>
                <a:cs typeface="Symbol"/>
              </a:rPr>
              <a:t></a:t>
            </a:r>
            <a:r>
              <a:rPr sz="1725" spc="442" baseline="-38647" dirty="0">
                <a:latin typeface="Times New Roman"/>
                <a:cs typeface="Times New Roman"/>
              </a:rPr>
              <a:t> </a:t>
            </a:r>
            <a:r>
              <a:rPr sz="1150" i="1" spc="-25" dirty="0">
                <a:latin typeface="Times New Roman"/>
                <a:cs typeface="Times New Roman"/>
              </a:rPr>
              <a:t>AD </a:t>
            </a:r>
            <a:r>
              <a:rPr sz="1150" i="1" dirty="0">
                <a:latin typeface="Times New Roman"/>
                <a:cs typeface="Times New Roman"/>
              </a:rPr>
              <a:t>V</a:t>
            </a:r>
            <a:r>
              <a:rPr sz="1150" i="1" spc="-140" dirty="0">
                <a:latin typeface="Times New Roman"/>
                <a:cs typeface="Times New Roman"/>
              </a:rPr>
              <a:t> </a:t>
            </a:r>
            <a:r>
              <a:rPr sz="1500" spc="-75" baseline="-11111" dirty="0">
                <a:latin typeface="Times New Roman"/>
                <a:cs typeface="Times New Roman"/>
              </a:rPr>
              <a:t>1</a:t>
            </a:r>
            <a:r>
              <a:rPr sz="1500" baseline="-11111" dirty="0">
                <a:latin typeface="Times New Roman"/>
                <a:cs typeface="Times New Roman"/>
              </a:rPr>
              <a:t>	</a:t>
            </a:r>
            <a:r>
              <a:rPr sz="1150" i="1" dirty="0">
                <a:latin typeface="Times New Roman"/>
                <a:cs typeface="Times New Roman"/>
              </a:rPr>
              <a:t>V</a:t>
            </a:r>
            <a:r>
              <a:rPr sz="1150" i="1" spc="-80" dirty="0">
                <a:latin typeface="Times New Roman"/>
                <a:cs typeface="Times New Roman"/>
              </a:rPr>
              <a:t> </a:t>
            </a:r>
            <a:r>
              <a:rPr sz="1500" spc="-75" baseline="-11111" dirty="0"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1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velocity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200" spc="209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is: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24037" y="1252537"/>
            <a:ext cx="3895725" cy="2409825"/>
            <a:chOff x="1824037" y="1252537"/>
            <a:chExt cx="3895725" cy="2409825"/>
          </a:xfrm>
        </p:grpSpPr>
        <p:sp>
          <p:nvSpPr>
            <p:cNvPr id="13" name="object 13"/>
            <p:cNvSpPr/>
            <p:nvPr/>
          </p:nvSpPr>
          <p:spPr>
            <a:xfrm>
              <a:off x="2971800" y="1257300"/>
              <a:ext cx="0" cy="2400300"/>
            </a:xfrm>
            <a:custGeom>
              <a:avLst/>
              <a:gdLst/>
              <a:ahLst/>
              <a:cxnLst/>
              <a:rect l="l" t="t" r="r" b="b"/>
              <a:pathLst>
                <a:path h="2400300">
                  <a:moveTo>
                    <a:pt x="0" y="0"/>
                  </a:moveTo>
                  <a:lnTo>
                    <a:pt x="0" y="240030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8800" y="1485900"/>
              <a:ext cx="3886200" cy="1371600"/>
            </a:xfrm>
            <a:custGeom>
              <a:avLst/>
              <a:gdLst/>
              <a:ahLst/>
              <a:cxnLst/>
              <a:rect l="l" t="t" r="r" b="b"/>
              <a:pathLst>
                <a:path w="3886200" h="1371600">
                  <a:moveTo>
                    <a:pt x="1143000" y="1371600"/>
                  </a:moveTo>
                  <a:lnTo>
                    <a:pt x="3543300" y="114300"/>
                  </a:lnTo>
                </a:path>
                <a:path w="3886200" h="1371600">
                  <a:moveTo>
                    <a:pt x="0" y="0"/>
                  </a:moveTo>
                  <a:lnTo>
                    <a:pt x="2400300" y="1371600"/>
                  </a:lnTo>
                </a:path>
                <a:path w="3886200" h="1371600">
                  <a:moveTo>
                    <a:pt x="2400300" y="1371600"/>
                  </a:moveTo>
                  <a:lnTo>
                    <a:pt x="3886200" y="5715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5660" y="1816607"/>
              <a:ext cx="649605" cy="714375"/>
            </a:xfrm>
            <a:custGeom>
              <a:avLst/>
              <a:gdLst/>
              <a:ahLst/>
              <a:cxnLst/>
              <a:rect l="l" t="t" r="r" b="b"/>
              <a:pathLst>
                <a:path w="649604" h="714375">
                  <a:moveTo>
                    <a:pt x="309626" y="0"/>
                  </a:moveTo>
                  <a:lnTo>
                    <a:pt x="224409" y="0"/>
                  </a:lnTo>
                  <a:lnTo>
                    <a:pt x="238582" y="28409"/>
                  </a:lnTo>
                  <a:lnTo>
                    <a:pt x="0" y="147574"/>
                  </a:lnTo>
                  <a:lnTo>
                    <a:pt x="5715" y="159004"/>
                  </a:lnTo>
                  <a:lnTo>
                    <a:pt x="244233" y="39751"/>
                  </a:lnTo>
                  <a:lnTo>
                    <a:pt x="258445" y="68199"/>
                  </a:lnTo>
                  <a:lnTo>
                    <a:pt x="292557" y="22733"/>
                  </a:lnTo>
                  <a:lnTo>
                    <a:pt x="309626" y="0"/>
                  </a:lnTo>
                  <a:close/>
                </a:path>
                <a:path w="649604" h="714375">
                  <a:moveTo>
                    <a:pt x="649605" y="458597"/>
                  </a:moveTo>
                  <a:lnTo>
                    <a:pt x="564515" y="462661"/>
                  </a:lnTo>
                  <a:lnTo>
                    <a:pt x="580047" y="490308"/>
                  </a:lnTo>
                  <a:lnTo>
                    <a:pt x="200787" y="703199"/>
                  </a:lnTo>
                  <a:lnTo>
                    <a:pt x="207010" y="714375"/>
                  </a:lnTo>
                  <a:lnTo>
                    <a:pt x="586257" y="501370"/>
                  </a:lnTo>
                  <a:lnTo>
                    <a:pt x="601853" y="529082"/>
                  </a:lnTo>
                  <a:lnTo>
                    <a:pt x="632307" y="484124"/>
                  </a:lnTo>
                  <a:lnTo>
                    <a:pt x="649605" y="458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6688" y="1515237"/>
            <a:ext cx="908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4141" y="1972437"/>
            <a:ext cx="908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3297" y="1546225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33" y="381000"/>
                </a:moveTo>
                <a:lnTo>
                  <a:pt x="0" y="381000"/>
                </a:lnTo>
                <a:lnTo>
                  <a:pt x="38226" y="457200"/>
                </a:lnTo>
                <a:lnTo>
                  <a:pt x="69871" y="393700"/>
                </a:lnTo>
                <a:lnTo>
                  <a:pt x="31750" y="393700"/>
                </a:lnTo>
                <a:lnTo>
                  <a:pt x="31733" y="381000"/>
                </a:lnTo>
                <a:close/>
              </a:path>
              <a:path w="76200" h="457200">
                <a:moveTo>
                  <a:pt x="43941" y="0"/>
                </a:moveTo>
                <a:lnTo>
                  <a:pt x="31241" y="0"/>
                </a:lnTo>
                <a:lnTo>
                  <a:pt x="31733" y="3810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3941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33" y="381000"/>
                </a:lnTo>
                <a:lnTo>
                  <a:pt x="44450" y="393700"/>
                </a:lnTo>
                <a:lnTo>
                  <a:pt x="69871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51782" y="1231518"/>
            <a:ext cx="517525" cy="339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45"/>
              </a:spcBef>
            </a:pPr>
            <a:r>
              <a:rPr sz="1000" spc="-10" dirty="0">
                <a:latin typeface="Calibri"/>
                <a:cs typeface="Calibri"/>
              </a:rPr>
              <a:t>Reflected </a:t>
            </a:r>
            <a:r>
              <a:rPr sz="1000" spc="-20" dirty="0">
                <a:latin typeface="Calibri"/>
                <a:cs typeface="Calibri"/>
              </a:rPr>
              <a:t>rays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66837" y="1343152"/>
            <a:ext cx="3472815" cy="1519555"/>
            <a:chOff x="1366837" y="1343152"/>
            <a:chExt cx="3472815" cy="1519555"/>
          </a:xfrm>
        </p:grpSpPr>
        <p:sp>
          <p:nvSpPr>
            <p:cNvPr id="21" name="object 21"/>
            <p:cNvSpPr/>
            <p:nvPr/>
          </p:nvSpPr>
          <p:spPr>
            <a:xfrm>
              <a:off x="4763134" y="1740535"/>
              <a:ext cx="76200" cy="800100"/>
            </a:xfrm>
            <a:custGeom>
              <a:avLst/>
              <a:gdLst/>
              <a:ahLst/>
              <a:cxnLst/>
              <a:rect l="l" t="t" r="r" b="b"/>
              <a:pathLst>
                <a:path w="76200" h="800100">
                  <a:moveTo>
                    <a:pt x="31739" y="723900"/>
                  </a:moveTo>
                  <a:lnTo>
                    <a:pt x="0" y="723900"/>
                  </a:lnTo>
                  <a:lnTo>
                    <a:pt x="38100" y="800100"/>
                  </a:lnTo>
                  <a:lnTo>
                    <a:pt x="69850" y="736600"/>
                  </a:lnTo>
                  <a:lnTo>
                    <a:pt x="31750" y="736600"/>
                  </a:lnTo>
                  <a:lnTo>
                    <a:pt x="31739" y="723900"/>
                  </a:lnTo>
                  <a:close/>
                </a:path>
                <a:path w="76200" h="800100">
                  <a:moveTo>
                    <a:pt x="43814" y="0"/>
                  </a:moveTo>
                  <a:lnTo>
                    <a:pt x="31114" y="0"/>
                  </a:lnTo>
                  <a:lnTo>
                    <a:pt x="31739" y="723900"/>
                  </a:lnTo>
                  <a:lnTo>
                    <a:pt x="31750" y="736600"/>
                  </a:lnTo>
                  <a:lnTo>
                    <a:pt x="44450" y="736600"/>
                  </a:lnTo>
                  <a:lnTo>
                    <a:pt x="43814" y="0"/>
                  </a:lnTo>
                  <a:close/>
                </a:path>
                <a:path w="76200" h="800100">
                  <a:moveTo>
                    <a:pt x="76200" y="723900"/>
                  </a:moveTo>
                  <a:lnTo>
                    <a:pt x="44439" y="723900"/>
                  </a:lnTo>
                  <a:lnTo>
                    <a:pt x="44450" y="736600"/>
                  </a:lnTo>
                  <a:lnTo>
                    <a:pt x="69850" y="736600"/>
                  </a:lnTo>
                  <a:lnTo>
                    <a:pt x="76200" y="723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71600" y="1943100"/>
              <a:ext cx="1600200" cy="914400"/>
            </a:xfrm>
            <a:custGeom>
              <a:avLst/>
              <a:gdLst/>
              <a:ahLst/>
              <a:cxnLst/>
              <a:rect l="l" t="t" r="r" b="b"/>
              <a:pathLst>
                <a:path w="1600200" h="914400">
                  <a:moveTo>
                    <a:pt x="1600200" y="9144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94333" y="1343151"/>
              <a:ext cx="598805" cy="844550"/>
            </a:xfrm>
            <a:custGeom>
              <a:avLst/>
              <a:gdLst/>
              <a:ahLst/>
              <a:cxnLst/>
              <a:rect l="l" t="t" r="r" b="b"/>
              <a:pathLst>
                <a:path w="598805" h="844550">
                  <a:moveTo>
                    <a:pt x="412369" y="844423"/>
                  </a:moveTo>
                  <a:lnTo>
                    <a:pt x="395008" y="818388"/>
                  </a:lnTo>
                  <a:lnTo>
                    <a:pt x="365125" y="773557"/>
                  </a:lnTo>
                  <a:lnTo>
                    <a:pt x="349338" y="801141"/>
                  </a:lnTo>
                  <a:lnTo>
                    <a:pt x="6350" y="605282"/>
                  </a:lnTo>
                  <a:lnTo>
                    <a:pt x="0" y="616204"/>
                  </a:lnTo>
                  <a:lnTo>
                    <a:pt x="343065" y="812114"/>
                  </a:lnTo>
                  <a:lnTo>
                    <a:pt x="327279" y="839724"/>
                  </a:lnTo>
                  <a:lnTo>
                    <a:pt x="412369" y="844423"/>
                  </a:lnTo>
                  <a:close/>
                </a:path>
                <a:path w="598805" h="844550">
                  <a:moveTo>
                    <a:pt x="598297" y="233553"/>
                  </a:moveTo>
                  <a:lnTo>
                    <a:pt x="580974" y="207391"/>
                  </a:lnTo>
                  <a:lnTo>
                    <a:pt x="551307" y="162560"/>
                  </a:lnTo>
                  <a:lnTo>
                    <a:pt x="535406" y="190106"/>
                  </a:lnTo>
                  <a:lnTo>
                    <a:pt x="205232" y="0"/>
                  </a:lnTo>
                  <a:lnTo>
                    <a:pt x="198882" y="11049"/>
                  </a:lnTo>
                  <a:lnTo>
                    <a:pt x="529094" y="201053"/>
                  </a:lnTo>
                  <a:lnTo>
                    <a:pt x="513207" y="228600"/>
                  </a:lnTo>
                  <a:lnTo>
                    <a:pt x="598297" y="233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65528" y="1876425"/>
            <a:ext cx="908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1832" y="1249806"/>
            <a:ext cx="908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2715" y="2871726"/>
            <a:ext cx="466725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Symbol"/>
                <a:cs typeface="Symbol"/>
              </a:rPr>
              <a:t>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425" baseline="-17543" dirty="0">
                <a:latin typeface="Times New Roman"/>
                <a:cs typeface="Times New Roman"/>
              </a:rPr>
              <a:t>2</a:t>
            </a:r>
            <a:r>
              <a:rPr sz="1425" spc="-2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-1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</a:t>
            </a:r>
            <a:r>
              <a:rPr sz="1425" spc="-37" baseline="-17543" dirty="0">
                <a:latin typeface="Times New Roman"/>
                <a:cs typeface="Times New Roman"/>
              </a:rPr>
              <a:t>2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9837" y="2588698"/>
            <a:ext cx="43307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latin typeface="Symbol"/>
                <a:cs typeface="Symbol"/>
              </a:rPr>
              <a:t>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-17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</a:t>
            </a:r>
            <a:r>
              <a:rPr sz="1425" spc="-37" baseline="-17543" dirty="0">
                <a:latin typeface="Times New Roman"/>
                <a:cs typeface="Times New Roman"/>
              </a:rPr>
              <a:t>1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3110" y="1053211"/>
            <a:ext cx="452120" cy="339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45"/>
              </a:spcBef>
            </a:pPr>
            <a:r>
              <a:rPr sz="1000" spc="-10" dirty="0">
                <a:latin typeface="Calibri"/>
                <a:cs typeface="Calibri"/>
              </a:rPr>
              <a:t>Incident </a:t>
            </a:r>
            <a:r>
              <a:rPr sz="1000" spc="-20" dirty="0">
                <a:latin typeface="Calibri"/>
                <a:cs typeface="Calibri"/>
              </a:rPr>
              <a:t>rays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19935" y="1464309"/>
            <a:ext cx="951865" cy="1196975"/>
          </a:xfrm>
          <a:custGeom>
            <a:avLst/>
            <a:gdLst/>
            <a:ahLst/>
            <a:cxnLst/>
            <a:rect l="l" t="t" r="r" b="b"/>
            <a:pathLst>
              <a:path w="951864" h="1196975">
                <a:moveTo>
                  <a:pt x="76200" y="788670"/>
                </a:moveTo>
                <a:lnTo>
                  <a:pt x="44437" y="788670"/>
                </a:lnTo>
                <a:lnTo>
                  <a:pt x="43815" y="64770"/>
                </a:lnTo>
                <a:lnTo>
                  <a:pt x="31115" y="64770"/>
                </a:lnTo>
                <a:lnTo>
                  <a:pt x="31737" y="788670"/>
                </a:lnTo>
                <a:lnTo>
                  <a:pt x="0" y="788670"/>
                </a:lnTo>
                <a:lnTo>
                  <a:pt x="38100" y="864870"/>
                </a:lnTo>
                <a:lnTo>
                  <a:pt x="69850" y="801370"/>
                </a:lnTo>
                <a:lnTo>
                  <a:pt x="76200" y="788670"/>
                </a:lnTo>
                <a:close/>
              </a:path>
              <a:path w="951864" h="1196975">
                <a:moveTo>
                  <a:pt x="418846" y="266827"/>
                </a:moveTo>
                <a:lnTo>
                  <a:pt x="387197" y="266827"/>
                </a:lnTo>
                <a:lnTo>
                  <a:pt x="386715" y="0"/>
                </a:lnTo>
                <a:lnTo>
                  <a:pt x="374015" y="0"/>
                </a:lnTo>
                <a:lnTo>
                  <a:pt x="374497" y="266827"/>
                </a:lnTo>
                <a:lnTo>
                  <a:pt x="342773" y="266827"/>
                </a:lnTo>
                <a:lnTo>
                  <a:pt x="381000" y="342900"/>
                </a:lnTo>
                <a:lnTo>
                  <a:pt x="412584" y="279400"/>
                </a:lnTo>
                <a:lnTo>
                  <a:pt x="418846" y="266827"/>
                </a:lnTo>
                <a:close/>
              </a:path>
              <a:path w="951864" h="1196975">
                <a:moveTo>
                  <a:pt x="951865" y="968375"/>
                </a:moveTo>
                <a:lnTo>
                  <a:pt x="867283" y="978916"/>
                </a:lnTo>
                <a:lnTo>
                  <a:pt x="884936" y="1005382"/>
                </a:lnTo>
                <a:lnTo>
                  <a:pt x="668832" y="1149413"/>
                </a:lnTo>
                <a:lnTo>
                  <a:pt x="651256" y="1123061"/>
                </a:lnTo>
                <a:lnTo>
                  <a:pt x="608965" y="1196975"/>
                </a:lnTo>
                <a:lnTo>
                  <a:pt x="693547" y="1186434"/>
                </a:lnTo>
                <a:lnTo>
                  <a:pt x="680567" y="1167003"/>
                </a:lnTo>
                <a:lnTo>
                  <a:pt x="675881" y="1159979"/>
                </a:lnTo>
                <a:lnTo>
                  <a:pt x="891984" y="1015949"/>
                </a:lnTo>
                <a:lnTo>
                  <a:pt x="909574" y="1042289"/>
                </a:lnTo>
                <a:lnTo>
                  <a:pt x="934707" y="998347"/>
                </a:lnTo>
                <a:lnTo>
                  <a:pt x="951865" y="968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93734" y="2301794"/>
            <a:ext cx="18669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00" spc="-25" dirty="0">
                <a:latin typeface="Symbol"/>
                <a:cs typeface="Symbol"/>
              </a:rPr>
              <a:t></a:t>
            </a:r>
            <a:r>
              <a:rPr sz="1425" i="1" spc="-37" baseline="-17543" dirty="0">
                <a:latin typeface="Times New Roman"/>
                <a:cs typeface="Times New Roman"/>
              </a:rPr>
              <a:t>i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3717" y="2832607"/>
            <a:ext cx="1035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66466" y="2384742"/>
            <a:ext cx="1838960" cy="1622425"/>
            <a:chOff x="2966466" y="2384742"/>
            <a:chExt cx="1838960" cy="1622425"/>
          </a:xfrm>
        </p:grpSpPr>
        <p:sp>
          <p:nvSpPr>
            <p:cNvPr id="33" name="object 33"/>
            <p:cNvSpPr/>
            <p:nvPr/>
          </p:nvSpPr>
          <p:spPr>
            <a:xfrm>
              <a:off x="3875405" y="2389504"/>
              <a:ext cx="342900" cy="457200"/>
            </a:xfrm>
            <a:custGeom>
              <a:avLst/>
              <a:gdLst/>
              <a:ahLst/>
              <a:cxnLst/>
              <a:rect l="l" t="t" r="r" b="b"/>
              <a:pathLst>
                <a:path w="342900" h="457200">
                  <a:moveTo>
                    <a:pt x="342900" y="4572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9100" y="2857499"/>
              <a:ext cx="571500" cy="800100"/>
            </a:xfrm>
            <a:custGeom>
              <a:avLst/>
              <a:gdLst/>
              <a:ahLst/>
              <a:cxnLst/>
              <a:rect l="l" t="t" r="r" b="b"/>
              <a:pathLst>
                <a:path w="571500" h="800100">
                  <a:moveTo>
                    <a:pt x="0" y="0"/>
                  </a:moveTo>
                  <a:lnTo>
                    <a:pt x="571500" y="8001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66466" y="2853943"/>
              <a:ext cx="1823720" cy="1153160"/>
            </a:xfrm>
            <a:custGeom>
              <a:avLst/>
              <a:gdLst/>
              <a:ahLst/>
              <a:cxnLst/>
              <a:rect l="l" t="t" r="r" b="b"/>
              <a:pathLst>
                <a:path w="1823720" h="1153160">
                  <a:moveTo>
                    <a:pt x="691134" y="1032256"/>
                  </a:moveTo>
                  <a:lnTo>
                    <a:pt x="684987" y="982980"/>
                  </a:lnTo>
                  <a:lnTo>
                    <a:pt x="680593" y="947674"/>
                  </a:lnTo>
                  <a:lnTo>
                    <a:pt x="654126" y="965339"/>
                  </a:lnTo>
                  <a:lnTo>
                    <a:pt x="10668" y="0"/>
                  </a:lnTo>
                  <a:lnTo>
                    <a:pt x="0" y="7112"/>
                  </a:lnTo>
                  <a:lnTo>
                    <a:pt x="643547" y="972388"/>
                  </a:lnTo>
                  <a:lnTo>
                    <a:pt x="617220" y="989965"/>
                  </a:lnTo>
                  <a:lnTo>
                    <a:pt x="691134" y="1032256"/>
                  </a:lnTo>
                  <a:close/>
                </a:path>
                <a:path w="1823720" h="1153160">
                  <a:moveTo>
                    <a:pt x="1639824" y="542671"/>
                  </a:moveTo>
                  <a:lnTo>
                    <a:pt x="1633677" y="493395"/>
                  </a:lnTo>
                  <a:lnTo>
                    <a:pt x="1629283" y="458089"/>
                  </a:lnTo>
                  <a:lnTo>
                    <a:pt x="1602816" y="475754"/>
                  </a:lnTo>
                  <a:lnTo>
                    <a:pt x="1416558" y="196215"/>
                  </a:lnTo>
                  <a:lnTo>
                    <a:pt x="1405890" y="203327"/>
                  </a:lnTo>
                  <a:lnTo>
                    <a:pt x="1592237" y="482815"/>
                  </a:lnTo>
                  <a:lnTo>
                    <a:pt x="1565910" y="500380"/>
                  </a:lnTo>
                  <a:lnTo>
                    <a:pt x="1639824" y="542671"/>
                  </a:lnTo>
                  <a:close/>
                </a:path>
                <a:path w="1823720" h="1153160">
                  <a:moveTo>
                    <a:pt x="1823339" y="803656"/>
                  </a:moveTo>
                  <a:lnTo>
                    <a:pt x="1738376" y="810133"/>
                  </a:lnTo>
                  <a:lnTo>
                    <a:pt x="1754733" y="837412"/>
                  </a:lnTo>
                  <a:lnTo>
                    <a:pt x="1253324" y="1138224"/>
                  </a:lnTo>
                  <a:lnTo>
                    <a:pt x="767105" y="1040980"/>
                  </a:lnTo>
                  <a:lnTo>
                    <a:pt x="767600" y="1038479"/>
                  </a:lnTo>
                  <a:lnTo>
                    <a:pt x="773303" y="1009777"/>
                  </a:lnTo>
                  <a:lnTo>
                    <a:pt x="691134" y="1032256"/>
                  </a:lnTo>
                  <a:lnTo>
                    <a:pt x="758444" y="1084580"/>
                  </a:lnTo>
                  <a:lnTo>
                    <a:pt x="764628" y="1053439"/>
                  </a:lnTo>
                  <a:lnTo>
                    <a:pt x="1254798" y="1151470"/>
                  </a:lnTo>
                  <a:lnTo>
                    <a:pt x="1255141" y="1152017"/>
                  </a:lnTo>
                  <a:lnTo>
                    <a:pt x="1255737" y="1151661"/>
                  </a:lnTo>
                  <a:lnTo>
                    <a:pt x="1261364" y="1152779"/>
                  </a:lnTo>
                  <a:lnTo>
                    <a:pt x="1262405" y="1147660"/>
                  </a:lnTo>
                  <a:lnTo>
                    <a:pt x="1761261" y="848296"/>
                  </a:lnTo>
                  <a:lnTo>
                    <a:pt x="1777619" y="875538"/>
                  </a:lnTo>
                  <a:lnTo>
                    <a:pt x="1806041" y="830834"/>
                  </a:lnTo>
                  <a:lnTo>
                    <a:pt x="1823339" y="803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356353" y="2850895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3200400"/>
            <a:ext cx="228600" cy="1143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3068384" y="3266359"/>
            <a:ext cx="19050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00" spc="-25" dirty="0">
                <a:latin typeface="Symbol"/>
                <a:cs typeface="Symbol"/>
              </a:rPr>
              <a:t></a:t>
            </a:r>
            <a:r>
              <a:rPr sz="1425" i="1" spc="-37" baseline="-17543" dirty="0">
                <a:latin typeface="Times New Roman"/>
                <a:cs typeface="Times New Roman"/>
              </a:rPr>
              <a:t>t</a:t>
            </a:r>
            <a:endParaRPr sz="1425" baseline="-17543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967037" y="1905000"/>
            <a:ext cx="837565" cy="506095"/>
            <a:chOff x="2967037" y="1905000"/>
            <a:chExt cx="837565" cy="506095"/>
          </a:xfrm>
        </p:grpSpPr>
        <p:sp>
          <p:nvSpPr>
            <p:cNvPr id="40" name="object 40"/>
            <p:cNvSpPr/>
            <p:nvPr/>
          </p:nvSpPr>
          <p:spPr>
            <a:xfrm>
              <a:off x="2971800" y="1943100"/>
              <a:ext cx="781685" cy="439420"/>
            </a:xfrm>
            <a:custGeom>
              <a:avLst/>
              <a:gdLst/>
              <a:ahLst/>
              <a:cxnLst/>
              <a:rect l="l" t="t" r="r" b="b"/>
              <a:pathLst>
                <a:path w="781685" h="439419">
                  <a:moveTo>
                    <a:pt x="0" y="0"/>
                  </a:moveTo>
                  <a:lnTo>
                    <a:pt x="50225" y="1375"/>
                  </a:lnTo>
                  <a:lnTo>
                    <a:pt x="99975" y="5468"/>
                  </a:lnTo>
                  <a:lnTo>
                    <a:pt x="149154" y="12224"/>
                  </a:lnTo>
                  <a:lnTo>
                    <a:pt x="197669" y="21590"/>
                  </a:lnTo>
                  <a:lnTo>
                    <a:pt x="245425" y="33515"/>
                  </a:lnTo>
                  <a:lnTo>
                    <a:pt x="292329" y="47945"/>
                  </a:lnTo>
                  <a:lnTo>
                    <a:pt x="338286" y="64826"/>
                  </a:lnTo>
                  <a:lnTo>
                    <a:pt x="383203" y="84107"/>
                  </a:lnTo>
                  <a:lnTo>
                    <a:pt x="426985" y="105734"/>
                  </a:lnTo>
                  <a:lnTo>
                    <a:pt x="469538" y="129655"/>
                  </a:lnTo>
                  <a:lnTo>
                    <a:pt x="510767" y="155816"/>
                  </a:lnTo>
                  <a:lnTo>
                    <a:pt x="550580" y="184165"/>
                  </a:lnTo>
                  <a:lnTo>
                    <a:pt x="588881" y="214648"/>
                  </a:lnTo>
                  <a:lnTo>
                    <a:pt x="625577" y="247214"/>
                  </a:lnTo>
                  <a:lnTo>
                    <a:pt x="660574" y="281808"/>
                  </a:lnTo>
                  <a:lnTo>
                    <a:pt x="693777" y="318379"/>
                  </a:lnTo>
                  <a:lnTo>
                    <a:pt x="725093" y="356873"/>
                  </a:lnTo>
                  <a:lnTo>
                    <a:pt x="754426" y="397238"/>
                  </a:lnTo>
                  <a:lnTo>
                    <a:pt x="781685" y="43942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1905000"/>
              <a:ext cx="114300" cy="762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5540" y="2292350"/>
              <a:ext cx="118745" cy="118745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358379" y="1866221"/>
            <a:ext cx="220345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200" spc="35" dirty="0">
                <a:latin typeface="Symbol"/>
                <a:cs typeface="Symbol"/>
              </a:rPr>
              <a:t></a:t>
            </a:r>
            <a:r>
              <a:rPr sz="1425" i="1" spc="52" baseline="-17543" dirty="0">
                <a:latin typeface="Times New Roman"/>
                <a:cs typeface="Times New Roman"/>
              </a:rPr>
              <a:t>r</a:t>
            </a:r>
            <a:endParaRPr sz="1425" baseline="-17543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967037" y="2223452"/>
            <a:ext cx="241935" cy="638810"/>
            <a:chOff x="2967037" y="2223452"/>
            <a:chExt cx="241935" cy="638810"/>
          </a:xfrm>
        </p:grpSpPr>
        <p:sp>
          <p:nvSpPr>
            <p:cNvPr id="45" name="object 45"/>
            <p:cNvSpPr/>
            <p:nvPr/>
          </p:nvSpPr>
          <p:spPr>
            <a:xfrm>
              <a:off x="2971800" y="2285999"/>
              <a:ext cx="228600" cy="571500"/>
            </a:xfrm>
            <a:custGeom>
              <a:avLst/>
              <a:gdLst/>
              <a:ahLst/>
              <a:cxnLst/>
              <a:rect l="l" t="t" r="r" b="b"/>
              <a:pathLst>
                <a:path w="228600" h="571500">
                  <a:moveTo>
                    <a:pt x="0" y="571500"/>
                  </a:moveTo>
                  <a:lnTo>
                    <a:pt x="22860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1492" y="2223452"/>
              <a:ext cx="157480" cy="157479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194050" y="2315717"/>
            <a:ext cx="933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C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0599" y="2365819"/>
            <a:ext cx="157225" cy="157225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3971925" y="2334005"/>
            <a:ext cx="882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0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03826" y="3738118"/>
            <a:ext cx="517525" cy="339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45"/>
              </a:spcBef>
            </a:pPr>
            <a:r>
              <a:rPr sz="1000" spc="-10" dirty="0">
                <a:latin typeface="Calibri"/>
                <a:cs typeface="Calibri"/>
              </a:rPr>
              <a:t>Reflected </a:t>
            </a:r>
            <a:r>
              <a:rPr sz="1000" spc="-20" dirty="0">
                <a:latin typeface="Calibri"/>
                <a:cs typeface="Calibri"/>
              </a:rPr>
              <a:t>rays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009" y="4767452"/>
            <a:ext cx="6132830" cy="4735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indent="-227329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54330" algn="l"/>
              </a:tabLst>
            </a:pP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Circular</a:t>
            </a:r>
            <a:r>
              <a:rPr sz="1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Cylindrical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Co-ordinate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75"/>
              </a:spcBef>
              <a:buClr>
                <a:srgbClr val="006FC0"/>
              </a:buClr>
              <a:buFont typeface="Times New Roman"/>
              <a:buAutoNum type="arabicPeriod" startAt="2"/>
            </a:pPr>
            <a:endParaRPr sz="14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tabLst>
                <a:tab pos="4014470" algn="l"/>
              </a:tabLst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Cylindrical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</a:t>
            </a:r>
            <a:r>
              <a:rPr sz="1200" baseline="-6944" dirty="0">
                <a:latin typeface="Times New Roman"/>
                <a:cs typeface="Times New Roman"/>
              </a:rPr>
              <a:t>r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200" baseline="-6944" dirty="0">
                <a:latin typeface="Times New Roman"/>
                <a:cs typeface="Times New Roman"/>
              </a:rPr>
              <a:t>Ǿ,</a:t>
            </a:r>
            <a:r>
              <a:rPr sz="1200" spc="637" baseline="-694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</a:t>
            </a:r>
            <a:r>
              <a:rPr sz="1200" spc="-37" baseline="-6944" dirty="0">
                <a:latin typeface="Times New Roman"/>
                <a:cs typeface="Times New Roman"/>
              </a:rPr>
              <a:t>z</a:t>
            </a:r>
            <a:r>
              <a:rPr sz="1150" spc="-25" dirty="0">
                <a:latin typeface="Times New Roman"/>
                <a:cs typeface="Times New Roman"/>
              </a:rPr>
              <a:t>)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  <a:p>
            <a:pPr marL="57150" algn="ctr">
              <a:lnSpc>
                <a:spcPct val="100000"/>
              </a:lnSpc>
              <a:spcBef>
                <a:spcPts val="1105"/>
              </a:spcBef>
            </a:pPr>
            <a:r>
              <a:rPr sz="1150" dirty="0">
                <a:latin typeface="Cambria Math"/>
                <a:cs typeface="Cambria Math"/>
              </a:rPr>
              <a:t>𝐴</a:t>
            </a:r>
            <a:r>
              <a:rPr sz="1725" baseline="9661" dirty="0">
                <a:latin typeface="Cambria Math"/>
                <a:cs typeface="Cambria Math"/>
              </a:rPr>
              <a:t>̅</a:t>
            </a:r>
            <a:r>
              <a:rPr sz="1725" spc="135" baseline="9661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75" dirty="0">
                <a:latin typeface="Cambria Math"/>
                <a:cs typeface="Cambria Math"/>
              </a:rPr>
              <a:t> </a:t>
            </a:r>
            <a:r>
              <a:rPr sz="1150" spc="45" dirty="0">
                <a:latin typeface="Cambria Math"/>
                <a:cs typeface="Cambria Math"/>
              </a:rPr>
              <a:t>𝐴</a:t>
            </a:r>
            <a:r>
              <a:rPr sz="1275" spc="187" baseline="-16339" dirty="0">
                <a:latin typeface="Cambria Math"/>
                <a:cs typeface="Cambria Math"/>
              </a:rPr>
              <a:t>𝑟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𝑟</a:t>
            </a:r>
            <a:r>
              <a:rPr sz="1275" spc="19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35" dirty="0">
                <a:latin typeface="Cambria Math"/>
                <a:cs typeface="Cambria Math"/>
              </a:rPr>
              <a:t> </a:t>
            </a:r>
            <a:r>
              <a:rPr sz="1150" spc="20" dirty="0">
                <a:latin typeface="Cambria Math"/>
                <a:cs typeface="Cambria Math"/>
              </a:rPr>
              <a:t>𝐴</a:t>
            </a:r>
            <a:r>
              <a:rPr sz="1275" spc="75" baseline="-16339" dirty="0">
                <a:latin typeface="Cambria Math"/>
                <a:cs typeface="Cambria Math"/>
              </a:rPr>
              <a:t>∅</a:t>
            </a:r>
            <a:r>
              <a:rPr sz="1150" spc="-484" dirty="0">
                <a:latin typeface="Cambria Math"/>
                <a:cs typeface="Cambria Math"/>
              </a:rPr>
              <a:t>𝑎</a:t>
            </a:r>
            <a:r>
              <a:rPr sz="1150" spc="10" dirty="0">
                <a:latin typeface="Cambria Math"/>
                <a:cs typeface="Cambria Math"/>
              </a:rPr>
              <a:t>̅</a:t>
            </a:r>
            <a:r>
              <a:rPr sz="1275" spc="30" baseline="-16339" dirty="0">
                <a:latin typeface="Cambria Math"/>
                <a:cs typeface="Cambria Math"/>
              </a:rPr>
              <a:t>∅</a:t>
            </a:r>
            <a:r>
              <a:rPr sz="1275" spc="179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 </a:t>
            </a:r>
            <a:r>
              <a:rPr sz="1150" spc="65" dirty="0">
                <a:latin typeface="Cambria Math"/>
                <a:cs typeface="Cambria Math"/>
              </a:rPr>
              <a:t>𝐴</a:t>
            </a:r>
            <a:r>
              <a:rPr sz="1275" spc="217" baseline="-16339" dirty="0">
                <a:latin typeface="Cambria Math"/>
                <a:cs typeface="Cambria Math"/>
              </a:rPr>
              <a:t>𝑧</a:t>
            </a:r>
            <a:r>
              <a:rPr sz="1150" spc="-440" dirty="0">
                <a:latin typeface="Cambria Math"/>
                <a:cs typeface="Cambria Math"/>
              </a:rPr>
              <a:t>𝑎</a:t>
            </a:r>
            <a:r>
              <a:rPr sz="1150" spc="55" dirty="0">
                <a:latin typeface="Cambria Math"/>
                <a:cs typeface="Cambria Math"/>
              </a:rPr>
              <a:t>̅</a:t>
            </a:r>
            <a:r>
              <a:rPr sz="1275" spc="97" baseline="-16339" dirty="0">
                <a:latin typeface="Cambria Math"/>
                <a:cs typeface="Cambria Math"/>
              </a:rPr>
              <a:t>𝑧</a:t>
            </a:r>
            <a:endParaRPr sz="1275" baseline="-16339">
              <a:latin typeface="Cambria Math"/>
              <a:cs typeface="Cambria Math"/>
            </a:endParaRPr>
          </a:p>
          <a:p>
            <a:pPr marL="127000" marR="1307465">
              <a:lnSpc>
                <a:spcPct val="172300"/>
              </a:lnSpc>
              <a:spcBef>
                <a:spcPts val="430"/>
              </a:spcBef>
            </a:pPr>
            <a:r>
              <a:rPr sz="1150" spc="5" dirty="0">
                <a:latin typeface="Times New Roman"/>
                <a:cs typeface="Times New Roman"/>
              </a:rPr>
              <a:t>W</a:t>
            </a:r>
            <a:r>
              <a:rPr sz="1150" spc="30" dirty="0">
                <a:latin typeface="Times New Roman"/>
                <a:cs typeface="Times New Roman"/>
              </a:rPr>
              <a:t>h</a:t>
            </a:r>
            <a:r>
              <a:rPr sz="1150" spc="-10" dirty="0">
                <a:latin typeface="Times New Roman"/>
                <a:cs typeface="Times New Roman"/>
              </a:rPr>
              <a:t>e</a:t>
            </a:r>
            <a:r>
              <a:rPr sz="1150" spc="50" dirty="0">
                <a:latin typeface="Times New Roman"/>
                <a:cs typeface="Times New Roman"/>
              </a:rPr>
              <a:t>r</a:t>
            </a:r>
            <a:r>
              <a:rPr sz="1150" spc="30" dirty="0">
                <a:latin typeface="Times New Roman"/>
                <a:cs typeface="Times New Roman"/>
              </a:rPr>
              <a:t>e</a:t>
            </a:r>
            <a:r>
              <a:rPr sz="1150" spc="-490" dirty="0">
                <a:latin typeface="Cambria Math"/>
                <a:cs typeface="Cambria Math"/>
              </a:rPr>
              <a:t>𝑎</a:t>
            </a:r>
            <a:r>
              <a:rPr sz="1150" spc="5" dirty="0">
                <a:latin typeface="Cambria Math"/>
                <a:cs typeface="Cambria Math"/>
              </a:rPr>
              <a:t>̅</a:t>
            </a:r>
            <a:r>
              <a:rPr sz="1275" spc="142" baseline="-16339" dirty="0">
                <a:latin typeface="Cambria Math"/>
                <a:cs typeface="Cambria Math"/>
              </a:rPr>
              <a:t>𝑟</a:t>
            </a:r>
            <a:r>
              <a:rPr sz="1150" spc="15" dirty="0">
                <a:latin typeface="Times New Roman"/>
                <a:cs typeface="Times New Roman"/>
              </a:rPr>
              <a:t>, </a:t>
            </a:r>
            <a:r>
              <a:rPr sz="1150" spc="-480" dirty="0">
                <a:latin typeface="Cambria Math"/>
                <a:cs typeface="Cambria Math"/>
              </a:rPr>
              <a:t>𝑎</a:t>
            </a:r>
            <a:r>
              <a:rPr sz="1150" spc="15" dirty="0">
                <a:latin typeface="Cambria Math"/>
                <a:cs typeface="Cambria Math"/>
              </a:rPr>
              <a:t>̅</a:t>
            </a:r>
            <a:r>
              <a:rPr sz="1275" spc="37" baseline="-16339" dirty="0">
                <a:latin typeface="Cambria Math"/>
                <a:cs typeface="Cambria Math"/>
              </a:rPr>
              <a:t>∅</a:t>
            </a:r>
            <a:r>
              <a:rPr sz="1275" spc="307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𝑧</a:t>
            </a:r>
            <a:r>
              <a:rPr sz="1275" spc="27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respectively.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physical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significance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each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cylindrical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coordinates:</a:t>
            </a:r>
            <a:endParaRPr sz="1150">
              <a:latin typeface="Times New Roman"/>
              <a:cs typeface="Times New Roman"/>
            </a:endParaRPr>
          </a:p>
          <a:p>
            <a:pPr marL="582930" marR="56515" lvl="1" indent="-227965">
              <a:lnSpc>
                <a:spcPct val="112300"/>
              </a:lnSpc>
              <a:spcBef>
                <a:spcPts val="1150"/>
              </a:spcBef>
              <a:buAutoNum type="arabicPeriod"/>
              <a:tabLst>
                <a:tab pos="5842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indicates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z-axis.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	</a:t>
            </a:r>
            <a:r>
              <a:rPr sz="1150" spc="-10" dirty="0">
                <a:latin typeface="Times New Roman"/>
                <a:cs typeface="Times New Roman"/>
              </a:rPr>
              <a:t>cylinder.</a:t>
            </a:r>
            <a:endParaRPr sz="1150">
              <a:latin typeface="Times New Roman"/>
              <a:cs typeface="Times New Roman"/>
            </a:endParaRPr>
          </a:p>
          <a:p>
            <a:pPr marL="582930" lvl="1" indent="-22796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582930" algn="l"/>
                <a:tab pos="5842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Φ,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azimuthal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angle,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indicates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rotation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around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z-</a:t>
            </a:r>
            <a:endParaRPr sz="1150">
              <a:latin typeface="Times New Roman"/>
              <a:cs typeface="Times New Roman"/>
            </a:endParaRPr>
          </a:p>
          <a:p>
            <a:pPr marL="584200" marR="58419">
              <a:lnSpc>
                <a:spcPct val="112400"/>
              </a:lnSpc>
              <a:spcBef>
                <a:spcPts val="30"/>
              </a:spcBef>
            </a:pPr>
            <a:r>
              <a:rPr sz="1150" dirty="0">
                <a:latin typeface="Times New Roman"/>
                <a:cs typeface="Times New Roman"/>
              </a:rPr>
              <a:t>axis.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basically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x-y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plane.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anti </a:t>
            </a:r>
            <a:r>
              <a:rPr sz="1150" spc="-10" dirty="0">
                <a:latin typeface="Times New Roman"/>
                <a:cs typeface="Times New Roman"/>
              </a:rPr>
              <a:t>clockwise.</a:t>
            </a:r>
            <a:endParaRPr sz="1150">
              <a:latin typeface="Times New Roman"/>
              <a:cs typeface="Times New Roman"/>
            </a:endParaRPr>
          </a:p>
          <a:p>
            <a:pPr marL="582930" marR="57150" lvl="1" indent="-227965">
              <a:lnSpc>
                <a:spcPct val="112200"/>
              </a:lnSpc>
              <a:buAutoNum type="arabicPeriod" startAt="3"/>
              <a:tabLst>
                <a:tab pos="58420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indicates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z-axis.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	</a:t>
            </a:r>
            <a:r>
              <a:rPr sz="1150" dirty="0">
                <a:latin typeface="Times New Roman"/>
                <a:cs typeface="Times New Roman"/>
              </a:rPr>
              <a:t>Cartesian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short,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height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cylinder.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Range</a:t>
            </a:r>
            <a:r>
              <a:rPr sz="1150" b="1" spc="6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the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variables:</a:t>
            </a:r>
            <a:endParaRPr sz="1150">
              <a:latin typeface="Times New Roman"/>
              <a:cs typeface="Times New Roman"/>
            </a:endParaRPr>
          </a:p>
          <a:p>
            <a:pPr marL="163195" marR="2163445" indent="-36830">
              <a:lnSpc>
                <a:spcPts val="2850"/>
              </a:lnSpc>
              <a:spcBef>
                <a:spcPts val="225"/>
              </a:spcBef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minimum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r,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z.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∞</a:t>
            </a:r>
            <a:endParaRPr sz="1150">
              <a:latin typeface="Times New Roman"/>
              <a:cs typeface="Times New Roman"/>
            </a:endParaRPr>
          </a:p>
          <a:p>
            <a:pPr marL="163195">
              <a:lnSpc>
                <a:spcPts val="1055"/>
              </a:lnSpc>
            </a:pP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2π</a:t>
            </a:r>
            <a:endParaRPr sz="1150">
              <a:latin typeface="Times New Roman"/>
              <a:cs typeface="Times New Roman"/>
            </a:endParaRPr>
          </a:p>
          <a:p>
            <a:pPr marL="163195">
              <a:lnSpc>
                <a:spcPts val="1375"/>
              </a:lnSpc>
            </a:pP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∞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≤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∞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63" y="888364"/>
            <a:ext cx="5224524" cy="354108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74052" y="1117307"/>
            <a:ext cx="510540" cy="254000"/>
            <a:chOff x="3074052" y="1117307"/>
            <a:chExt cx="510540" cy="254000"/>
          </a:xfrm>
        </p:grpSpPr>
        <p:sp>
          <p:nvSpPr>
            <p:cNvPr id="5" name="object 5"/>
            <p:cNvSpPr/>
            <p:nvPr/>
          </p:nvSpPr>
          <p:spPr>
            <a:xfrm>
              <a:off x="3089760" y="1286378"/>
              <a:ext cx="20320" cy="11430"/>
            </a:xfrm>
            <a:custGeom>
              <a:avLst/>
              <a:gdLst/>
              <a:ahLst/>
              <a:cxnLst/>
              <a:rect l="l" t="t" r="r" b="b"/>
              <a:pathLst>
                <a:path w="20319" h="11430">
                  <a:moveTo>
                    <a:pt x="0" y="11120"/>
                  </a:moveTo>
                  <a:lnTo>
                    <a:pt x="19710" y="0"/>
                  </a:lnTo>
                </a:path>
              </a:pathLst>
            </a:custGeom>
            <a:ln w="6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9470" y="1289383"/>
              <a:ext cx="28575" cy="75565"/>
            </a:xfrm>
            <a:custGeom>
              <a:avLst/>
              <a:gdLst/>
              <a:ahLst/>
              <a:cxnLst/>
              <a:rect l="l" t="t" r="r" b="b"/>
              <a:pathLst>
                <a:path w="28575" h="75565">
                  <a:moveTo>
                    <a:pt x="0" y="0"/>
                  </a:moveTo>
                  <a:lnTo>
                    <a:pt x="28021" y="75439"/>
                  </a:lnTo>
                </a:path>
              </a:pathLst>
            </a:custGeom>
            <a:ln w="125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4052" y="1120469"/>
              <a:ext cx="510540" cy="244475"/>
            </a:xfrm>
            <a:custGeom>
              <a:avLst/>
              <a:gdLst/>
              <a:ahLst/>
              <a:cxnLst/>
              <a:rect l="l" t="t" r="r" b="b"/>
              <a:pathLst>
                <a:path w="510539" h="244475">
                  <a:moveTo>
                    <a:pt x="66819" y="244353"/>
                  </a:moveTo>
                  <a:lnTo>
                    <a:pt x="104079" y="30663"/>
                  </a:lnTo>
                </a:path>
                <a:path w="510539" h="244475">
                  <a:moveTo>
                    <a:pt x="104079" y="30663"/>
                  </a:moveTo>
                  <a:lnTo>
                    <a:pt x="497635" y="30664"/>
                  </a:lnTo>
                </a:path>
                <a:path w="510539" h="244475">
                  <a:moveTo>
                    <a:pt x="0" y="0"/>
                  </a:moveTo>
                  <a:lnTo>
                    <a:pt x="510254" y="0"/>
                  </a:lnTo>
                </a:path>
              </a:pathLst>
            </a:custGeom>
            <a:ln w="6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80605" y="894354"/>
            <a:ext cx="10477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3852" y="1011266"/>
            <a:ext cx="36068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i="1" spc="60" dirty="0">
                <a:latin typeface="Times New Roman"/>
                <a:cs typeface="Times New Roman"/>
              </a:rPr>
              <a:t>V</a:t>
            </a:r>
            <a:r>
              <a:rPr sz="1500" spc="89" baseline="-13888" dirty="0">
                <a:latin typeface="Times New Roman"/>
                <a:cs typeface="Times New Roman"/>
              </a:rPr>
              <a:t>1</a:t>
            </a:r>
            <a:r>
              <a:rPr sz="1500" spc="-97" baseline="-13888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Symbol"/>
                <a:cs typeface="Symbol"/>
              </a:rPr>
              <a:t></a:t>
            </a:r>
            <a:endParaRPr sz="1800" baseline="2314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1736" y="1135388"/>
            <a:ext cx="46355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875" spc="-15" baseline="6666" dirty="0">
                <a:latin typeface="Symbol"/>
                <a:cs typeface="Symbol"/>
              </a:rPr>
              <a:t></a:t>
            </a:r>
            <a:r>
              <a:rPr sz="1500" spc="-15" baseline="-19444" dirty="0">
                <a:latin typeface="Times New Roman"/>
                <a:cs typeface="Times New Roman"/>
              </a:rPr>
              <a:t>1</a:t>
            </a:r>
            <a:r>
              <a:rPr sz="1800" spc="-15" baseline="2314" dirty="0">
                <a:latin typeface="Symbol"/>
                <a:cs typeface="Symbol"/>
              </a:rPr>
              <a:t></a:t>
            </a:r>
            <a:r>
              <a:rPr sz="1250" spc="-10" dirty="0">
                <a:latin typeface="Symbol"/>
                <a:cs typeface="Symbol"/>
              </a:rPr>
              <a:t></a:t>
            </a:r>
            <a:r>
              <a:rPr sz="1500" spc="-15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1551813"/>
            <a:ext cx="113601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2: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91637" y="2132402"/>
            <a:ext cx="546735" cy="250190"/>
            <a:chOff x="3091637" y="2132402"/>
            <a:chExt cx="546735" cy="250190"/>
          </a:xfrm>
        </p:grpSpPr>
        <p:sp>
          <p:nvSpPr>
            <p:cNvPr id="13" name="object 13"/>
            <p:cNvSpPr/>
            <p:nvPr/>
          </p:nvSpPr>
          <p:spPr>
            <a:xfrm>
              <a:off x="3107440" y="2298767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30">
                  <a:moveTo>
                    <a:pt x="0" y="11120"/>
                  </a:moveTo>
                  <a:lnTo>
                    <a:pt x="19138" y="0"/>
                  </a:lnTo>
                </a:path>
              </a:pathLst>
            </a:custGeom>
            <a:ln w="6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6578" y="2302073"/>
              <a:ext cx="28575" cy="73660"/>
            </a:xfrm>
            <a:custGeom>
              <a:avLst/>
              <a:gdLst/>
              <a:ahLst/>
              <a:cxnLst/>
              <a:rect l="l" t="t" r="r" b="b"/>
              <a:pathLst>
                <a:path w="28575" h="73660">
                  <a:moveTo>
                    <a:pt x="0" y="0"/>
                  </a:moveTo>
                  <a:lnTo>
                    <a:pt x="27968" y="73636"/>
                  </a:lnTo>
                </a:path>
              </a:pathLst>
            </a:custGeom>
            <a:ln w="12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1637" y="2135565"/>
              <a:ext cx="546735" cy="240665"/>
            </a:xfrm>
            <a:custGeom>
              <a:avLst/>
              <a:gdLst/>
              <a:ahLst/>
              <a:cxnLst/>
              <a:rect l="l" t="t" r="r" b="b"/>
              <a:pathLst>
                <a:path w="546735" h="240664">
                  <a:moveTo>
                    <a:pt x="66245" y="240145"/>
                  </a:moveTo>
                  <a:lnTo>
                    <a:pt x="103331" y="30353"/>
                  </a:lnTo>
                </a:path>
                <a:path w="546735" h="240664">
                  <a:moveTo>
                    <a:pt x="103331" y="30353"/>
                  </a:moveTo>
                  <a:lnTo>
                    <a:pt x="533662" y="30353"/>
                  </a:lnTo>
                </a:path>
                <a:path w="546735" h="240664">
                  <a:moveTo>
                    <a:pt x="0" y="0"/>
                  </a:moveTo>
                  <a:lnTo>
                    <a:pt x="546417" y="0"/>
                  </a:lnTo>
                </a:path>
              </a:pathLst>
            </a:custGeom>
            <a:ln w="6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16289" y="1909748"/>
            <a:ext cx="103505" cy="210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13767" y="2026361"/>
            <a:ext cx="377825" cy="210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200" i="1" dirty="0">
                <a:latin typeface="Times New Roman"/>
                <a:cs typeface="Times New Roman"/>
              </a:rPr>
              <a:t>V</a:t>
            </a:r>
            <a:r>
              <a:rPr sz="1200" i="1" spc="-135" dirty="0">
                <a:latin typeface="Times New Roman"/>
                <a:cs typeface="Times New Roman"/>
              </a:rPr>
              <a:t> </a:t>
            </a:r>
            <a:r>
              <a:rPr sz="1500" baseline="-11111" dirty="0">
                <a:latin typeface="Times New Roman"/>
                <a:cs typeface="Times New Roman"/>
              </a:rPr>
              <a:t>2</a:t>
            </a:r>
            <a:r>
              <a:rPr sz="1500" spc="52" baseline="-11111" dirty="0">
                <a:latin typeface="Times New Roman"/>
                <a:cs typeface="Times New Roman"/>
              </a:rPr>
              <a:t> </a:t>
            </a:r>
            <a:r>
              <a:rPr sz="1800" spc="-75" baseline="4629" dirty="0">
                <a:latin typeface="Symbol"/>
                <a:cs typeface="Symbol"/>
              </a:rPr>
              <a:t></a:t>
            </a:r>
            <a:endParaRPr sz="1800" baseline="4629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8720" y="2150716"/>
            <a:ext cx="48831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baseline="4444" dirty="0">
                <a:latin typeface="Symbol"/>
                <a:cs typeface="Symbol"/>
              </a:rPr>
              <a:t></a:t>
            </a:r>
            <a:r>
              <a:rPr sz="1500" baseline="-19444" dirty="0">
                <a:latin typeface="Times New Roman"/>
                <a:cs typeface="Times New Roman"/>
              </a:rPr>
              <a:t>2</a:t>
            </a:r>
            <a:r>
              <a:rPr sz="1500" spc="-135" baseline="-19444" dirty="0">
                <a:latin typeface="Times New Roman"/>
                <a:cs typeface="Times New Roman"/>
              </a:rPr>
              <a:t> </a:t>
            </a:r>
            <a:r>
              <a:rPr sz="1800" spc="52" baseline="2314" dirty="0">
                <a:latin typeface="Symbol"/>
                <a:cs typeface="Symbol"/>
              </a:rPr>
              <a:t></a:t>
            </a:r>
            <a:r>
              <a:rPr sz="1250" spc="35" dirty="0">
                <a:latin typeface="Symbol"/>
                <a:cs typeface="Symbol"/>
              </a:rPr>
              <a:t></a:t>
            </a:r>
            <a:r>
              <a:rPr sz="1500" spc="52" baseline="-11111" dirty="0"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309" y="2562605"/>
            <a:ext cx="3467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Also,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33227" y="2878685"/>
            <a:ext cx="1025525" cy="48958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65"/>
              </a:spcBef>
            </a:pPr>
            <a:r>
              <a:rPr sz="1200" i="1" dirty="0">
                <a:latin typeface="Times New Roman"/>
                <a:cs typeface="Times New Roman"/>
              </a:rPr>
              <a:t>CB</a:t>
            </a:r>
            <a:r>
              <a:rPr sz="1200" i="1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AB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sin</a:t>
            </a:r>
            <a:r>
              <a:rPr sz="1300" spc="-10" dirty="0">
                <a:latin typeface="Symbol"/>
                <a:cs typeface="Symbol"/>
              </a:rPr>
              <a:t></a:t>
            </a:r>
            <a:r>
              <a:rPr sz="1500" i="1" spc="-15" baseline="-16666" dirty="0">
                <a:latin typeface="Times New Roman"/>
                <a:cs typeface="Times New Roman"/>
              </a:rPr>
              <a:t>i</a:t>
            </a:r>
            <a:endParaRPr sz="1500" baseline="-16666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270"/>
              </a:spcBef>
            </a:pPr>
            <a:r>
              <a:rPr sz="1200" i="1" dirty="0">
                <a:latin typeface="Times New Roman"/>
                <a:cs typeface="Times New Roman"/>
              </a:rPr>
              <a:t>AD</a:t>
            </a:r>
            <a:r>
              <a:rPr sz="1200" i="1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AB</a:t>
            </a:r>
            <a:r>
              <a:rPr sz="1200" i="1" spc="-7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sin</a:t>
            </a:r>
            <a:r>
              <a:rPr sz="1300" spc="-20" dirty="0">
                <a:latin typeface="Symbol"/>
                <a:cs typeface="Symbol"/>
              </a:rPr>
              <a:t></a:t>
            </a:r>
            <a:r>
              <a:rPr sz="1500" i="1" spc="-30" baseline="-16666" dirty="0">
                <a:latin typeface="Times New Roman"/>
                <a:cs typeface="Times New Roman"/>
              </a:rPr>
              <a:t>i</a:t>
            </a:r>
            <a:endParaRPr sz="1500" baseline="-1666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309" y="3536950"/>
            <a:ext cx="6616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15307" y="4167826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147" y="0"/>
                </a:lnTo>
              </a:path>
            </a:pathLst>
          </a:custGeom>
          <a:ln w="6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570759" y="3937307"/>
            <a:ext cx="548005" cy="440055"/>
            <a:chOff x="3570759" y="3937307"/>
            <a:chExt cx="548005" cy="440055"/>
          </a:xfrm>
        </p:grpSpPr>
        <p:sp>
          <p:nvSpPr>
            <p:cNvPr id="24" name="object 24"/>
            <p:cNvSpPr/>
            <p:nvPr/>
          </p:nvSpPr>
          <p:spPr>
            <a:xfrm>
              <a:off x="3573930" y="4167826"/>
              <a:ext cx="532130" cy="50165"/>
            </a:xfrm>
            <a:custGeom>
              <a:avLst/>
              <a:gdLst/>
              <a:ahLst/>
              <a:cxnLst/>
              <a:rect l="l" t="t" r="r" b="b"/>
              <a:pathLst>
                <a:path w="532129" h="50164">
                  <a:moveTo>
                    <a:pt x="99339" y="0"/>
                  </a:moveTo>
                  <a:lnTo>
                    <a:pt x="531566" y="0"/>
                  </a:lnTo>
                </a:path>
                <a:path w="532129" h="50164">
                  <a:moveTo>
                    <a:pt x="0" y="49914"/>
                  </a:moveTo>
                  <a:lnTo>
                    <a:pt x="19190" y="38785"/>
                  </a:lnTo>
                </a:path>
              </a:pathLst>
            </a:custGeom>
            <a:ln w="6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3120" y="4209919"/>
              <a:ext cx="28575" cy="160655"/>
            </a:xfrm>
            <a:custGeom>
              <a:avLst/>
              <a:gdLst/>
              <a:ahLst/>
              <a:cxnLst/>
              <a:rect l="l" t="t" r="r" b="b"/>
              <a:pathLst>
                <a:path w="28575" h="160654">
                  <a:moveTo>
                    <a:pt x="0" y="0"/>
                  </a:moveTo>
                  <a:lnTo>
                    <a:pt x="28221" y="160575"/>
                  </a:lnTo>
                </a:path>
              </a:pathLst>
            </a:custGeom>
            <a:ln w="127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24352" y="3940498"/>
              <a:ext cx="494030" cy="430530"/>
            </a:xfrm>
            <a:custGeom>
              <a:avLst/>
              <a:gdLst/>
              <a:ahLst/>
              <a:cxnLst/>
              <a:rect l="l" t="t" r="r" b="b"/>
              <a:pathLst>
                <a:path w="494029" h="430529">
                  <a:moveTo>
                    <a:pt x="0" y="429996"/>
                  </a:moveTo>
                  <a:lnTo>
                    <a:pt x="37126" y="0"/>
                  </a:lnTo>
                </a:path>
                <a:path w="494029" h="430529">
                  <a:moveTo>
                    <a:pt x="37126" y="0"/>
                  </a:moveTo>
                  <a:lnTo>
                    <a:pt x="493938" y="0"/>
                  </a:lnTo>
                </a:path>
              </a:pathLst>
            </a:custGeom>
            <a:ln w="6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275412" y="3943151"/>
            <a:ext cx="129413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00" i="1" u="sng" spc="-209" baseline="23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baseline="23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CB</a:t>
            </a:r>
            <a:r>
              <a:rPr sz="1800" i="1" spc="330" baseline="2314" dirty="0">
                <a:latin typeface="Times New Roman"/>
                <a:cs typeface="Times New Roman"/>
              </a:rPr>
              <a:t> </a:t>
            </a:r>
            <a:r>
              <a:rPr sz="1800" baseline="-37037" dirty="0">
                <a:latin typeface="Symbol"/>
                <a:cs typeface="Symbol"/>
              </a:rPr>
              <a:t></a:t>
            </a:r>
            <a:r>
              <a:rPr sz="1800" spc="187" baseline="-37037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337" baseline="-11111" dirty="0">
                <a:latin typeface="Times New Roman"/>
                <a:cs typeface="Times New Roman"/>
              </a:rPr>
              <a:t> </a:t>
            </a:r>
            <a:r>
              <a:rPr sz="1800" baseline="-37037" dirty="0">
                <a:latin typeface="Symbol"/>
                <a:cs typeface="Symbol"/>
              </a:rPr>
              <a:t></a:t>
            </a:r>
            <a:r>
              <a:rPr sz="1800" spc="89" baseline="-37037" dirty="0">
                <a:latin typeface="Times New Roman"/>
                <a:cs typeface="Times New Roman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1200" i="1" u="sng" spc="-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spc="202" baseline="-11111" dirty="0">
                <a:latin typeface="Times New Roman"/>
                <a:cs typeface="Times New Roman"/>
              </a:rPr>
              <a:t> </a:t>
            </a:r>
            <a:r>
              <a:rPr sz="1800" spc="-75" baseline="-37037" dirty="0">
                <a:latin typeface="Symbol"/>
                <a:cs typeface="Symbol"/>
              </a:rPr>
              <a:t></a:t>
            </a:r>
            <a:endParaRPr sz="1800" baseline="-37037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02462" y="4161460"/>
            <a:ext cx="113347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420370" algn="l"/>
                <a:tab pos="914400" algn="l"/>
              </a:tabLst>
            </a:pPr>
            <a:r>
              <a:rPr sz="1800" i="1" spc="-37" baseline="4629" dirty="0">
                <a:latin typeface="Times New Roman"/>
                <a:cs typeface="Times New Roman"/>
              </a:rPr>
              <a:t>AD</a:t>
            </a:r>
            <a:r>
              <a:rPr sz="1800" i="1" baseline="4629" dirty="0">
                <a:latin typeface="Times New Roman"/>
                <a:cs typeface="Times New Roman"/>
              </a:rPr>
              <a:t>	</a:t>
            </a:r>
            <a:r>
              <a:rPr sz="1800" spc="-15" baseline="4629" dirty="0">
                <a:latin typeface="Times New Roman"/>
                <a:cs typeface="Times New Roman"/>
              </a:rPr>
              <a:t>sin</a:t>
            </a:r>
            <a:r>
              <a:rPr sz="1250" spc="-10" dirty="0">
                <a:latin typeface="Symbol"/>
                <a:cs typeface="Symbol"/>
              </a:rPr>
              <a:t></a:t>
            </a:r>
            <a:r>
              <a:rPr sz="1500" i="1" spc="-15" baseline="-11111" dirty="0">
                <a:latin typeface="Times New Roman"/>
                <a:cs typeface="Times New Roman"/>
              </a:rPr>
              <a:t>t</a:t>
            </a:r>
            <a:r>
              <a:rPr sz="1500" i="1" baseline="-11111" dirty="0">
                <a:latin typeface="Times New Roman"/>
                <a:cs typeface="Times New Roman"/>
              </a:rPr>
              <a:t>	</a:t>
            </a:r>
            <a:r>
              <a:rPr sz="1200" i="1" dirty="0">
                <a:latin typeface="Times New Roman"/>
                <a:cs typeface="Times New Roman"/>
              </a:rPr>
              <a:t>V</a:t>
            </a:r>
            <a:r>
              <a:rPr sz="1200" i="1" spc="-130" dirty="0">
                <a:latin typeface="Times New Roman"/>
                <a:cs typeface="Times New Roman"/>
              </a:rPr>
              <a:t> </a:t>
            </a:r>
            <a:r>
              <a:rPr sz="1500" spc="-75" baseline="-11111" dirty="0"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47963" y="3925121"/>
            <a:ext cx="48831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75" baseline="4444" dirty="0">
                <a:latin typeface="Symbol"/>
                <a:cs typeface="Symbol"/>
              </a:rPr>
              <a:t></a:t>
            </a:r>
            <a:r>
              <a:rPr sz="1500" baseline="-19444" dirty="0">
                <a:latin typeface="Times New Roman"/>
                <a:cs typeface="Times New Roman"/>
              </a:rPr>
              <a:t>2</a:t>
            </a:r>
            <a:r>
              <a:rPr sz="1500" spc="-127" baseline="-19444" dirty="0">
                <a:latin typeface="Times New Roman"/>
                <a:cs typeface="Times New Roman"/>
              </a:rPr>
              <a:t> </a:t>
            </a:r>
            <a:r>
              <a:rPr sz="1800" spc="44" baseline="2314" dirty="0">
                <a:latin typeface="Symbol"/>
                <a:cs typeface="Symbol"/>
              </a:rPr>
              <a:t></a:t>
            </a:r>
            <a:r>
              <a:rPr sz="1250" spc="30" dirty="0">
                <a:latin typeface="Symbol"/>
                <a:cs typeface="Symbol"/>
              </a:rPr>
              <a:t></a:t>
            </a:r>
            <a:r>
              <a:rPr sz="1500" spc="44" baseline="-11111" dirty="0"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75306" y="4160258"/>
            <a:ext cx="445134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575" spc="-15" baseline="10582" dirty="0">
                <a:latin typeface="Symbol"/>
                <a:cs typeface="Symbol"/>
              </a:rPr>
              <a:t></a:t>
            </a:r>
            <a:r>
              <a:rPr sz="1500" spc="-15" baseline="-13888" dirty="0">
                <a:latin typeface="Times New Roman"/>
                <a:cs typeface="Times New Roman"/>
              </a:rPr>
              <a:t>1</a:t>
            </a:r>
            <a:r>
              <a:rPr sz="1800" spc="-15" baseline="2314" dirty="0">
                <a:latin typeface="Symbol"/>
                <a:cs typeface="Symbol"/>
              </a:rPr>
              <a:t></a:t>
            </a:r>
            <a:r>
              <a:rPr sz="1250" spc="-10" dirty="0">
                <a:latin typeface="Symbol"/>
                <a:cs typeface="Symbol"/>
              </a:rPr>
              <a:t></a:t>
            </a:r>
            <a:r>
              <a:rPr sz="1500" spc="-15" baseline="-11111" dirty="0">
                <a:latin typeface="Times New Roman"/>
                <a:cs typeface="Times New Roman"/>
              </a:rPr>
              <a:t>1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6909" y="4555225"/>
            <a:ext cx="21050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dielectrics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</a:t>
            </a:r>
            <a:r>
              <a:rPr sz="1425" baseline="-17543" dirty="0">
                <a:latin typeface="Times New Roman"/>
                <a:cs typeface="Times New Roman"/>
              </a:rPr>
              <a:t>2</a:t>
            </a:r>
            <a:r>
              <a:rPr sz="1425" spc="247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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67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Symbol"/>
                <a:cs typeface="Symbol"/>
              </a:rPr>
              <a:t></a:t>
            </a:r>
            <a:r>
              <a:rPr sz="1425" spc="-37" baseline="-17543" dirty="0">
                <a:latin typeface="Lucida Sans Unicode"/>
                <a:cs typeface="Lucida Sans Unicode"/>
              </a:rPr>
              <a:t>∘</a:t>
            </a:r>
            <a:endParaRPr sz="1425" baseline="-17543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309" y="5284089"/>
            <a:ext cx="6616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70815" y="5398531"/>
            <a:ext cx="344170" cy="0"/>
          </a:xfrm>
          <a:custGeom>
            <a:avLst/>
            <a:gdLst/>
            <a:ahLst/>
            <a:cxnLst/>
            <a:rect l="l" t="t" r="r" b="b"/>
            <a:pathLst>
              <a:path w="344169">
                <a:moveTo>
                  <a:pt x="0" y="0"/>
                </a:moveTo>
                <a:lnTo>
                  <a:pt x="343631" y="0"/>
                </a:lnTo>
              </a:path>
            </a:pathLst>
          </a:custGeom>
          <a:ln w="6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3280024" y="5177610"/>
            <a:ext cx="292100" cy="442595"/>
            <a:chOff x="3280024" y="5177610"/>
            <a:chExt cx="292100" cy="442595"/>
          </a:xfrm>
        </p:grpSpPr>
        <p:sp>
          <p:nvSpPr>
            <p:cNvPr id="35" name="object 35"/>
            <p:cNvSpPr/>
            <p:nvPr/>
          </p:nvSpPr>
          <p:spPr>
            <a:xfrm>
              <a:off x="3283210" y="5444775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173"/>
                  </a:moveTo>
                  <a:lnTo>
                    <a:pt x="19231" y="0"/>
                  </a:lnTo>
                </a:path>
              </a:pathLst>
            </a:custGeom>
            <a:ln w="6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02442" y="5447787"/>
              <a:ext cx="28575" cy="151130"/>
            </a:xfrm>
            <a:custGeom>
              <a:avLst/>
              <a:gdLst/>
              <a:ahLst/>
              <a:cxnLst/>
              <a:rect l="l" t="t" r="r" b="b"/>
              <a:pathLst>
                <a:path w="28575" h="151129">
                  <a:moveTo>
                    <a:pt x="0" y="0"/>
                  </a:moveTo>
                  <a:lnTo>
                    <a:pt x="28072" y="150813"/>
                  </a:lnTo>
                </a:path>
              </a:pathLst>
            </a:custGeom>
            <a:ln w="12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33877" y="5177610"/>
              <a:ext cx="234950" cy="442595"/>
            </a:xfrm>
            <a:custGeom>
              <a:avLst/>
              <a:gdLst/>
              <a:ahLst/>
              <a:cxnLst/>
              <a:rect l="l" t="t" r="r" b="b"/>
              <a:pathLst>
                <a:path w="234950" h="442595">
                  <a:moveTo>
                    <a:pt x="0" y="420990"/>
                  </a:moveTo>
                  <a:lnTo>
                    <a:pt x="37228" y="15710"/>
                  </a:lnTo>
                </a:path>
                <a:path w="234950" h="442595">
                  <a:moveTo>
                    <a:pt x="37228" y="15710"/>
                  </a:moveTo>
                  <a:lnTo>
                    <a:pt x="219719" y="15710"/>
                  </a:lnTo>
                </a:path>
                <a:path w="234950" h="442595">
                  <a:moveTo>
                    <a:pt x="234681" y="0"/>
                  </a:moveTo>
                  <a:lnTo>
                    <a:pt x="234681" y="442146"/>
                  </a:lnTo>
                </a:path>
              </a:pathLst>
            </a:custGeom>
            <a:ln w="6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740649" y="5391021"/>
            <a:ext cx="39560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00" spc="-15" baseline="2314" dirty="0">
                <a:latin typeface="Times New Roman"/>
                <a:cs typeface="Times New Roman"/>
              </a:rPr>
              <a:t>sin</a:t>
            </a:r>
            <a:r>
              <a:rPr sz="1250" spc="-10" dirty="0">
                <a:latin typeface="Symbol"/>
                <a:cs typeface="Symbol"/>
              </a:rPr>
              <a:t></a:t>
            </a:r>
            <a:r>
              <a:rPr sz="1500" i="1" spc="-15" baseline="-11111" dirty="0">
                <a:latin typeface="Times New Roman"/>
                <a:cs typeface="Times New Roman"/>
              </a:rPr>
              <a:t>t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31918" y="5171000"/>
            <a:ext cx="852169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656590" algn="l"/>
              </a:tabLst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502" baseline="-11111" dirty="0">
                <a:latin typeface="Times New Roman"/>
                <a:cs typeface="Times New Roman"/>
              </a:rPr>
              <a:t> </a:t>
            </a:r>
            <a:r>
              <a:rPr sz="1800" spc="-75" baseline="-37037" dirty="0">
                <a:latin typeface="Symbol"/>
                <a:cs typeface="Symbol"/>
              </a:rPr>
              <a:t></a:t>
            </a:r>
            <a:r>
              <a:rPr sz="1800" baseline="-37037" dirty="0">
                <a:latin typeface="Times New Roman"/>
                <a:cs typeface="Times New Roman"/>
              </a:rPr>
              <a:t>	</a:t>
            </a:r>
            <a:r>
              <a:rPr sz="12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60776" y="5470500"/>
            <a:ext cx="80581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75" baseline="28888" dirty="0">
                <a:latin typeface="Symbol"/>
                <a:cs typeface="Symbol"/>
              </a:rPr>
              <a:t></a:t>
            </a:r>
            <a:r>
              <a:rPr sz="1500" baseline="22222" dirty="0">
                <a:latin typeface="Times New Roman"/>
                <a:cs typeface="Times New Roman"/>
              </a:rPr>
              <a:t>1</a:t>
            </a:r>
            <a:r>
              <a:rPr sz="1500" spc="315" baseline="22222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</a:t>
            </a:r>
            <a:r>
              <a:rPr sz="105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Symbol"/>
                <a:cs typeface="Symbol"/>
              </a:rPr>
              <a:t>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</a:t>
            </a:r>
            <a:r>
              <a:rPr sz="1050" spc="2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Symbol"/>
                <a:cs typeface="Symbol"/>
              </a:rPr>
              <a:t>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50" spc="-50" dirty="0">
                <a:latin typeface="Symbol"/>
                <a:cs typeface="Symbol"/>
              </a:rPr>
              <a:t>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55958" y="5574532"/>
            <a:ext cx="5156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220" algn="l"/>
                <a:tab pos="466725" algn="l"/>
              </a:tabLst>
            </a:pPr>
            <a:r>
              <a:rPr sz="700" spc="-50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60" dirty="0">
                <a:latin typeface="Lucida Sans Unicode"/>
                <a:cs typeface="Lucida Sans Unicode"/>
              </a:rPr>
              <a:t>∘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19547" y="5284089"/>
            <a:ext cx="3956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(6.12)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309" y="5860541"/>
            <a:ext cx="5968365" cy="16427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6.12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Snell’s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Refraction.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Behavior</a:t>
            </a:r>
            <a:r>
              <a:rPr sz="115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15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Plane</a:t>
            </a:r>
            <a:r>
              <a:rPr sz="1150" b="1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waves</a:t>
            </a:r>
            <a:r>
              <a:rPr sz="115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at</a:t>
            </a:r>
            <a:r>
              <a:rPr sz="115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1150" b="1" spc="1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interface</a:t>
            </a:r>
            <a:r>
              <a:rPr sz="115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115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two</a:t>
            </a:r>
            <a:r>
              <a:rPr sz="1150" b="1" spc="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media:</a:t>
            </a:r>
            <a:endParaRPr sz="1150">
              <a:latin typeface="Times New Roman"/>
              <a:cs typeface="Times New Roman"/>
            </a:endParaRPr>
          </a:p>
          <a:p>
            <a:pPr marL="12700" marR="5080" indent="494030" algn="just">
              <a:lnSpc>
                <a:spcPct val="102400"/>
              </a:lnSpc>
              <a:spcBef>
                <a:spcPts val="425"/>
              </a:spcBef>
              <a:tabLst>
                <a:tab pos="1059815" algn="l"/>
              </a:tabLst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3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considered</a:t>
            </a:r>
            <a:r>
              <a:rPr sz="1150" spc="14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propagation</a:t>
            </a:r>
            <a:r>
              <a:rPr sz="1150" spc="14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uniform</a:t>
            </a:r>
            <a:r>
              <a:rPr sz="1150" spc="16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waves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unbounded </a:t>
            </a:r>
            <a:r>
              <a:rPr sz="1150" dirty="0">
                <a:latin typeface="Times New Roman"/>
                <a:cs typeface="Times New Roman"/>
              </a:rPr>
              <a:t>homogeneous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medium.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practice,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bounded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regions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several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r>
              <a:rPr sz="1150" dirty="0">
                <a:latin typeface="Times New Roman"/>
                <a:cs typeface="Times New Roman"/>
              </a:rPr>
              <a:t>	will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present.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travelling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meets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different </a:t>
            </a:r>
            <a:r>
              <a:rPr sz="1150" dirty="0">
                <a:latin typeface="Times New Roman"/>
                <a:cs typeface="Times New Roman"/>
              </a:rPr>
              <a:t>medium,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partly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partly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transmitted.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section,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reflection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planar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boundary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media.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477" y="6951471"/>
            <a:ext cx="428624" cy="16192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696" y="7562088"/>
            <a:ext cx="2931947" cy="2074697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41070"/>
            <a:ext cx="5967095" cy="47644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50" b="1" dirty="0">
                <a:latin typeface="Times New Roman"/>
                <a:cs typeface="Times New Roman"/>
              </a:rPr>
              <a:t>Fig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6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: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Normal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Incidence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at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</a:t>
            </a:r>
            <a:r>
              <a:rPr sz="1150" b="1" spc="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plane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boundary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50" b="1" dirty="0">
                <a:latin typeface="Times New Roman"/>
                <a:cs typeface="Times New Roman"/>
              </a:rPr>
              <a:t>Case1: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interface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media.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characterised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  <a:p>
            <a:pPr marL="12700" marR="5080" indent="662940" algn="just">
              <a:lnSpc>
                <a:spcPct val="99200"/>
              </a:lnSpc>
              <a:spcBef>
                <a:spcPts val="860"/>
              </a:spcBef>
              <a:tabLst>
                <a:tab pos="3566795" algn="l"/>
              </a:tabLst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characterized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r>
              <a:rPr sz="1150" dirty="0">
                <a:latin typeface="Times New Roman"/>
                <a:cs typeface="Times New Roman"/>
              </a:rPr>
              <a:t>	.Let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subscripts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i="1" dirty="0">
                <a:latin typeface="Times New Roman"/>
                <a:cs typeface="Times New Roman"/>
              </a:rPr>
              <a:t>i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denotes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incident, 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i="1" dirty="0">
                <a:latin typeface="Times New Roman"/>
                <a:cs typeface="Times New Roman"/>
              </a:rPr>
              <a:t>r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spc="44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denotes</a:t>
            </a:r>
            <a:r>
              <a:rPr sz="1150" spc="43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43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i="1" dirty="0">
                <a:latin typeface="Times New Roman"/>
                <a:cs typeface="Times New Roman"/>
              </a:rPr>
              <a:t>t</a:t>
            </a:r>
            <a:r>
              <a:rPr sz="1150" dirty="0">
                <a:latin typeface="Times New Roman"/>
                <a:cs typeface="Times New Roman"/>
              </a:rPr>
              <a:t>'</a:t>
            </a:r>
            <a:r>
              <a:rPr sz="1150" spc="4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denotes</a:t>
            </a:r>
            <a:r>
              <a:rPr sz="1150" spc="4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transmitted</a:t>
            </a:r>
            <a:r>
              <a:rPr sz="1150" spc="45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45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445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respectively.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assumed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polarized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x</a:t>
            </a:r>
            <a:r>
              <a:rPr sz="1150" i="1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travelling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56895" algn="l"/>
              </a:tabLst>
            </a:pPr>
            <a:r>
              <a:rPr sz="1150" spc="-10" dirty="0">
                <a:latin typeface="Times New Roman"/>
                <a:cs typeface="Times New Roman"/>
              </a:rPr>
              <a:t>along</a:t>
            </a:r>
            <a:r>
              <a:rPr sz="1150" dirty="0">
                <a:latin typeface="Times New Roman"/>
                <a:cs typeface="Times New Roman"/>
              </a:rPr>
              <a:t>	direction.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(6.24)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150">
              <a:latin typeface="Times New Roman"/>
              <a:cs typeface="Times New Roman"/>
            </a:endParaRPr>
          </a:p>
          <a:p>
            <a:pPr marL="1192530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..................(1)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150">
              <a:latin typeface="Times New Roman"/>
              <a:cs typeface="Times New Roman"/>
            </a:endParaRPr>
          </a:p>
          <a:p>
            <a:pPr marR="643255" algn="ctr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......................(2)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69439" algn="l"/>
                <a:tab pos="3173095" algn="l"/>
              </a:tabLst>
            </a:pPr>
            <a:r>
              <a:rPr sz="1150" spc="-20" dirty="0">
                <a:latin typeface="Times New Roman"/>
                <a:cs typeface="Times New Roman"/>
              </a:rPr>
              <a:t>where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Because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presence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second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z</a:t>
            </a:r>
            <a:r>
              <a:rPr sz="1150" i="1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=0,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undergo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partial</a:t>
            </a:r>
            <a:endParaRPr sz="1150">
              <a:latin typeface="Times New Roman"/>
              <a:cs typeface="Times New Roman"/>
            </a:endParaRPr>
          </a:p>
          <a:p>
            <a:pPr marL="12700" marR="612140">
              <a:lnSpc>
                <a:spcPct val="135700"/>
              </a:lnSpc>
              <a:spcBef>
                <a:spcPts val="900"/>
              </a:spcBef>
              <a:tabLst>
                <a:tab pos="4541520" algn="l"/>
              </a:tabLst>
            </a:pP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transmission.The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along</a:t>
            </a:r>
            <a:r>
              <a:rPr sz="1150" dirty="0">
                <a:latin typeface="Times New Roman"/>
                <a:cs typeface="Times New Roman"/>
              </a:rPr>
              <a:t>	in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are: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150">
              <a:latin typeface="Times New Roman"/>
              <a:cs typeface="Times New Roman"/>
            </a:endParaRPr>
          </a:p>
          <a:p>
            <a:pPr marL="904875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...............................................(3)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150">
              <a:latin typeface="Times New Roman"/>
              <a:cs typeface="Times New Roman"/>
            </a:endParaRPr>
          </a:p>
          <a:p>
            <a:pPr marR="504190" algn="ctr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.........(4)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5810250"/>
            <a:ext cx="318389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along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8629" y="5810250"/>
            <a:ext cx="21488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089" y="6221983"/>
            <a:ext cx="1960245" cy="7283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............................................(5)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  <a:spcBef>
                <a:spcPts val="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............................................(6)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8885" y="7314945"/>
            <a:ext cx="3987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where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4010" y="7314945"/>
            <a:ext cx="2425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309" y="7795386"/>
            <a:ext cx="5593080" cy="1295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1,</a:t>
            </a:r>
            <a:endParaRPr sz="1150">
              <a:latin typeface="Times New Roman"/>
              <a:cs typeface="Times New Roman"/>
            </a:endParaRPr>
          </a:p>
          <a:p>
            <a:pPr marL="12700" marR="4511040" indent="800100">
              <a:lnSpc>
                <a:spcPct val="135700"/>
              </a:lnSpc>
              <a:spcBef>
                <a:spcPts val="545"/>
              </a:spcBef>
            </a:pP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2,</a:t>
            </a:r>
            <a:endParaRPr sz="115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1030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10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boundary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conditions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interface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4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3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0,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i.e.,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continuity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0" dirty="0">
                <a:latin typeface="Times New Roman"/>
                <a:cs typeface="Times New Roman"/>
              </a:rPr>
              <a:t>  </a:t>
            </a:r>
            <a:r>
              <a:rPr sz="1150" spc="-10" dirty="0">
                <a:latin typeface="Times New Roman"/>
                <a:cs typeface="Times New Roman"/>
              </a:rPr>
              <a:t>tangential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4585" y="8884107"/>
            <a:ext cx="3022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field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9057843"/>
            <a:ext cx="5957570" cy="3848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15"/>
              </a:spcBef>
            </a:pP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noting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tangential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at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boundary,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328419"/>
            <a:ext cx="666750" cy="2476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9675" y="1328419"/>
            <a:ext cx="723900" cy="2476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082" y="1959482"/>
            <a:ext cx="171450" cy="3143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2437002"/>
            <a:ext cx="1104900" cy="2190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2828670"/>
            <a:ext cx="2085975" cy="3619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2836" y="3534790"/>
            <a:ext cx="1381125" cy="2286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9777" y="3344290"/>
            <a:ext cx="990600" cy="4286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92090" y="4130294"/>
            <a:ext cx="114300" cy="2095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2975" y="4780299"/>
            <a:ext cx="838200" cy="20921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2975" y="5153704"/>
            <a:ext cx="2390775" cy="38939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7278" y="5726487"/>
            <a:ext cx="114300" cy="20853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2975" y="6137805"/>
            <a:ext cx="885825" cy="20802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2975" y="6518275"/>
            <a:ext cx="971550" cy="3619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0936" y="7224394"/>
            <a:ext cx="1447800" cy="2286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64077" y="7033894"/>
            <a:ext cx="1028700" cy="4286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42975" y="8074879"/>
            <a:ext cx="742950" cy="16163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01266" y="8074879"/>
            <a:ext cx="819150" cy="16163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2975" y="8619287"/>
            <a:ext cx="457200" cy="1619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05991" y="8619287"/>
            <a:ext cx="514350" cy="161925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209" y="1279727"/>
            <a:ext cx="3596004" cy="15995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20"/>
              </a:spcBef>
            </a:pPr>
            <a:r>
              <a:rPr sz="1150" spc="-50" dirty="0">
                <a:latin typeface="Times New Roman"/>
                <a:cs typeface="Times New Roman"/>
              </a:rPr>
              <a:t>&amp;</a:t>
            </a: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3to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get,</a:t>
            </a:r>
            <a:endParaRPr sz="1150">
              <a:latin typeface="Times New Roman"/>
              <a:cs typeface="Times New Roman"/>
            </a:endParaRPr>
          </a:p>
          <a:p>
            <a:pPr marL="924560">
              <a:lnSpc>
                <a:spcPct val="100000"/>
              </a:lnSpc>
              <a:spcBef>
                <a:spcPts val="117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................................................................(7)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150">
              <a:latin typeface="Times New Roman"/>
              <a:cs typeface="Times New Roman"/>
            </a:endParaRPr>
          </a:p>
          <a:p>
            <a:pPr marL="1011555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..............................................................(8)</a:t>
            </a: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Eliminating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E</a:t>
            </a:r>
            <a:r>
              <a:rPr sz="1200" i="1" baseline="-6944" dirty="0">
                <a:latin typeface="Times New Roman"/>
                <a:cs typeface="Times New Roman"/>
              </a:rPr>
              <a:t>to</a:t>
            </a:r>
            <a:r>
              <a:rPr sz="1200" i="1" spc="262" baseline="-6944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3738117"/>
            <a:ext cx="2228850" cy="1533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150">
              <a:latin typeface="Times New Roman"/>
              <a:cs typeface="Times New Roman"/>
            </a:endParaRPr>
          </a:p>
          <a:p>
            <a:pPr marL="1471930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...............(8)</a:t>
            </a:r>
            <a:endParaRPr sz="1150">
              <a:latin typeface="Times New Roman"/>
              <a:cs typeface="Times New Roman"/>
            </a:endParaRPr>
          </a:p>
          <a:p>
            <a:pPr marL="12700" marR="138430">
              <a:lnSpc>
                <a:spcPct val="135700"/>
              </a:lnSpc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coefficient.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(8),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309" y="6130544"/>
            <a:ext cx="4014470" cy="22148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or,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50">
              <a:latin typeface="Times New Roman"/>
              <a:cs typeface="Times New Roman"/>
            </a:endParaRPr>
          </a:p>
          <a:p>
            <a:pPr marL="716915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........................................(9)</a:t>
            </a:r>
            <a:endParaRPr sz="1150">
              <a:latin typeface="Times New Roman"/>
              <a:cs typeface="Times New Roman"/>
            </a:endParaRPr>
          </a:p>
          <a:p>
            <a:pPr marL="12700" marR="1736725">
              <a:lnSpc>
                <a:spcPct val="1357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coefficient.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observe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150">
              <a:latin typeface="Times New Roman"/>
              <a:cs typeface="Times New Roman"/>
            </a:endParaRPr>
          </a:p>
          <a:p>
            <a:pPr marL="2230755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........................................(10)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noted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625475" algn="l"/>
              </a:tabLst>
            </a:pPr>
            <a:r>
              <a:rPr sz="1150" dirty="0">
                <a:latin typeface="Times New Roman"/>
                <a:cs typeface="Times New Roman"/>
              </a:rPr>
              <a:t>(i) </a:t>
            </a:r>
            <a:r>
              <a:rPr sz="1150" spc="-20" dirty="0">
                <a:latin typeface="Times New Roman"/>
                <a:cs typeface="Times New Roman"/>
              </a:rPr>
              <a:t>both</a:t>
            </a:r>
            <a:r>
              <a:rPr sz="1150" dirty="0">
                <a:latin typeface="Times New Roman"/>
                <a:cs typeface="Times New Roman"/>
              </a:rPr>
              <a:t>	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dimensionless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may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complex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8424418"/>
            <a:ext cx="4991735" cy="10871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150" spc="-20" dirty="0">
                <a:latin typeface="Times New Roman"/>
                <a:cs typeface="Times New Roman"/>
              </a:rPr>
              <a:t>(ii)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now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specific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cases: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Case</a:t>
            </a:r>
            <a:r>
              <a:rPr sz="1150" b="1" spc="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I:</a:t>
            </a:r>
            <a:r>
              <a:rPr sz="1150" b="1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Normal</a:t>
            </a:r>
            <a:r>
              <a:rPr sz="1150" b="1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incidence</a:t>
            </a:r>
            <a:r>
              <a:rPr sz="1150" b="1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1150" b="1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15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plane</a:t>
            </a:r>
            <a:r>
              <a:rPr sz="1150" b="1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conducting</a:t>
            </a:r>
            <a:r>
              <a:rPr sz="115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boundary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267462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perfect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dielectric</a:t>
            </a:r>
            <a:r>
              <a:rPr sz="1150" dirty="0">
                <a:latin typeface="Times New Roman"/>
                <a:cs typeface="Times New Roman"/>
              </a:rPr>
              <a:t>	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perfectly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2621" y="9305035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933341"/>
            <a:ext cx="1371600" cy="2083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616" y="1263650"/>
            <a:ext cx="1457325" cy="2095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" y="1894580"/>
            <a:ext cx="819150" cy="14247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2209788"/>
            <a:ext cx="904875" cy="3618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2973451"/>
            <a:ext cx="1504950" cy="3619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6124" y="3457483"/>
            <a:ext cx="1733550" cy="4367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6124" y="4048071"/>
            <a:ext cx="561974" cy="14271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975" y="4392040"/>
            <a:ext cx="628650" cy="3333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2975" y="5356478"/>
            <a:ext cx="1076325" cy="4381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6124" y="5905753"/>
            <a:ext cx="1323974" cy="3619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3450" y="6430898"/>
            <a:ext cx="657225" cy="3619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3450" y="7435404"/>
            <a:ext cx="2190750" cy="36012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3482" y="8196706"/>
            <a:ext cx="47625" cy="666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67257" y="8436726"/>
            <a:ext cx="523875" cy="17083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47110" y="9221723"/>
            <a:ext cx="533400" cy="2454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53759" y="9259482"/>
            <a:ext cx="514349" cy="16991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2213304"/>
            <a:ext cx="5969635" cy="11550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4844415" algn="ctr">
              <a:lnSpc>
                <a:spcPct val="100000"/>
              </a:lnSpc>
              <a:spcBef>
                <a:spcPts val="58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(9)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(10)</a:t>
            </a:r>
            <a:endParaRPr sz="1150">
              <a:latin typeface="Times New Roman"/>
              <a:cs typeface="Times New Roman"/>
            </a:endParaRPr>
          </a:p>
          <a:p>
            <a:pPr marR="5444490" algn="ctr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spc="-5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 marR="5389880" algn="ctr">
              <a:lnSpc>
                <a:spcPct val="100000"/>
              </a:lnSpc>
              <a:spcBef>
                <a:spcPts val="530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=0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545"/>
              </a:spcBef>
            </a:pP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entirely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interface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3932504"/>
            <a:ext cx="5966460" cy="16865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3845560" algn="l"/>
              </a:tabLst>
            </a:pPr>
            <a:r>
              <a:rPr sz="1150" spc="-50" dirty="0">
                <a:latin typeface="Times New Roman"/>
                <a:cs typeface="Times New Roman"/>
              </a:rPr>
              <a:t>&amp;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.................................(11)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Proceeding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manner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that,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50">
              <a:latin typeface="Times New Roman"/>
              <a:cs typeface="Times New Roman"/>
            </a:endParaRPr>
          </a:p>
          <a:p>
            <a:pPr marL="1993264">
              <a:lnSpc>
                <a:spcPct val="100000"/>
              </a:lnSpc>
              <a:spcBef>
                <a:spcPts val="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...................................................................................(12)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thus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becomes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FF0000"/>
                </a:solidFill>
                <a:latin typeface="Times New Roman"/>
                <a:cs typeface="Times New Roman"/>
              </a:rPr>
              <a:t>standing</a:t>
            </a:r>
            <a:r>
              <a:rPr sz="115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FF0000"/>
                </a:solidFill>
                <a:latin typeface="Times New Roman"/>
                <a:cs typeface="Times New Roman"/>
              </a:rPr>
              <a:t>wave</a:t>
            </a:r>
            <a:r>
              <a:rPr sz="115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super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position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forward</a:t>
            </a:r>
            <a:endParaRPr sz="115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565"/>
              </a:spcBef>
              <a:tabLst>
                <a:tab pos="5163185" algn="l"/>
                <a:tab pos="5680075" algn="l"/>
              </a:tabLst>
            </a:pPr>
            <a:r>
              <a:rPr sz="1150" dirty="0">
                <a:latin typeface="Times New Roman"/>
                <a:cs typeface="Times New Roman"/>
              </a:rPr>
              <a:t>travelling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4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backward</a:t>
            </a:r>
            <a:r>
              <a:rPr sz="1150" spc="4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travelling</a:t>
            </a:r>
            <a:r>
              <a:rPr sz="1150" spc="1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wave.</a:t>
            </a:r>
            <a:r>
              <a:rPr sz="1150" spc="4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i="1" dirty="0">
                <a:latin typeface="Times New Roman"/>
                <a:cs typeface="Times New Roman"/>
              </a:rPr>
              <a:t>'</a:t>
            </a:r>
            <a:r>
              <a:rPr sz="1150" i="1" spc="120" dirty="0">
                <a:latin typeface="Times New Roman"/>
                <a:cs typeface="Times New Roman"/>
              </a:rPr>
              <a:t>  </a:t>
            </a:r>
            <a:r>
              <a:rPr sz="1150" i="1" dirty="0">
                <a:latin typeface="Times New Roman"/>
                <a:cs typeface="Times New Roman"/>
              </a:rPr>
              <a:t>t'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spc="-20" dirty="0">
                <a:latin typeface="Times New Roman"/>
                <a:cs typeface="Times New Roman"/>
              </a:rPr>
              <a:t>both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0" dirty="0">
                <a:latin typeface="Times New Roman"/>
                <a:cs typeface="Times New Roman"/>
              </a:rPr>
              <a:t>vary </a:t>
            </a:r>
            <a:r>
              <a:rPr sz="1150" dirty="0">
                <a:latin typeface="Times New Roman"/>
                <a:cs typeface="Times New Roman"/>
              </a:rPr>
              <a:t>sinusoidally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6.9.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909" y="8333308"/>
            <a:ext cx="2569210" cy="7302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 marR="30480">
              <a:lnSpc>
                <a:spcPct val="134400"/>
              </a:lnSpc>
              <a:spcBef>
                <a:spcPts val="70"/>
              </a:spcBef>
            </a:pPr>
            <a:r>
              <a:rPr sz="1150" b="1" dirty="0">
                <a:latin typeface="Times New Roman"/>
                <a:cs typeface="Times New Roman"/>
              </a:rPr>
              <a:t>Figure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7:</a:t>
            </a:r>
            <a:r>
              <a:rPr sz="1150" b="1" spc="13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Generation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standing</a:t>
            </a:r>
            <a:r>
              <a:rPr sz="1150" b="1" spc="15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wave </a:t>
            </a:r>
            <a:r>
              <a:rPr sz="1150" dirty="0">
                <a:latin typeface="Times New Roman"/>
                <a:cs typeface="Times New Roman"/>
              </a:rPr>
              <a:t>Zeroes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E</a:t>
            </a:r>
            <a:r>
              <a:rPr sz="1200" i="1" baseline="-6944" dirty="0">
                <a:latin typeface="Times New Roman"/>
                <a:cs typeface="Times New Roman"/>
              </a:rPr>
              <a:t>1</a:t>
            </a:r>
            <a:r>
              <a:rPr sz="1150" i="1" dirty="0">
                <a:latin typeface="Times New Roman"/>
                <a:cs typeface="Times New Roman"/>
              </a:rPr>
              <a:t>(z,t)</a:t>
            </a:r>
            <a:r>
              <a:rPr sz="1150" i="1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H</a:t>
            </a:r>
            <a:r>
              <a:rPr sz="1200" spc="-15" baseline="-6944" dirty="0">
                <a:latin typeface="Times New Roman"/>
                <a:cs typeface="Times New Roman"/>
              </a:rPr>
              <a:t>1</a:t>
            </a:r>
            <a:r>
              <a:rPr sz="1150" spc="-10" dirty="0">
                <a:latin typeface="Times New Roman"/>
                <a:cs typeface="Times New Roman"/>
              </a:rPr>
              <a:t>(</a:t>
            </a:r>
            <a:r>
              <a:rPr sz="1150" i="1" spc="-10" dirty="0">
                <a:latin typeface="Times New Roman"/>
                <a:cs typeface="Times New Roman"/>
              </a:rPr>
              <a:t>z,t</a:t>
            </a:r>
            <a:r>
              <a:rPr sz="1150" spc="-10" dirty="0">
                <a:latin typeface="Times New Roman"/>
                <a:cs typeface="Times New Roman"/>
              </a:rPr>
              <a:t>). </a:t>
            </a:r>
            <a:r>
              <a:rPr sz="1150" dirty="0">
                <a:latin typeface="Times New Roman"/>
                <a:cs typeface="Times New Roman"/>
              </a:rPr>
              <a:t>Maxima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E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i="1" dirty="0">
                <a:latin typeface="Times New Roman"/>
                <a:cs typeface="Times New Roman"/>
              </a:rPr>
              <a:t>z,t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zeroes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H</a:t>
            </a:r>
            <a:r>
              <a:rPr sz="1200" spc="-15" baseline="-6944" dirty="0">
                <a:latin typeface="Times New Roman"/>
                <a:cs typeface="Times New Roman"/>
              </a:rPr>
              <a:t>1</a:t>
            </a:r>
            <a:r>
              <a:rPr sz="1150" spc="-10" dirty="0">
                <a:latin typeface="Times New Roman"/>
                <a:cs typeface="Times New Roman"/>
              </a:rPr>
              <a:t>(</a:t>
            </a:r>
            <a:r>
              <a:rPr sz="1150" i="1" spc="-10" dirty="0">
                <a:latin typeface="Times New Roman"/>
                <a:cs typeface="Times New Roman"/>
              </a:rPr>
              <a:t>z</a:t>
            </a:r>
            <a:r>
              <a:rPr sz="1150" spc="-10" dirty="0">
                <a:latin typeface="Times New Roman"/>
                <a:cs typeface="Times New Roman"/>
              </a:rPr>
              <a:t>,</a:t>
            </a:r>
            <a:r>
              <a:rPr sz="1150" i="1" spc="-10" dirty="0">
                <a:latin typeface="Times New Roman"/>
                <a:cs typeface="Times New Roman"/>
              </a:rPr>
              <a:t>t</a:t>
            </a:r>
            <a:r>
              <a:rPr sz="1150" spc="-10" dirty="0">
                <a:latin typeface="Times New Roman"/>
                <a:cs typeface="Times New Roman"/>
              </a:rPr>
              <a:t>).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444" y="938974"/>
            <a:ext cx="596565" cy="3686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1435100"/>
            <a:ext cx="352425" cy="142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500" y="1708150"/>
            <a:ext cx="1266825" cy="5048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500" y="2571750"/>
            <a:ext cx="47625" cy="666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450" y="3492372"/>
            <a:ext cx="3105150" cy="2190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0091" y="3879722"/>
            <a:ext cx="3619500" cy="2762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2975" y="4529328"/>
            <a:ext cx="1914525" cy="3619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3595" y="5210555"/>
            <a:ext cx="133350" cy="1619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77685" y="5191505"/>
            <a:ext cx="209550" cy="2095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4400" y="5673852"/>
            <a:ext cx="3810000" cy="266598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2350464"/>
            <a:ext cx="5965190" cy="20199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Case2:</a:t>
            </a:r>
            <a:r>
              <a:rPr sz="1150" b="1" spc="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Normal</a:t>
            </a:r>
            <a:r>
              <a:rPr sz="1150" b="1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incidence</a:t>
            </a:r>
            <a:r>
              <a:rPr sz="1150" b="1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1150" b="1" spc="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150" b="1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plane</a:t>
            </a:r>
            <a:r>
              <a:rPr sz="1150" b="1" spc="1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dielectric</a:t>
            </a:r>
            <a:r>
              <a:rPr sz="1150" b="1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boundary</a:t>
            </a:r>
            <a:r>
              <a:rPr sz="1150" b="1" spc="320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:</a:t>
            </a:r>
            <a:r>
              <a:rPr sz="1150" spc="31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perfect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499"/>
              </a:lnSpc>
              <a:spcBef>
                <a:spcPts val="665"/>
              </a:spcBef>
              <a:tabLst>
                <a:tab pos="1471930" algn="l"/>
              </a:tabLst>
            </a:pP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(i.e.</a:t>
            </a:r>
            <a:r>
              <a:rPr sz="1150" dirty="0">
                <a:latin typeface="Times New Roman"/>
                <a:cs typeface="Times New Roman"/>
              </a:rPr>
              <a:t>	)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partial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result.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transmitted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2.Because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standing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wave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formed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1.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(10)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(13)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50">
              <a:latin typeface="Times New Roman"/>
              <a:cs typeface="Times New Roman"/>
            </a:endParaRPr>
          </a:p>
          <a:p>
            <a:pPr marL="1499235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..................(14)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scenario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media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dissipation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less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i.e.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perfect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(</a:t>
            </a:r>
            <a:endParaRPr sz="1150">
              <a:latin typeface="Times New Roman"/>
              <a:cs typeface="Times New Roman"/>
            </a:endParaRPr>
          </a:p>
          <a:p>
            <a:pPr marL="895350">
              <a:lnSpc>
                <a:spcPct val="100000"/>
              </a:lnSpc>
              <a:spcBef>
                <a:spcPts val="675"/>
              </a:spcBef>
            </a:pPr>
            <a:r>
              <a:rPr sz="1150" spc="-50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5224652"/>
            <a:ext cx="3980179" cy="531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..................(15)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1196975" algn="l"/>
                <a:tab pos="1622425" algn="l"/>
              </a:tabLst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both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	become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numbers.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809" y="6503365"/>
            <a:ext cx="6093460" cy="26238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2720" algn="ctr">
              <a:lnSpc>
                <a:spcPct val="100000"/>
              </a:lnSpc>
              <a:spcBef>
                <a:spcPts val="58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..................(16)</a:t>
            </a:r>
            <a:endParaRPr sz="1150">
              <a:latin typeface="Times New Roman"/>
              <a:cs typeface="Times New Roman"/>
            </a:endParaRPr>
          </a:p>
          <a:p>
            <a:pPr marL="76200" marR="68580" algn="just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(6.61),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traveling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amplitude </a:t>
            </a:r>
            <a:r>
              <a:rPr sz="1150" dirty="0">
                <a:latin typeface="Times New Roman"/>
                <a:cs typeface="Times New Roman"/>
              </a:rPr>
              <a:t>TE</a:t>
            </a:r>
            <a:r>
              <a:rPr sz="1200" baseline="-6944" dirty="0">
                <a:latin typeface="Times New Roman"/>
                <a:cs typeface="Times New Roman"/>
              </a:rPr>
              <a:t>io</a:t>
            </a:r>
            <a:r>
              <a:rPr sz="1200" spc="232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standing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amplitude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2JE</a:t>
            </a:r>
            <a:r>
              <a:rPr sz="1200" baseline="-6944" dirty="0">
                <a:latin typeface="Times New Roman"/>
                <a:cs typeface="Times New Roman"/>
              </a:rPr>
              <a:t>io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location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minimum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components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1from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interface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can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found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follows.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50">
              <a:latin typeface="Times New Roman"/>
              <a:cs typeface="Times New Roman"/>
            </a:endParaRPr>
          </a:p>
          <a:p>
            <a:pPr marL="1750060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..................(17)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175"/>
              </a:spcBef>
              <a:tabLst>
                <a:tab pos="652145" algn="l"/>
                <a:tab pos="1009015" algn="l"/>
              </a:tabLst>
            </a:pPr>
            <a:r>
              <a:rPr sz="1150" spc="-25" dirty="0">
                <a:latin typeface="Times New Roman"/>
                <a:cs typeface="Times New Roman"/>
              </a:rPr>
              <a:t>If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0" dirty="0">
                <a:latin typeface="Times New Roman"/>
                <a:cs typeface="Times New Roman"/>
              </a:rPr>
              <a:t>i.e.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i="1" spc="-35" dirty="0">
                <a:latin typeface="Times New Roman"/>
                <a:cs typeface="Times New Roman"/>
              </a:rPr>
              <a:t>&gt;0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150">
              <a:latin typeface="Times New Roman"/>
              <a:cs typeface="Times New Roman"/>
            </a:endParaRPr>
          </a:p>
          <a:p>
            <a:pPr marL="1256030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..................(18)</a:t>
            </a: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when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00164" y="946450"/>
            <a:ext cx="3660140" cy="1435100"/>
            <a:chOff x="1000164" y="946450"/>
            <a:chExt cx="3660140" cy="14351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64" y="946450"/>
              <a:ext cx="1946854" cy="7478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220" y="1733143"/>
              <a:ext cx="3655676" cy="64836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6369" y="2696210"/>
            <a:ext cx="400050" cy="1238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793" y="3572383"/>
            <a:ext cx="1429114" cy="228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4148963"/>
            <a:ext cx="819150" cy="1428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0" y="4454905"/>
            <a:ext cx="2800350" cy="9144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6214" y="5562091"/>
            <a:ext cx="114300" cy="1135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57627" y="5486400"/>
            <a:ext cx="171450" cy="2270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2975" y="5839551"/>
            <a:ext cx="2524125" cy="85617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2813" y="7613777"/>
            <a:ext cx="1619572" cy="2286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3048" y="8016303"/>
            <a:ext cx="400050" cy="14192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44979" y="8062721"/>
            <a:ext cx="76200" cy="10477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2975" y="8559920"/>
            <a:ext cx="1114425" cy="24758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2975" y="9228429"/>
            <a:ext cx="933450" cy="142875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4594" y="1281811"/>
            <a:ext cx="20751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18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n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1,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2,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3.......................(19)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1281811"/>
            <a:ext cx="2078355" cy="12541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0053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minimum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50">
              <a:latin typeface="Times New Roman"/>
              <a:cs typeface="Times New Roman"/>
            </a:endParaRPr>
          </a:p>
          <a:p>
            <a:pPr marL="1165225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.................(20)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9705" y="3134359"/>
            <a:ext cx="22669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1,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2,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3.............................(21)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3134359"/>
            <a:ext cx="1280160" cy="527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734695" algn="l"/>
                <a:tab pos="1092200" algn="l"/>
              </a:tabLst>
            </a:pPr>
            <a:r>
              <a:rPr sz="1150" spc="-25" dirty="0">
                <a:latin typeface="Times New Roman"/>
                <a:cs typeface="Times New Roman"/>
              </a:rPr>
              <a:t>For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0" dirty="0">
                <a:latin typeface="Times New Roman"/>
                <a:cs typeface="Times New Roman"/>
              </a:rPr>
              <a:t>i.e.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i="1" spc="-25" dirty="0">
                <a:latin typeface="Times New Roman"/>
                <a:cs typeface="Times New Roman"/>
              </a:rPr>
              <a:t>&lt;0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209" y="3856989"/>
            <a:ext cx="6057900" cy="719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852930" algn="l"/>
                <a:tab pos="2662555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r>
              <a:rPr sz="1150" dirty="0">
                <a:latin typeface="Times New Roman"/>
                <a:cs typeface="Times New Roman"/>
              </a:rPr>
              <a:t>	which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occurs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200" baseline="-6944" dirty="0">
                <a:latin typeface="Times New Roman"/>
                <a:cs typeface="Times New Roman"/>
              </a:rPr>
              <a:t>min</a:t>
            </a:r>
            <a:r>
              <a:rPr sz="1200" spc="434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locations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minimum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 marR="55880">
              <a:lnSpc>
                <a:spcPts val="1370"/>
              </a:lnSpc>
              <a:tabLst>
                <a:tab pos="873760" algn="l"/>
                <a:tab pos="1683385" algn="l"/>
              </a:tabLst>
            </a:pP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r>
              <a:rPr sz="1150" dirty="0">
                <a:latin typeface="Times New Roman"/>
                <a:cs typeface="Times New Roman"/>
              </a:rPr>
              <a:t>	which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200" baseline="-6944" dirty="0">
                <a:latin typeface="Times New Roman"/>
                <a:cs typeface="Times New Roman"/>
              </a:rPr>
              <a:t>max</a:t>
            </a:r>
            <a:r>
              <a:rPr sz="1200" spc="509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locations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(6.64)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spc="-10" dirty="0">
                <a:latin typeface="Times New Roman"/>
                <a:cs typeface="Times New Roman"/>
              </a:rPr>
              <a:t>(6.66).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4959477"/>
            <a:ext cx="26974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discussions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far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observe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7645" y="4959477"/>
            <a:ext cx="10528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1689" y="5554217"/>
            <a:ext cx="9245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.................(22)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2295" y="6029705"/>
            <a:ext cx="1574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7061" y="6029705"/>
            <a:ext cx="211454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1072" y="6029705"/>
            <a:ext cx="5397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standing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3840" y="6029705"/>
            <a:ext cx="3441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latin typeface="Times New Roman"/>
                <a:cs typeface="Times New Roman"/>
              </a:rPr>
              <a:t>wave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5670" y="6029705"/>
            <a:ext cx="34226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ratio.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309" y="5927039"/>
            <a:ext cx="2721610" cy="593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61900"/>
              </a:lnSpc>
              <a:spcBef>
                <a:spcPts val="90"/>
              </a:spcBef>
              <a:tabLst>
                <a:tab pos="601980" algn="l"/>
                <a:tab pos="826135" algn="l"/>
                <a:tab pos="1453515" algn="l"/>
                <a:tab pos="1887855" algn="l"/>
                <a:tab pos="2345055" algn="l"/>
              </a:tabLst>
            </a:pPr>
            <a:r>
              <a:rPr sz="1150" spc="-2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quantity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i="1" spc="-50" dirty="0">
                <a:latin typeface="Times New Roman"/>
                <a:cs typeface="Times New Roman"/>
              </a:rPr>
              <a:t>S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called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r>
              <a:rPr sz="1150" dirty="0">
                <a:latin typeface="Times New Roman"/>
                <a:cs typeface="Times New Roman"/>
              </a:rPr>
              <a:t>		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range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S</a:t>
            </a:r>
            <a:r>
              <a:rPr sz="1150" i="1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309" y="6551168"/>
            <a:ext cx="4851400" cy="732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(6.62),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150">
              <a:latin typeface="Times New Roman"/>
              <a:cs typeface="Times New Roman"/>
            </a:endParaRPr>
          </a:p>
          <a:p>
            <a:pPr marR="341630" algn="ctr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.................(23)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0717" y="7479919"/>
            <a:ext cx="13754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minimum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vice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309" y="7479919"/>
            <a:ext cx="4296410" cy="5543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190"/>
              </a:spcBef>
              <a:tabLst>
                <a:tab pos="1947545" algn="l"/>
              </a:tabLst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(6.68)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r>
              <a:rPr sz="1150" dirty="0">
                <a:latin typeface="Times New Roman"/>
                <a:cs typeface="Times New Roman"/>
              </a:rPr>
              <a:t>	will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maximum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locations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where versa.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direction.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309" y="8271129"/>
            <a:ext cx="5969000" cy="146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Brewster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Angle</a:t>
            </a:r>
            <a:r>
              <a:rPr sz="1150" spc="-10" dirty="0">
                <a:latin typeface="Calibri"/>
                <a:cs typeface="Calibri"/>
              </a:rPr>
              <a:t>:</a:t>
            </a:r>
            <a:endParaRPr sz="1150">
              <a:latin typeface="Calibri"/>
              <a:cs typeface="Calibri"/>
            </a:endParaRPr>
          </a:p>
          <a:p>
            <a:pPr marL="12700" indent="31750">
              <a:lnSpc>
                <a:spcPts val="1365"/>
              </a:lnSpc>
            </a:pPr>
            <a:r>
              <a:rPr sz="1150" i="1" dirty="0">
                <a:latin typeface="Times New Roman"/>
                <a:cs typeface="Times New Roman"/>
              </a:rPr>
              <a:t>Brewster</a:t>
            </a:r>
            <a:r>
              <a:rPr sz="1150" i="1" spc="13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angle</a:t>
            </a:r>
            <a:r>
              <a:rPr sz="1150" i="1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wave.</a:t>
            </a:r>
            <a:r>
              <a:rPr sz="1150" spc="125" dirty="0">
                <a:latin typeface="Times New Roman"/>
                <a:cs typeface="Times New Roman"/>
              </a:rPr>
              <a:t>  </a:t>
            </a:r>
            <a:r>
              <a:rPr sz="1150" spc="-25" dirty="0">
                <a:latin typeface="Times New Roman"/>
                <a:cs typeface="Times New Roman"/>
              </a:rPr>
              <a:t>It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85"/>
              </a:spcBef>
            </a:pPr>
            <a:r>
              <a:rPr sz="1150" dirty="0">
                <a:latin typeface="Times New Roman"/>
                <a:cs typeface="Times New Roman"/>
              </a:rPr>
              <a:t>occurs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polarized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</a:t>
            </a:r>
            <a:r>
              <a:rPr sz="1150" b="1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spc="-10" dirty="0">
                <a:latin typeface="Times New Roman"/>
                <a:cs typeface="Times New Roman"/>
              </a:rPr>
              <a:t>incidence.</a:t>
            </a:r>
            <a:endParaRPr sz="1150">
              <a:latin typeface="Times New Roman"/>
              <a:cs typeface="Times New Roman"/>
            </a:endParaRPr>
          </a:p>
          <a:p>
            <a:pPr marL="469900">
              <a:lnSpc>
                <a:spcPts val="1320"/>
              </a:lnSpc>
            </a:pPr>
            <a:r>
              <a:rPr sz="1150" dirty="0">
                <a:latin typeface="Times New Roman"/>
                <a:cs typeface="Times New Roman"/>
              </a:rPr>
              <a:t>Brewster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(from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Brewster’s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Law),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polarizing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(when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  <a:p>
            <a:pPr marL="12700" marR="27305">
              <a:lnSpc>
                <a:spcPct val="100000"/>
              </a:lnSpc>
              <a:spcBef>
                <a:spcPts val="20"/>
              </a:spcBef>
            </a:pPr>
            <a:r>
              <a:rPr sz="1150" dirty="0">
                <a:latin typeface="Times New Roman"/>
                <a:cs typeface="Times New Roman"/>
              </a:rPr>
              <a:t>incident)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refracted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index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tangent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polarizing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angle.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other </a:t>
            </a:r>
            <a:r>
              <a:rPr sz="1150" dirty="0">
                <a:latin typeface="Times New Roman"/>
                <a:cs typeface="Times New Roman"/>
              </a:rPr>
              <a:t>words,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reflection.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60"/>
              </a:lnSpc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coefficient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expression-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699" y="981075"/>
            <a:ext cx="1781175" cy="42862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011" y="1573815"/>
            <a:ext cx="190500" cy="2468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" y="1976050"/>
            <a:ext cx="1085850" cy="24594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2634722"/>
            <a:ext cx="1266825" cy="17021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8499" y="2945743"/>
            <a:ext cx="1104899" cy="32258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258" y="3440810"/>
            <a:ext cx="390525" cy="1428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64741" y="3469385"/>
            <a:ext cx="133350" cy="1523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9105" y="3746880"/>
            <a:ext cx="190500" cy="24765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10308" y="3813555"/>
            <a:ext cx="588818" cy="1714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9936" y="4084573"/>
            <a:ext cx="190500" cy="2476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29257" y="4151248"/>
            <a:ext cx="581025" cy="17145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60394" y="4661153"/>
            <a:ext cx="333375" cy="42862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3213" y="5254283"/>
            <a:ext cx="1094898" cy="42730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50442" y="6268211"/>
            <a:ext cx="552450" cy="17145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47084" y="6344411"/>
            <a:ext cx="533400" cy="952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2823" y="6851015"/>
            <a:ext cx="1733852" cy="3619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03880" y="7366634"/>
            <a:ext cx="219075" cy="24765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4342" y="7366634"/>
            <a:ext cx="190500" cy="247650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302056" y="301701"/>
            <a:ext cx="7173595" cy="9459595"/>
            <a:chOff x="302056" y="301701"/>
            <a:chExt cx="7173595" cy="9459595"/>
          </a:xfrm>
        </p:grpSpPr>
        <p:sp>
          <p:nvSpPr>
            <p:cNvPr id="41" name="object 41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54864" y="9404667"/>
                  </a:move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54864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73150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54864" y="9459519"/>
                  </a:lnTo>
                  <a:lnTo>
                    <a:pt x="7118350" y="9459519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6920" y="9715499"/>
              <a:ext cx="7063740" cy="9525"/>
            </a:xfrm>
            <a:custGeom>
              <a:avLst/>
              <a:gdLst/>
              <a:ahLst/>
              <a:cxnLst/>
              <a:rect l="l" t="t" r="r" b="b"/>
              <a:pathLst>
                <a:path w="7063740" h="9525">
                  <a:moveTo>
                    <a:pt x="706348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063485" y="9144"/>
                  </a:lnTo>
                  <a:lnTo>
                    <a:pt x="7063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6920" y="9706355"/>
              <a:ext cx="7118350" cy="55244"/>
            </a:xfrm>
            <a:custGeom>
              <a:avLst/>
              <a:gdLst/>
              <a:ahLst/>
              <a:cxnLst/>
              <a:rect l="l" t="t" r="r" b="b"/>
              <a:pathLst>
                <a:path w="7118350" h="55245">
                  <a:moveTo>
                    <a:pt x="7072566" y="12"/>
                  </a:moveTo>
                  <a:lnTo>
                    <a:pt x="7063486" y="12"/>
                  </a:lnTo>
                  <a:lnTo>
                    <a:pt x="0" y="12"/>
                  </a:lnTo>
                  <a:lnTo>
                    <a:pt x="0" y="9144"/>
                  </a:lnTo>
                  <a:lnTo>
                    <a:pt x="7063435" y="9144"/>
                  </a:lnTo>
                  <a:lnTo>
                    <a:pt x="7072566" y="9144"/>
                  </a:lnTo>
                  <a:lnTo>
                    <a:pt x="7072566" y="12"/>
                  </a:lnTo>
                  <a:close/>
                </a:path>
                <a:path w="7118350" h="55245">
                  <a:moveTo>
                    <a:pt x="7118286" y="0"/>
                  </a:moveTo>
                  <a:lnTo>
                    <a:pt x="7081723" y="0"/>
                  </a:lnTo>
                  <a:lnTo>
                    <a:pt x="7081723" y="18300"/>
                  </a:lnTo>
                  <a:lnTo>
                    <a:pt x="7063435" y="18300"/>
                  </a:lnTo>
                  <a:lnTo>
                    <a:pt x="7063435" y="54864"/>
                  </a:lnTo>
                  <a:lnTo>
                    <a:pt x="7081723" y="54864"/>
                  </a:lnTo>
                  <a:lnTo>
                    <a:pt x="7118286" y="54864"/>
                  </a:lnTo>
                  <a:lnTo>
                    <a:pt x="7118286" y="18300"/>
                  </a:lnTo>
                  <a:lnTo>
                    <a:pt x="7118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Footer Placeholder 4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4294" y="1318156"/>
            <a:ext cx="67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Times New Roman"/>
                <a:cs typeface="Times New Roman"/>
              </a:rPr>
              <a:t>||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9209" y="1170164"/>
            <a:ext cx="15494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spc="-450" baseline="-16203" dirty="0">
                <a:latin typeface="Symbol"/>
                <a:cs typeface="Symbol"/>
              </a:rPr>
              <a:t></a:t>
            </a:r>
            <a:r>
              <a:rPr sz="1200" spc="-300" dirty="0">
                <a:latin typeface="Lucida Sans Unicode"/>
                <a:cs typeface="Lucida Sans Unicode"/>
              </a:rPr>
              <a:t>‸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3863" y="1332929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0" y="0"/>
                </a:moveTo>
                <a:lnTo>
                  <a:pt x="1228774" y="0"/>
                </a:lnTo>
              </a:path>
            </a:pathLst>
          </a:custGeom>
          <a:ln w="6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14565" y="1089434"/>
            <a:ext cx="1454150" cy="260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0025">
              <a:lnSpc>
                <a:spcPts val="935"/>
              </a:lnSpc>
              <a:spcBef>
                <a:spcPts val="130"/>
              </a:spcBef>
            </a:pPr>
            <a:r>
              <a:rPr sz="1875" baseline="8888" dirty="0">
                <a:latin typeface="Symbol"/>
                <a:cs typeface="Symbol"/>
              </a:rPr>
              <a:t></a:t>
            </a:r>
            <a:r>
              <a:rPr sz="1875" spc="232" baseline="8888" dirty="0">
                <a:latin typeface="Times New Roman"/>
                <a:cs typeface="Times New Roman"/>
              </a:rPr>
              <a:t>  </a:t>
            </a:r>
            <a:r>
              <a:rPr sz="1800" baseline="4629" dirty="0">
                <a:latin typeface="Times New Roman"/>
                <a:cs typeface="Times New Roman"/>
              </a:rPr>
              <a:t>cos</a:t>
            </a:r>
            <a:r>
              <a:rPr sz="1800" spc="-37" baseline="4629" dirty="0">
                <a:latin typeface="Times New Roman"/>
                <a:cs typeface="Times New Roman"/>
              </a:rPr>
              <a:t> </a:t>
            </a:r>
            <a:r>
              <a:rPr sz="1875" baseline="8888" dirty="0">
                <a:latin typeface="Symbol"/>
                <a:cs typeface="Symbol"/>
              </a:rPr>
              <a:t></a:t>
            </a:r>
            <a:r>
              <a:rPr sz="1875" spc="622" baseline="8888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</a:t>
            </a:r>
            <a:r>
              <a:rPr sz="1800" spc="-142" baseline="4629" dirty="0">
                <a:latin typeface="Times New Roman"/>
                <a:cs typeface="Times New Roman"/>
              </a:rPr>
              <a:t> </a:t>
            </a:r>
            <a:r>
              <a:rPr sz="1875" baseline="8888" dirty="0">
                <a:latin typeface="Symbol"/>
                <a:cs typeface="Symbol"/>
              </a:rPr>
              <a:t></a:t>
            </a:r>
            <a:r>
              <a:rPr sz="1875" spc="315" baseline="8888" dirty="0">
                <a:latin typeface="Times New Roman"/>
                <a:cs typeface="Times New Roman"/>
              </a:rPr>
              <a:t> </a:t>
            </a:r>
            <a:r>
              <a:rPr sz="1800" spc="-30" baseline="4629" dirty="0">
                <a:latin typeface="Times New Roman"/>
                <a:cs typeface="Times New Roman"/>
              </a:rPr>
              <a:t>cos</a:t>
            </a:r>
            <a:r>
              <a:rPr sz="1575" spc="-30" baseline="7936" dirty="0">
                <a:latin typeface="Symbol"/>
                <a:cs typeface="Symbol"/>
              </a:rPr>
              <a:t></a:t>
            </a:r>
            <a:r>
              <a:rPr sz="700" i="1" spc="-20" dirty="0"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  <a:p>
            <a:pPr marL="38100">
              <a:lnSpc>
                <a:spcPts val="875"/>
              </a:lnSpc>
              <a:tabLst>
                <a:tab pos="295275" algn="l"/>
                <a:tab pos="747395" algn="l"/>
                <a:tab pos="1027430" algn="l"/>
              </a:tabLst>
            </a:pPr>
            <a:r>
              <a:rPr sz="1800" spc="-75" baseline="-27777" dirty="0">
                <a:latin typeface="Symbol"/>
                <a:cs typeface="Symbol"/>
              </a:rPr>
              <a:t></a:t>
            </a:r>
            <a:r>
              <a:rPr sz="1800" baseline="-27777" dirty="0">
                <a:latin typeface="Times New Roman"/>
                <a:cs typeface="Times New Roman"/>
              </a:rPr>
              <a:t>	</a:t>
            </a:r>
            <a:r>
              <a:rPr sz="1500" spc="-75" baseline="2777" dirty="0">
                <a:latin typeface="Times New Roman"/>
                <a:cs typeface="Times New Roman"/>
              </a:rPr>
              <a:t>2</a:t>
            </a:r>
            <a:r>
              <a:rPr sz="1500" baseline="2777" dirty="0">
                <a:latin typeface="Times New Roman"/>
                <a:cs typeface="Times New Roman"/>
              </a:rPr>
              <a:t>	</a:t>
            </a:r>
            <a:r>
              <a:rPr sz="1000" i="1" spc="-50" dirty="0">
                <a:latin typeface="Times New Roman"/>
                <a:cs typeface="Times New Roman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	</a:t>
            </a:r>
            <a:r>
              <a:rPr sz="1500" spc="-75" baseline="2777" dirty="0">
                <a:latin typeface="Times New Roman"/>
                <a:cs typeface="Times New Roman"/>
              </a:rPr>
              <a:t>1</a:t>
            </a:r>
            <a:endParaRPr sz="1500" baseline="277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4618" y="1320566"/>
            <a:ext cx="123698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baseline="4444" dirty="0">
                <a:latin typeface="Symbol"/>
                <a:cs typeface="Symbol"/>
              </a:rPr>
              <a:t></a:t>
            </a:r>
            <a:r>
              <a:rPr sz="1500" baseline="-19444" dirty="0">
                <a:latin typeface="Times New Roman"/>
                <a:cs typeface="Times New Roman"/>
              </a:rPr>
              <a:t>2</a:t>
            </a:r>
            <a:r>
              <a:rPr sz="1500" spc="-82" baseline="-1944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cos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3888" dirty="0">
                <a:latin typeface="Times New Roman"/>
                <a:cs typeface="Times New Roman"/>
              </a:rPr>
              <a:t>t</a:t>
            </a:r>
            <a:r>
              <a:rPr sz="1500" i="1" spc="254" baseline="-13888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</a:t>
            </a:r>
            <a:r>
              <a:rPr sz="1800" spc="-82" baseline="2314" dirty="0">
                <a:latin typeface="Times New Roman"/>
                <a:cs typeface="Times New Roman"/>
              </a:rPr>
              <a:t> </a:t>
            </a:r>
            <a:r>
              <a:rPr sz="1875" spc="-15" baseline="4444" dirty="0">
                <a:latin typeface="Symbol"/>
                <a:cs typeface="Symbol"/>
              </a:rPr>
              <a:t></a:t>
            </a:r>
            <a:r>
              <a:rPr sz="1500" spc="-15" baseline="-19444" dirty="0">
                <a:latin typeface="Times New Roman"/>
                <a:cs typeface="Times New Roman"/>
              </a:rPr>
              <a:t>1</a:t>
            </a:r>
            <a:r>
              <a:rPr sz="1800" spc="-15" baseline="2314" dirty="0">
                <a:latin typeface="Times New Roman"/>
                <a:cs typeface="Times New Roman"/>
              </a:rPr>
              <a:t>cos</a:t>
            </a:r>
            <a:r>
              <a:rPr sz="1575" spc="-15" baseline="2645" dirty="0">
                <a:latin typeface="Symbol"/>
                <a:cs typeface="Symbol"/>
              </a:rPr>
              <a:t></a:t>
            </a:r>
            <a:r>
              <a:rPr sz="1500" i="1" spc="-15" baseline="-8333" dirty="0">
                <a:latin typeface="Times New Roman"/>
                <a:cs typeface="Times New Roman"/>
              </a:rPr>
              <a:t>i</a:t>
            </a:r>
            <a:endParaRPr sz="1500" baseline="-83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209" y="1716441"/>
            <a:ext cx="5721985" cy="10623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80"/>
              </a:spcBef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 </a:t>
            </a:r>
            <a:r>
              <a:rPr sz="1200" spc="-280" dirty="0">
                <a:latin typeface="Symbol"/>
                <a:cs typeface="Symbol"/>
              </a:rPr>
              <a:t></a:t>
            </a:r>
            <a:r>
              <a:rPr sz="1800" spc="-419" baseline="16203" dirty="0">
                <a:latin typeface="Lucida Sans Unicode"/>
                <a:cs typeface="Lucida Sans Unicode"/>
              </a:rPr>
              <a:t>‸</a:t>
            </a:r>
            <a:r>
              <a:rPr sz="1800" spc="-397" baseline="16203" dirty="0">
                <a:latin typeface="Lucida Sans Unicode"/>
                <a:cs typeface="Lucida Sans Unicode"/>
              </a:rPr>
              <a:t> </a:t>
            </a:r>
            <a:r>
              <a:rPr sz="1050" baseline="-23809" dirty="0">
                <a:latin typeface="Times New Roman"/>
                <a:cs typeface="Times New Roman"/>
              </a:rPr>
              <a:t>|</a:t>
            </a:r>
            <a:r>
              <a:rPr sz="1050" spc="120" baseline="-23809" dirty="0">
                <a:latin typeface="Times New Roman"/>
                <a:cs typeface="Times New Roman"/>
              </a:rPr>
              <a:t> </a:t>
            </a:r>
            <a:r>
              <a:rPr sz="1050" baseline="-23809" dirty="0">
                <a:latin typeface="Times New Roman"/>
                <a:cs typeface="Times New Roman"/>
              </a:rPr>
              <a:t>|</a:t>
            </a:r>
            <a:r>
              <a:rPr sz="1050" spc="472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obtained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when</a:t>
            </a:r>
            <a:endParaRPr sz="1150">
              <a:latin typeface="Times New Roman"/>
              <a:cs typeface="Times New Roman"/>
            </a:endParaRPr>
          </a:p>
          <a:p>
            <a:pPr marL="1894839">
              <a:lnSpc>
                <a:spcPct val="100000"/>
              </a:lnSpc>
              <a:spcBef>
                <a:spcPts val="434"/>
              </a:spcBef>
            </a:pPr>
            <a:r>
              <a:rPr sz="1875" baseline="4444" dirty="0">
                <a:latin typeface="Symbol"/>
                <a:cs typeface="Symbol"/>
              </a:rPr>
              <a:t></a:t>
            </a:r>
            <a:r>
              <a:rPr sz="1500" baseline="-19444" dirty="0">
                <a:latin typeface="Times New Roman"/>
                <a:cs typeface="Times New Roman"/>
              </a:rPr>
              <a:t>1</a:t>
            </a:r>
            <a:r>
              <a:rPr sz="1500" spc="127" baseline="-1944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cos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3888" dirty="0">
                <a:latin typeface="Times New Roman"/>
                <a:cs typeface="Times New Roman"/>
              </a:rPr>
              <a:t>i</a:t>
            </a:r>
            <a:r>
              <a:rPr sz="1500" i="1" spc="135" baseline="-13888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spc="-120" baseline="2314" dirty="0">
                <a:latin typeface="Times New Roman"/>
                <a:cs typeface="Times New Roman"/>
              </a:rPr>
              <a:t> </a:t>
            </a:r>
            <a:r>
              <a:rPr sz="1875" baseline="4444" dirty="0">
                <a:latin typeface="Symbol"/>
                <a:cs typeface="Symbol"/>
              </a:rPr>
              <a:t></a:t>
            </a:r>
            <a:r>
              <a:rPr sz="1500" baseline="-19444" dirty="0">
                <a:latin typeface="Times New Roman"/>
                <a:cs typeface="Times New Roman"/>
              </a:rPr>
              <a:t>2</a:t>
            </a:r>
            <a:r>
              <a:rPr sz="1500" spc="-104" baseline="-19444" dirty="0">
                <a:latin typeface="Times New Roman"/>
                <a:cs typeface="Times New Roman"/>
              </a:rPr>
              <a:t> </a:t>
            </a:r>
            <a:r>
              <a:rPr sz="1800" spc="-30" baseline="2314" dirty="0">
                <a:latin typeface="Times New Roman"/>
                <a:cs typeface="Times New Roman"/>
              </a:rPr>
              <a:t>cos</a:t>
            </a:r>
            <a:r>
              <a:rPr sz="1250" spc="-20" dirty="0">
                <a:latin typeface="Symbol"/>
                <a:cs typeface="Symbol"/>
              </a:rPr>
              <a:t></a:t>
            </a:r>
            <a:r>
              <a:rPr sz="1500" i="1" spc="-30" baseline="-13888" dirty="0">
                <a:latin typeface="Times New Roman"/>
                <a:cs typeface="Times New Roman"/>
              </a:rPr>
              <a:t>t</a:t>
            </a:r>
            <a:endParaRPr sz="1500" baseline="-1388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63841" y="2996815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982" y="0"/>
                </a:lnTo>
              </a:path>
            </a:pathLst>
          </a:custGeom>
          <a:ln w="6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0053" y="2944417"/>
            <a:ext cx="6096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i="1" spc="-50" dirty="0">
                <a:latin typeface="Times New Roman"/>
                <a:cs typeface="Times New Roman"/>
              </a:rPr>
              <a:t>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7118" y="2944417"/>
            <a:ext cx="6096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i="1" spc="-50" dirty="0">
                <a:latin typeface="Times New Roman"/>
                <a:cs typeface="Times New Roman"/>
              </a:rPr>
              <a:t>t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2368" y="2740211"/>
            <a:ext cx="11811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50" dirty="0">
                <a:latin typeface="Symbol"/>
                <a:cs typeface="Symbol"/>
              </a:rPr>
              <a:t>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3323" y="2880240"/>
            <a:ext cx="100584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5485" algn="l"/>
              </a:tabLst>
            </a:pPr>
            <a:r>
              <a:rPr sz="1725" baseline="2415" dirty="0">
                <a:latin typeface="Times New Roman"/>
                <a:cs typeface="Times New Roman"/>
              </a:rPr>
              <a:t>cos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250" spc="415" dirty="0">
                <a:latin typeface="Times New Roman"/>
                <a:cs typeface="Times New Roman"/>
              </a:rPr>
              <a:t> </a:t>
            </a:r>
            <a:r>
              <a:rPr sz="1725" spc="-75" baseline="2415" dirty="0">
                <a:latin typeface="Symbol"/>
                <a:cs typeface="Symbol"/>
              </a:rPr>
              <a:t></a:t>
            </a:r>
            <a:r>
              <a:rPr sz="1725" baseline="2415" dirty="0">
                <a:latin typeface="Times New Roman"/>
                <a:cs typeface="Times New Roman"/>
              </a:rPr>
              <a:t>	</a:t>
            </a:r>
            <a:r>
              <a:rPr sz="1725" spc="-30" baseline="2415" dirty="0">
                <a:latin typeface="Times New Roman"/>
                <a:cs typeface="Times New Roman"/>
              </a:rPr>
              <a:t>cos</a:t>
            </a:r>
            <a:r>
              <a:rPr sz="1250" spc="-20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7384" y="2832406"/>
            <a:ext cx="89535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6772" y="2970569"/>
            <a:ext cx="227329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50" spc="-25" dirty="0">
                <a:latin typeface="Symbol"/>
                <a:cs typeface="Symbol"/>
              </a:rPr>
              <a:t></a:t>
            </a:r>
            <a:r>
              <a:rPr sz="1425" spc="-37" baseline="-26315" dirty="0">
                <a:latin typeface="Times New Roman"/>
                <a:cs typeface="Times New Roman"/>
              </a:rPr>
              <a:t>1</a:t>
            </a:r>
            <a:endParaRPr sz="1425" baseline="-2631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6909" y="3383174"/>
            <a:ext cx="5852795" cy="6591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-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75" baseline="-17543" dirty="0">
                <a:latin typeface="Times New Roman"/>
                <a:cs typeface="Times New Roman"/>
              </a:rPr>
              <a:t> </a:t>
            </a:r>
            <a:r>
              <a:rPr sz="1200" baseline="-6944" dirty="0">
                <a:latin typeface="Times New Roman"/>
                <a:cs typeface="Times New Roman"/>
              </a:rPr>
              <a:t>,</a:t>
            </a:r>
            <a:r>
              <a:rPr sz="1200" spc="187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200" spc="-280" dirty="0">
                <a:latin typeface="Symbol"/>
                <a:cs typeface="Symbol"/>
              </a:rPr>
              <a:t></a:t>
            </a:r>
            <a:r>
              <a:rPr sz="1800" spc="-419" baseline="18518" dirty="0">
                <a:latin typeface="Lucida Sans Unicode"/>
                <a:cs typeface="Lucida Sans Unicode"/>
              </a:rPr>
              <a:t>‸</a:t>
            </a:r>
            <a:r>
              <a:rPr sz="1800" spc="-382" baseline="18518" dirty="0">
                <a:latin typeface="Lucida Sans Unicode"/>
                <a:cs typeface="Lucida Sans Unicode"/>
              </a:rPr>
              <a:t> </a:t>
            </a:r>
            <a:r>
              <a:rPr sz="1050" baseline="-23809" dirty="0">
                <a:latin typeface="Times New Roman"/>
                <a:cs typeface="Times New Roman"/>
              </a:rPr>
              <a:t>||</a:t>
            </a:r>
            <a:r>
              <a:rPr sz="1050" spc="480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Brewster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angle.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for</a:t>
            </a:r>
            <a:endParaRPr sz="1150">
              <a:latin typeface="Times New Roman"/>
              <a:cs typeface="Times New Roman"/>
            </a:endParaRPr>
          </a:p>
          <a:p>
            <a:pPr marL="38100" marR="94615">
              <a:lnSpc>
                <a:spcPts val="1400"/>
              </a:lnSpc>
              <a:spcBef>
                <a:spcPts val="40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properties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&amp;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considering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Snell’s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special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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5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</a:t>
            </a:r>
            <a:r>
              <a:rPr sz="1425" baseline="-17543" dirty="0">
                <a:latin typeface="Times New Roman"/>
                <a:cs typeface="Times New Roman"/>
              </a:rPr>
              <a:t>2</a:t>
            </a:r>
            <a:r>
              <a:rPr sz="1425" spc="209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250" spc="-100" dirty="0">
                <a:latin typeface="Symbol"/>
                <a:cs typeface="Symbol"/>
              </a:rPr>
              <a:t></a:t>
            </a:r>
            <a:r>
              <a:rPr sz="1425" spc="-150" baseline="-17543" dirty="0">
                <a:latin typeface="Lucida Sans Unicode"/>
                <a:cs typeface="Lucida Sans Unicode"/>
              </a:rPr>
              <a:t>∘</a:t>
            </a:r>
            <a:r>
              <a:rPr sz="1425" spc="-187" baseline="-17543" dirty="0">
                <a:latin typeface="Lucida Sans Unicode"/>
                <a:cs typeface="Lucida Sans Unicode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95955" y="4450096"/>
            <a:ext cx="292735" cy="438784"/>
            <a:chOff x="3495955" y="4450096"/>
            <a:chExt cx="292735" cy="438784"/>
          </a:xfrm>
        </p:grpSpPr>
        <p:sp>
          <p:nvSpPr>
            <p:cNvPr id="19" name="object 19"/>
            <p:cNvSpPr/>
            <p:nvPr/>
          </p:nvSpPr>
          <p:spPr>
            <a:xfrm>
              <a:off x="3499157" y="4715003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218"/>
                  </a:moveTo>
                  <a:lnTo>
                    <a:pt x="19369" y="0"/>
                  </a:lnTo>
                </a:path>
              </a:pathLst>
            </a:custGeom>
            <a:ln w="64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8527" y="4718341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0" y="0"/>
                  </a:moveTo>
                  <a:lnTo>
                    <a:pt x="28274" y="149595"/>
                  </a:lnTo>
                </a:path>
              </a:pathLst>
            </a:custGeom>
            <a:ln w="12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9870" y="4450096"/>
              <a:ext cx="235585" cy="438784"/>
            </a:xfrm>
            <a:custGeom>
              <a:avLst/>
              <a:gdLst/>
              <a:ahLst/>
              <a:cxnLst/>
              <a:rect l="l" t="t" r="r" b="b"/>
              <a:pathLst>
                <a:path w="235585" h="438785">
                  <a:moveTo>
                    <a:pt x="0" y="417841"/>
                  </a:moveTo>
                  <a:lnTo>
                    <a:pt x="37191" y="15773"/>
                  </a:lnTo>
                </a:path>
                <a:path w="235585" h="438785">
                  <a:moveTo>
                    <a:pt x="37191" y="15773"/>
                  </a:moveTo>
                  <a:lnTo>
                    <a:pt x="220383" y="15773"/>
                  </a:lnTo>
                </a:path>
                <a:path w="235585" h="438785">
                  <a:moveTo>
                    <a:pt x="235452" y="0"/>
                  </a:moveTo>
                  <a:lnTo>
                    <a:pt x="235452" y="438471"/>
                  </a:lnTo>
                </a:path>
              </a:pathLst>
            </a:custGeom>
            <a:ln w="6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21539" y="4731863"/>
            <a:ext cx="113664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50" dirty="0">
                <a:latin typeface="Symbol"/>
                <a:cs typeface="Symbol"/>
              </a:rPr>
              <a:t>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1506" y="4753096"/>
            <a:ext cx="52641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75" baseline="2222" dirty="0">
                <a:latin typeface="Symbol"/>
                <a:cs typeface="Symbol"/>
              </a:rPr>
              <a:t></a:t>
            </a:r>
            <a:r>
              <a:rPr sz="1875" spc="397" baseline="222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Symbol"/>
                <a:cs typeface="Symbol"/>
              </a:rPr>
              <a:t>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875" baseline="4444" dirty="0">
                <a:latin typeface="Symbol"/>
                <a:cs typeface="Symbol"/>
              </a:rPr>
              <a:t></a:t>
            </a:r>
            <a:r>
              <a:rPr sz="1875" spc="487" baseline="4444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Symbol"/>
                <a:cs typeface="Symbol"/>
              </a:rPr>
              <a:t>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28188" y="4662982"/>
            <a:ext cx="99250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546735" algn="l"/>
                <a:tab pos="886460" algn="l"/>
              </a:tabLst>
            </a:pPr>
            <a:r>
              <a:rPr sz="1800" spc="-15" baseline="2314" dirty="0">
                <a:latin typeface="Times New Roman"/>
                <a:cs typeface="Times New Roman"/>
              </a:rPr>
              <a:t>sin</a:t>
            </a:r>
            <a:r>
              <a:rPr sz="1250" spc="-10" dirty="0">
                <a:latin typeface="Symbol"/>
                <a:cs typeface="Symbol"/>
              </a:rPr>
              <a:t></a:t>
            </a:r>
            <a:r>
              <a:rPr sz="1500" i="1" spc="-15" baseline="-11111" dirty="0">
                <a:latin typeface="Times New Roman"/>
                <a:cs typeface="Times New Roman"/>
              </a:rPr>
              <a:t>t</a:t>
            </a:r>
            <a:r>
              <a:rPr sz="1500" i="1" baseline="-11111" dirty="0">
                <a:latin typeface="Times New Roman"/>
                <a:cs typeface="Times New Roman"/>
              </a:rPr>
              <a:t>	</a:t>
            </a:r>
            <a:r>
              <a:rPr sz="1200" i="1" spc="-10" dirty="0">
                <a:latin typeface="Times New Roman"/>
                <a:cs typeface="Times New Roman"/>
              </a:rPr>
              <a:t>V</a:t>
            </a:r>
            <a:r>
              <a:rPr sz="1200" i="1" spc="-125" dirty="0">
                <a:latin typeface="Times New Roman"/>
                <a:cs typeface="Times New Roman"/>
              </a:rPr>
              <a:t> </a:t>
            </a:r>
            <a:r>
              <a:rPr sz="1500" spc="-75" baseline="-11111" dirty="0">
                <a:latin typeface="Times New Roman"/>
                <a:cs typeface="Times New Roman"/>
              </a:rPr>
              <a:t>2</a:t>
            </a:r>
            <a:r>
              <a:rPr sz="1500" baseline="-11111" dirty="0">
                <a:latin typeface="Times New Roman"/>
                <a:cs typeface="Times New Roman"/>
              </a:rPr>
              <a:t>	</a:t>
            </a:r>
            <a:r>
              <a:rPr sz="1250" spc="-50" dirty="0">
                <a:latin typeface="Symbol"/>
                <a:cs typeface="Symbol"/>
              </a:rPr>
              <a:t>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0197" y="4447229"/>
            <a:ext cx="107950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884555" algn="l"/>
              </a:tabLst>
            </a:pPr>
            <a:r>
              <a:rPr sz="1800" u="sng" spc="-240" baseline="23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baseline="23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</a:t>
            </a:r>
            <a:r>
              <a:rPr sz="125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</a:t>
            </a:r>
            <a:r>
              <a:rPr sz="1050" i="1" u="sng" baseline="-793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050" i="1" spc="569" baseline="-7936" dirty="0">
                <a:latin typeface="Times New Roman"/>
                <a:cs typeface="Times New Roman"/>
              </a:rPr>
              <a:t> </a:t>
            </a:r>
            <a:r>
              <a:rPr sz="1800" baseline="-34722" dirty="0">
                <a:latin typeface="Symbol"/>
                <a:cs typeface="Symbol"/>
              </a:rPr>
              <a:t></a:t>
            </a:r>
            <a:r>
              <a:rPr sz="1800" spc="135" baseline="-34722" dirty="0">
                <a:latin typeface="Times New Roman"/>
                <a:cs typeface="Times New Roman"/>
              </a:rPr>
              <a:t> </a:t>
            </a:r>
            <a:r>
              <a:rPr sz="12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1200" i="1" u="sng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75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baseline="-11111" dirty="0">
                <a:latin typeface="Times New Roman"/>
                <a:cs typeface="Times New Roman"/>
              </a:rPr>
              <a:t>	</a:t>
            </a:r>
            <a:r>
              <a:rPr sz="1875" u="sng" spc="-37" baseline="2222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74571" y="4722670"/>
            <a:ext cx="8953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0789" y="4840104"/>
            <a:ext cx="8953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1797" y="4857400"/>
            <a:ext cx="8953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02975" y="4814919"/>
            <a:ext cx="7683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14" dirty="0">
                <a:latin typeface="Lucida Sans Unicode"/>
                <a:cs typeface="Lucida Sans Unicode"/>
              </a:rPr>
              <a:t>∘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309" y="5220080"/>
            <a:ext cx="5803265" cy="732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condition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important,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because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usually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satisfied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often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optical applications.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6.19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–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805522" y="6156899"/>
            <a:ext cx="273050" cy="417830"/>
            <a:chOff x="2805522" y="6156899"/>
            <a:chExt cx="273050" cy="417830"/>
          </a:xfrm>
        </p:grpSpPr>
        <p:sp>
          <p:nvSpPr>
            <p:cNvPr id="32" name="object 32"/>
            <p:cNvSpPr/>
            <p:nvPr/>
          </p:nvSpPr>
          <p:spPr>
            <a:xfrm>
              <a:off x="2808693" y="6366574"/>
              <a:ext cx="257175" cy="57785"/>
            </a:xfrm>
            <a:custGeom>
              <a:avLst/>
              <a:gdLst/>
              <a:ahLst/>
              <a:cxnLst/>
              <a:rect l="l" t="t" r="r" b="b"/>
              <a:pathLst>
                <a:path w="257175" h="57785">
                  <a:moveTo>
                    <a:pt x="99520" y="0"/>
                  </a:moveTo>
                  <a:lnTo>
                    <a:pt x="256863" y="0"/>
                  </a:lnTo>
                </a:path>
                <a:path w="257175" h="57785">
                  <a:moveTo>
                    <a:pt x="0" y="57412"/>
                  </a:moveTo>
                  <a:lnTo>
                    <a:pt x="19178" y="45989"/>
                  </a:lnTo>
                </a:path>
              </a:pathLst>
            </a:custGeom>
            <a:ln w="6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27872" y="6415869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7994" y="152080"/>
                  </a:lnTo>
                </a:path>
              </a:pathLst>
            </a:custGeom>
            <a:ln w="12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59220" y="6160094"/>
              <a:ext cx="219710" cy="408305"/>
            </a:xfrm>
            <a:custGeom>
              <a:avLst/>
              <a:gdLst/>
              <a:ahLst/>
              <a:cxnLst/>
              <a:rect l="l" t="t" r="r" b="b"/>
              <a:pathLst>
                <a:path w="219710" h="408304">
                  <a:moveTo>
                    <a:pt x="0" y="407855"/>
                  </a:moveTo>
                  <a:lnTo>
                    <a:pt x="37125" y="0"/>
                  </a:lnTo>
                </a:path>
                <a:path w="219710" h="408304">
                  <a:moveTo>
                    <a:pt x="37125" y="0"/>
                  </a:moveTo>
                  <a:lnTo>
                    <a:pt x="219109" y="0"/>
                  </a:lnTo>
                </a:path>
              </a:pathLst>
            </a:custGeom>
            <a:ln w="6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57875" y="6247654"/>
            <a:ext cx="123507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65480" algn="l"/>
              </a:tabLst>
            </a:pPr>
            <a:r>
              <a:rPr sz="1200" dirty="0">
                <a:latin typeface="Times New Roman"/>
                <a:cs typeface="Times New Roman"/>
              </a:rPr>
              <a:t>cos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3888" dirty="0">
                <a:latin typeface="Times New Roman"/>
                <a:cs typeface="Times New Roman"/>
              </a:rPr>
              <a:t>i</a:t>
            </a:r>
            <a:r>
              <a:rPr sz="1500" i="1" spc="209" baseline="-13888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Symbol"/>
                <a:cs typeface="Symbol"/>
              </a:rPr>
              <a:t></a:t>
            </a:r>
            <a:r>
              <a:rPr sz="1800" baseline="2314" dirty="0">
                <a:latin typeface="Times New Roman"/>
                <a:cs typeface="Times New Roman"/>
              </a:rPr>
              <a:t>	</a:t>
            </a:r>
            <a:r>
              <a:rPr sz="1875" baseline="40000" dirty="0">
                <a:latin typeface="Symbol"/>
                <a:cs typeface="Symbol"/>
              </a:rPr>
              <a:t></a:t>
            </a:r>
            <a:r>
              <a:rPr sz="1500" baseline="36111" dirty="0">
                <a:latin typeface="Times New Roman"/>
                <a:cs typeface="Times New Roman"/>
              </a:rPr>
              <a:t>1</a:t>
            </a:r>
            <a:r>
              <a:rPr sz="1500" spc="172" baseline="36111" dirty="0">
                <a:latin typeface="Times New Roman"/>
                <a:cs typeface="Times New Roman"/>
              </a:rPr>
              <a:t> </a:t>
            </a:r>
            <a:r>
              <a:rPr sz="1800" spc="-30" baseline="2314" dirty="0">
                <a:latin typeface="Times New Roman"/>
                <a:cs typeface="Times New Roman"/>
              </a:rPr>
              <a:t>cos</a:t>
            </a:r>
            <a:r>
              <a:rPr sz="1250" spc="-20" dirty="0">
                <a:latin typeface="Symbol"/>
                <a:cs typeface="Symbol"/>
              </a:rPr>
              <a:t></a:t>
            </a:r>
            <a:r>
              <a:rPr sz="1500" i="1" spc="-30" baseline="-13888" dirty="0">
                <a:latin typeface="Times New Roman"/>
                <a:cs typeface="Times New Roman"/>
              </a:rPr>
              <a:t>t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75891" y="6354354"/>
            <a:ext cx="220979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2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6909" y="6735440"/>
            <a:ext cx="5835650" cy="4343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30480">
              <a:lnSpc>
                <a:spcPct val="112300"/>
              </a:lnSpc>
              <a:spcBef>
                <a:spcPts val="60"/>
              </a:spcBef>
            </a:pPr>
            <a:r>
              <a:rPr sz="1150" dirty="0">
                <a:latin typeface="Times New Roman"/>
                <a:cs typeface="Times New Roman"/>
              </a:rPr>
              <a:t>Square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sides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6.20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Snell’s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special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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8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</a:t>
            </a:r>
            <a:r>
              <a:rPr sz="1425" baseline="-17543" dirty="0">
                <a:latin typeface="Times New Roman"/>
                <a:cs typeface="Times New Roman"/>
              </a:rPr>
              <a:t>2</a:t>
            </a:r>
            <a:r>
              <a:rPr sz="1425" spc="26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250" spc="-100" dirty="0">
                <a:latin typeface="Symbol"/>
                <a:cs typeface="Symbol"/>
              </a:rPr>
              <a:t></a:t>
            </a:r>
            <a:r>
              <a:rPr sz="1425" spc="-150" baseline="-17543" dirty="0">
                <a:latin typeface="Lucida Sans Unicode"/>
                <a:cs typeface="Lucida Sans Unicode"/>
              </a:rPr>
              <a:t>∘</a:t>
            </a:r>
            <a:r>
              <a:rPr sz="1425" spc="-127" baseline="-17543" dirty="0">
                <a:latin typeface="Lucida Sans Unicode"/>
                <a:cs typeface="Lucida Sans Unicode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for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following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result: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94332" y="7577530"/>
            <a:ext cx="8890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18052" y="7553454"/>
            <a:ext cx="8890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61507" y="7661524"/>
            <a:ext cx="6096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i="1" spc="-50" dirty="0">
                <a:latin typeface="Times New Roman"/>
                <a:cs typeface="Times New Roman"/>
              </a:rPr>
              <a:t>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6217" y="7602632"/>
            <a:ext cx="37973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cos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250" spc="-50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45545" y="7493068"/>
            <a:ext cx="920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10129" y="7710405"/>
            <a:ext cx="22034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50" spc="-35" dirty="0">
                <a:latin typeface="Symbol"/>
                <a:cs typeface="Symbol"/>
              </a:rPr>
              <a:t></a:t>
            </a:r>
            <a:r>
              <a:rPr sz="1250" spc="-200" dirty="0">
                <a:latin typeface="Times New Roman"/>
                <a:cs typeface="Times New Roman"/>
              </a:rPr>
              <a:t> </a:t>
            </a:r>
            <a:r>
              <a:rPr sz="1425" spc="-75" baseline="-11695" dirty="0">
                <a:latin typeface="Times New Roman"/>
                <a:cs typeface="Times New Roman"/>
              </a:rPr>
              <a:t>2</a:t>
            </a:r>
            <a:endParaRPr sz="1425" baseline="-11695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04580" y="7482356"/>
            <a:ext cx="761365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4850" algn="l"/>
              </a:tabLst>
            </a:pPr>
            <a:r>
              <a:rPr sz="2300" spc="-480" dirty="0">
                <a:latin typeface="Symbol"/>
                <a:cs typeface="Symbol"/>
              </a:rPr>
              <a:t>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490" dirty="0">
                <a:latin typeface="Symbol"/>
                <a:cs typeface="Symbol"/>
              </a:rPr>
              <a:t>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48357" y="7598243"/>
            <a:ext cx="110489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0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64179" y="7573543"/>
            <a:ext cx="901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18837" y="7549092"/>
            <a:ext cx="901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44014" y="7573543"/>
            <a:ext cx="901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15000" y="7598243"/>
            <a:ext cx="54165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805" algn="l"/>
              </a:tabLst>
            </a:pPr>
            <a:r>
              <a:rPr sz="1200" spc="-50" dirty="0">
                <a:latin typeface="Symbol"/>
                <a:cs typeface="Symbol"/>
              </a:rPr>
              <a:t></a:t>
            </a:r>
            <a:r>
              <a:rPr sz="1200" dirty="0">
                <a:latin typeface="Times New Roman"/>
                <a:cs typeface="Times New Roman"/>
              </a:rPr>
              <a:t>	1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64871" y="7607891"/>
            <a:ext cx="2044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25" dirty="0">
                <a:latin typeface="Times New Roman"/>
                <a:cs typeface="Times New Roman"/>
              </a:rPr>
              <a:t>sin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34445" y="7659251"/>
            <a:ext cx="61594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50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50282" y="7688524"/>
            <a:ext cx="61594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50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67671" y="7599453"/>
            <a:ext cx="37909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Times New Roman"/>
                <a:cs typeface="Times New Roman"/>
              </a:rPr>
              <a:t>cos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50" spc="-50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46820" y="7487785"/>
            <a:ext cx="933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19896" y="7709013"/>
            <a:ext cx="20256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050" spc="-37" baseline="-7936" dirty="0">
                <a:latin typeface="Times New Roman"/>
                <a:cs typeface="Times New Roman"/>
              </a:rPr>
              <a:t>2</a:t>
            </a:r>
            <a:endParaRPr sz="1050" baseline="-7936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12896" y="7544965"/>
            <a:ext cx="14668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50" dirty="0">
                <a:latin typeface="Symbol"/>
                <a:cs typeface="Symbol"/>
              </a:rPr>
              <a:t>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22674" y="8101800"/>
            <a:ext cx="109156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725" baseline="7246" dirty="0">
                <a:latin typeface="Symbol"/>
                <a:cs typeface="Symbol"/>
              </a:rPr>
              <a:t></a:t>
            </a:r>
            <a:r>
              <a:rPr sz="1725" spc="254" baseline="7246" dirty="0">
                <a:latin typeface="Times New Roman"/>
                <a:cs typeface="Times New Roman"/>
              </a:rPr>
              <a:t> </a:t>
            </a:r>
            <a:r>
              <a:rPr sz="1875" u="sng" baseline="42222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baseline="416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spc="-7" baseline="41666" dirty="0">
                <a:latin typeface="Times New Roman"/>
                <a:cs typeface="Times New Roman"/>
              </a:rPr>
              <a:t> </a:t>
            </a:r>
            <a:r>
              <a:rPr sz="2200" spc="-200" dirty="0">
                <a:latin typeface="Symbol"/>
                <a:cs typeface="Symbol"/>
              </a:rPr>
              <a:t></a:t>
            </a:r>
            <a:r>
              <a:rPr sz="1725" spc="-300" baseline="7246" dirty="0">
                <a:latin typeface="Times New Roman"/>
                <a:cs typeface="Times New Roman"/>
              </a:rPr>
              <a:t>1</a:t>
            </a:r>
            <a:r>
              <a:rPr sz="1725" spc="-165" baseline="7246" dirty="0">
                <a:latin typeface="Times New Roman"/>
                <a:cs typeface="Times New Roman"/>
              </a:rPr>
              <a:t> </a:t>
            </a:r>
            <a:r>
              <a:rPr sz="1725" baseline="7246" dirty="0">
                <a:latin typeface="Symbol"/>
                <a:cs typeface="Symbol"/>
              </a:rPr>
              <a:t></a:t>
            </a:r>
            <a:r>
              <a:rPr sz="1725" spc="7" baseline="7246" dirty="0">
                <a:latin typeface="Times New Roman"/>
                <a:cs typeface="Times New Roman"/>
              </a:rPr>
              <a:t> </a:t>
            </a:r>
            <a:r>
              <a:rPr sz="1725" spc="-15" baseline="4830" dirty="0">
                <a:latin typeface="Times New Roman"/>
                <a:cs typeface="Times New Roman"/>
              </a:rPr>
              <a:t>sin</a:t>
            </a:r>
            <a:r>
              <a:rPr sz="1725" spc="-15" baseline="24154" dirty="0">
                <a:latin typeface="Times New Roman"/>
                <a:cs typeface="Times New Roman"/>
              </a:rPr>
              <a:t>2</a:t>
            </a:r>
            <a:r>
              <a:rPr sz="1875" spc="-15" baseline="4444" dirty="0">
                <a:latin typeface="Symbol"/>
                <a:cs typeface="Symbol"/>
              </a:rPr>
              <a:t></a:t>
            </a:r>
            <a:r>
              <a:rPr sz="1500" i="1" spc="-15" baseline="-5555" dirty="0">
                <a:latin typeface="Times New Roman"/>
                <a:cs typeface="Times New Roman"/>
              </a:rPr>
              <a:t>i</a:t>
            </a:r>
            <a:r>
              <a:rPr sz="2200" spc="-10" dirty="0">
                <a:latin typeface="Symbol"/>
                <a:cs typeface="Symbol"/>
              </a:rPr>
              <a:t>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6909" y="8318830"/>
            <a:ext cx="447103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algn="ctr">
              <a:lnSpc>
                <a:spcPct val="100000"/>
              </a:lnSpc>
              <a:spcBef>
                <a:spcPts val="10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last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substitution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Snell’s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refraction.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37134" y="9098314"/>
            <a:ext cx="26733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5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250" spc="-185" dirty="0">
                <a:latin typeface="Times New Roman"/>
                <a:cs typeface="Times New Roman"/>
              </a:rPr>
              <a:t> </a:t>
            </a:r>
            <a:r>
              <a:rPr sz="1500" u="sng" spc="-75" baseline="-138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u="sng" spc="750" baseline="-138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58348" y="9315381"/>
            <a:ext cx="23812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50" spc="-50" dirty="0">
                <a:latin typeface="Symbol"/>
                <a:cs typeface="Symbol"/>
              </a:rPr>
              <a:t>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725" spc="-75" baseline="-14492" dirty="0">
                <a:latin typeface="Times New Roman"/>
                <a:cs typeface="Times New Roman"/>
              </a:rPr>
              <a:t>2</a:t>
            </a:r>
            <a:endParaRPr sz="1725" baseline="-14492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16171" y="9405410"/>
            <a:ext cx="90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10378" y="9035623"/>
            <a:ext cx="22161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75" spc="-37" baseline="-20000" dirty="0">
                <a:latin typeface="Symbol"/>
                <a:cs typeface="Symbol"/>
              </a:rPr>
              <a:t></a:t>
            </a:r>
            <a:r>
              <a:rPr sz="1000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10378" y="9277683"/>
            <a:ext cx="22161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75" spc="-37" baseline="-20000" dirty="0">
                <a:latin typeface="Symbol"/>
                <a:cs typeface="Symbol"/>
              </a:rPr>
              <a:t></a:t>
            </a:r>
            <a:r>
              <a:rPr sz="1000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67738" y="9133796"/>
            <a:ext cx="1881505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1149985" algn="l"/>
              </a:tabLst>
            </a:pPr>
            <a:r>
              <a:rPr sz="1850" spc="-130" dirty="0">
                <a:latin typeface="Symbol"/>
                <a:cs typeface="Symbol"/>
              </a:rPr>
              <a:t></a:t>
            </a:r>
            <a:r>
              <a:rPr sz="1725" spc="-195" baseline="4830" dirty="0">
                <a:latin typeface="Times New Roman"/>
                <a:cs typeface="Times New Roman"/>
              </a:rPr>
              <a:t>1</a:t>
            </a:r>
            <a:r>
              <a:rPr sz="1725" spc="-142" baseline="4830" dirty="0">
                <a:latin typeface="Times New Roman"/>
                <a:cs typeface="Times New Roman"/>
              </a:rPr>
              <a:t> </a:t>
            </a:r>
            <a:r>
              <a:rPr sz="1725" baseline="4830" dirty="0">
                <a:latin typeface="Symbol"/>
                <a:cs typeface="Symbol"/>
              </a:rPr>
              <a:t></a:t>
            </a:r>
            <a:r>
              <a:rPr sz="1725" spc="60" baseline="4830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sin</a:t>
            </a:r>
            <a:r>
              <a:rPr sz="1425" baseline="26315" dirty="0">
                <a:latin typeface="Times New Roman"/>
                <a:cs typeface="Times New Roman"/>
              </a:rPr>
              <a:t>2</a:t>
            </a:r>
            <a:r>
              <a:rPr sz="1425" spc="-187" baseline="26315" dirty="0">
                <a:latin typeface="Times New Roman"/>
                <a:cs typeface="Times New Roman"/>
              </a:rPr>
              <a:t> </a:t>
            </a:r>
            <a:r>
              <a:rPr sz="1800" spc="-37" baseline="2314" dirty="0">
                <a:latin typeface="Symbol"/>
                <a:cs typeface="Symbol"/>
              </a:rPr>
              <a:t></a:t>
            </a:r>
            <a:r>
              <a:rPr sz="1425" i="1" spc="-37" baseline="-11695" dirty="0">
                <a:latin typeface="Times New Roman"/>
                <a:cs typeface="Times New Roman"/>
              </a:rPr>
              <a:t>i</a:t>
            </a:r>
            <a:r>
              <a:rPr sz="1850" spc="-25" dirty="0">
                <a:latin typeface="Symbol"/>
                <a:cs typeface="Symbol"/>
              </a:rPr>
              <a:t></a:t>
            </a:r>
            <a:r>
              <a:rPr sz="1850" spc="-160" dirty="0">
                <a:latin typeface="Times New Roman"/>
                <a:cs typeface="Times New Roman"/>
              </a:rPr>
              <a:t> </a:t>
            </a:r>
            <a:r>
              <a:rPr sz="1725" spc="-75" baseline="4830" dirty="0">
                <a:latin typeface="Symbol"/>
                <a:cs typeface="Symbol"/>
              </a:rPr>
              <a:t></a:t>
            </a:r>
            <a:r>
              <a:rPr sz="1725" baseline="4830" dirty="0">
                <a:latin typeface="Times New Roman"/>
                <a:cs typeface="Times New Roman"/>
              </a:rPr>
              <a:t>	</a:t>
            </a:r>
            <a:r>
              <a:rPr sz="1800" baseline="2314" dirty="0">
                <a:latin typeface="Symbol"/>
                <a:cs typeface="Symbol"/>
              </a:rPr>
              <a:t></a:t>
            </a:r>
            <a:r>
              <a:rPr sz="1800" spc="15" baseline="2314" dirty="0">
                <a:latin typeface="Times New Roman"/>
                <a:cs typeface="Times New Roman"/>
              </a:rPr>
              <a:t> </a:t>
            </a:r>
            <a:r>
              <a:rPr sz="1500" u="sng" spc="562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spc="142" baseline="361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</a:t>
            </a:r>
            <a:r>
              <a:rPr sz="1500" baseline="25000" dirty="0">
                <a:latin typeface="Times New Roman"/>
                <a:cs typeface="Times New Roman"/>
              </a:rPr>
              <a:t>2</a:t>
            </a:r>
            <a:r>
              <a:rPr sz="1500" spc="-240" baseline="25000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Symbol"/>
                <a:cs typeface="Symbol"/>
              </a:rPr>
              <a:t></a:t>
            </a:r>
            <a:r>
              <a:rPr sz="1500" i="1" spc="-37" baseline="-13888" dirty="0">
                <a:latin typeface="Times New Roman"/>
                <a:cs typeface="Times New Roman"/>
              </a:rPr>
              <a:t>i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3478" y="1311388"/>
            <a:ext cx="16700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250" u="sng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8085" y="1529350"/>
            <a:ext cx="2190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861" y="1614893"/>
            <a:ext cx="895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9320" y="1276753"/>
            <a:ext cx="8445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0" dirty="0">
                <a:latin typeface="Symbol"/>
                <a:cs typeface="Symbol"/>
              </a:rPr>
              <a:t>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1082" y="1418803"/>
            <a:ext cx="156781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46710" algn="l"/>
              </a:tabLst>
            </a:pPr>
            <a:r>
              <a:rPr sz="1725" baseline="2415" dirty="0">
                <a:latin typeface="Times New Roman"/>
                <a:cs typeface="Times New Roman"/>
              </a:rPr>
              <a:t>1</a:t>
            </a:r>
            <a:r>
              <a:rPr sz="1725" spc="-150" baseline="2415" dirty="0">
                <a:latin typeface="Times New Roman"/>
                <a:cs typeface="Times New Roman"/>
              </a:rPr>
              <a:t> </a:t>
            </a:r>
            <a:r>
              <a:rPr sz="1725" spc="-75" baseline="2415" dirty="0">
                <a:latin typeface="Symbol"/>
                <a:cs typeface="Symbol"/>
              </a:rPr>
              <a:t></a:t>
            </a:r>
            <a:r>
              <a:rPr sz="1725" baseline="2415" dirty="0">
                <a:latin typeface="Times New Roman"/>
                <a:cs typeface="Times New Roman"/>
              </a:rPr>
              <a:t>	</a:t>
            </a:r>
            <a:r>
              <a:rPr sz="1500" baseline="33333" dirty="0">
                <a:latin typeface="Times New Roman"/>
                <a:cs typeface="Times New Roman"/>
              </a:rPr>
              <a:t>1</a:t>
            </a:r>
            <a:r>
              <a:rPr sz="1500" spc="225" baseline="33333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225" baseline="2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</a:t>
            </a:r>
            <a:r>
              <a:rPr sz="1425" baseline="26315" dirty="0">
                <a:latin typeface="Times New Roman"/>
                <a:cs typeface="Times New Roman"/>
              </a:rPr>
              <a:t>2</a:t>
            </a:r>
            <a:r>
              <a:rPr sz="1425" spc="-202" baseline="263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4619" dirty="0">
                <a:latin typeface="Times New Roman"/>
                <a:cs typeface="Times New Roman"/>
              </a:rPr>
              <a:t>i</a:t>
            </a:r>
            <a:r>
              <a:rPr sz="1425" i="1" spc="277" baseline="-14619" dirty="0">
                <a:latin typeface="Times New Roman"/>
                <a:cs typeface="Times New Roman"/>
              </a:rPr>
              <a:t> </a:t>
            </a:r>
            <a:r>
              <a:rPr sz="1800" baseline="-18518" dirty="0">
                <a:latin typeface="Symbol"/>
                <a:cs typeface="Symbol"/>
              </a:rPr>
              <a:t></a:t>
            </a:r>
            <a:r>
              <a:rPr sz="1800" baseline="2314" dirty="0">
                <a:latin typeface="Times New Roman"/>
                <a:cs typeface="Times New Roman"/>
              </a:rPr>
              <a:t>1</a:t>
            </a:r>
            <a:r>
              <a:rPr sz="1800" spc="-165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</a:t>
            </a:r>
            <a:r>
              <a:rPr sz="1800" spc="67" baseline="2314" dirty="0">
                <a:latin typeface="Times New Roman"/>
                <a:cs typeface="Times New Roman"/>
              </a:rPr>
              <a:t> </a:t>
            </a:r>
            <a:r>
              <a:rPr sz="1500" u="sng" spc="622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spc="-104" baseline="36111" dirty="0">
                <a:latin typeface="Times New Roman"/>
                <a:cs typeface="Times New Roman"/>
              </a:rPr>
              <a:t> </a:t>
            </a:r>
            <a:r>
              <a:rPr sz="1800" spc="-75" baseline="-18518" dirty="0">
                <a:latin typeface="Symbol"/>
                <a:cs typeface="Symbol"/>
              </a:rPr>
              <a:t></a:t>
            </a:r>
            <a:endParaRPr sz="1800" baseline="-18518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7078" y="1236124"/>
            <a:ext cx="29210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75" baseline="-20000" dirty="0">
                <a:latin typeface="Symbol"/>
                <a:cs typeface="Symbol"/>
              </a:rPr>
              <a:t>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800" spc="-75" baseline="-11574" dirty="0">
                <a:latin typeface="Symbol"/>
                <a:cs typeface="Symbol"/>
              </a:rPr>
              <a:t></a:t>
            </a:r>
            <a:endParaRPr sz="1800" baseline="-11574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3920" y="1549370"/>
            <a:ext cx="58483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30835" algn="l"/>
              </a:tabLst>
            </a:pPr>
            <a:r>
              <a:rPr sz="1200" spc="-50" dirty="0">
                <a:latin typeface="Symbol"/>
                <a:cs typeface="Symbol"/>
              </a:rPr>
              <a:t>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875" baseline="2222" dirty="0">
                <a:latin typeface="Symbol"/>
                <a:cs typeface="Symbol"/>
              </a:rPr>
              <a:t></a:t>
            </a:r>
            <a:r>
              <a:rPr sz="1500" baseline="27777" dirty="0">
                <a:latin typeface="Times New Roman"/>
                <a:cs typeface="Times New Roman"/>
              </a:rPr>
              <a:t>2</a:t>
            </a:r>
            <a:r>
              <a:rPr sz="1500" spc="-112" baseline="27777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ymbol"/>
                <a:cs typeface="Symbol"/>
              </a:rPr>
              <a:t>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309" y="1771268"/>
            <a:ext cx="28384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0877" y="2239545"/>
            <a:ext cx="105791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019175" algn="l"/>
              </a:tabLst>
            </a:pPr>
            <a:r>
              <a:rPr sz="1150" dirty="0">
                <a:latin typeface="Times New Roman"/>
                <a:cs typeface="Times New Roman"/>
              </a:rPr>
              <a:t>sin</a:t>
            </a:r>
            <a:r>
              <a:rPr sz="1500" baseline="25000" dirty="0">
                <a:latin typeface="Times New Roman"/>
                <a:cs typeface="Times New Roman"/>
              </a:rPr>
              <a:t>2</a:t>
            </a:r>
            <a:r>
              <a:rPr sz="1500" spc="-225" baseline="2500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142" baseline="-11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875" i="1" u="sng" spc="434" baseline="3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75" u="sng" spc="-37" baseline="3777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500" u="sng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baseline="3611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6909" y="2347780"/>
            <a:ext cx="2454910" cy="58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latin typeface="Symbol"/>
                <a:cs typeface="Symbol"/>
              </a:rPr>
              <a:t></a:t>
            </a:r>
            <a:r>
              <a:rPr sz="1500" baseline="-11111" dirty="0">
                <a:latin typeface="Times New Roman"/>
                <a:cs typeface="Times New Roman"/>
              </a:rPr>
              <a:t>2</a:t>
            </a:r>
            <a:r>
              <a:rPr sz="1500" spc="142" baseline="-11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</a:t>
            </a:r>
            <a:r>
              <a:rPr sz="1725" spc="30" baseline="2415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1</a:t>
            </a:r>
            <a:endParaRPr sz="1500" baseline="-1111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Brewster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52528" y="3139377"/>
            <a:ext cx="551180" cy="417830"/>
            <a:chOff x="2852528" y="3139377"/>
            <a:chExt cx="551180" cy="417830"/>
          </a:xfrm>
        </p:grpSpPr>
        <p:sp>
          <p:nvSpPr>
            <p:cNvPr id="15" name="object 15"/>
            <p:cNvSpPr/>
            <p:nvPr/>
          </p:nvSpPr>
          <p:spPr>
            <a:xfrm>
              <a:off x="2855699" y="3349054"/>
              <a:ext cx="535940" cy="57785"/>
            </a:xfrm>
            <a:custGeom>
              <a:avLst/>
              <a:gdLst/>
              <a:ahLst/>
              <a:cxnLst/>
              <a:rect l="l" t="t" r="r" b="b"/>
              <a:pathLst>
                <a:path w="535939" h="57785">
                  <a:moveTo>
                    <a:pt x="99583" y="0"/>
                  </a:moveTo>
                  <a:lnTo>
                    <a:pt x="535425" y="0"/>
                  </a:lnTo>
                </a:path>
                <a:path w="535939" h="57785">
                  <a:moveTo>
                    <a:pt x="0" y="57412"/>
                  </a:moveTo>
                  <a:lnTo>
                    <a:pt x="19481" y="45989"/>
                  </a:lnTo>
                </a:path>
              </a:pathLst>
            </a:custGeom>
            <a:ln w="6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5181" y="3398350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8028" y="152080"/>
                  </a:lnTo>
                </a:path>
              </a:pathLst>
            </a:custGeom>
            <a:ln w="12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6252" y="3142575"/>
              <a:ext cx="497840" cy="408305"/>
            </a:xfrm>
            <a:custGeom>
              <a:avLst/>
              <a:gdLst/>
              <a:ahLst/>
              <a:cxnLst/>
              <a:rect l="l" t="t" r="r" b="b"/>
              <a:pathLst>
                <a:path w="497839" h="408304">
                  <a:moveTo>
                    <a:pt x="0" y="407855"/>
                  </a:moveTo>
                  <a:lnTo>
                    <a:pt x="37153" y="0"/>
                  </a:lnTo>
                </a:path>
                <a:path w="497839" h="408304">
                  <a:moveTo>
                    <a:pt x="37153" y="0"/>
                  </a:moveTo>
                  <a:lnTo>
                    <a:pt x="497354" y="0"/>
                  </a:lnTo>
                </a:path>
              </a:pathLst>
            </a:custGeom>
            <a:ln w="6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70591" y="3230122"/>
            <a:ext cx="5816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800" spc="75" baseline="2314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3888" dirty="0">
                <a:latin typeface="Times New Roman"/>
                <a:cs typeface="Times New Roman"/>
              </a:rPr>
              <a:t>i</a:t>
            </a:r>
            <a:r>
              <a:rPr sz="1500" i="1" spc="532" baseline="-13888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Symbol"/>
                <a:cs typeface="Symbol"/>
              </a:rPr>
              <a:t></a:t>
            </a:r>
            <a:endParaRPr sz="1800" baseline="2314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2978" y="3088487"/>
            <a:ext cx="511809" cy="469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34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2</a:t>
            </a:r>
            <a:endParaRPr sz="1500" baseline="-13888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250" dirty="0">
                <a:latin typeface="Symbol"/>
                <a:cs typeface="Symbol"/>
              </a:rPr>
              <a:t></a:t>
            </a:r>
            <a:r>
              <a:rPr sz="1500" baseline="-13888" dirty="0">
                <a:latin typeface="Times New Roman"/>
                <a:cs typeface="Times New Roman"/>
              </a:rPr>
              <a:t>2</a:t>
            </a:r>
            <a:r>
              <a:rPr sz="1500" spc="112" baseline="-13888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</a:t>
            </a:r>
            <a:r>
              <a:rPr sz="1800" spc="-7" baseline="2314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6909" y="3738117"/>
            <a:ext cx="36582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specific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θ</a:t>
            </a:r>
            <a:r>
              <a:rPr sz="1200" baseline="-6944" dirty="0">
                <a:latin typeface="Times New Roman"/>
                <a:cs typeface="Times New Roman"/>
              </a:rPr>
              <a:t>i</a:t>
            </a:r>
            <a:r>
              <a:rPr sz="1200" spc="284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obtained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6.21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8358" y="4205477"/>
            <a:ext cx="129349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254760" algn="l"/>
              </a:tabLst>
            </a:pPr>
            <a:r>
              <a:rPr sz="1725" baseline="2415" dirty="0">
                <a:latin typeface="Times New Roman"/>
                <a:cs typeface="Times New Roman"/>
              </a:rPr>
              <a:t>1</a:t>
            </a:r>
            <a:r>
              <a:rPr sz="1725" spc="-15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</a:t>
            </a:r>
            <a:r>
              <a:rPr sz="1725" spc="7" baseline="2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cos</a:t>
            </a:r>
            <a:r>
              <a:rPr sz="1500" baseline="25000" dirty="0">
                <a:latin typeface="Times New Roman"/>
                <a:cs typeface="Times New Roman"/>
              </a:rPr>
              <a:t>2</a:t>
            </a:r>
            <a:r>
              <a:rPr sz="1500" spc="-225" baseline="2500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135" baseline="-11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875" i="1" u="sng" spc="434" baseline="3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75" u="sng" spc="-37" baseline="3777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500" u="sng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baseline="36111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5062" y="4313712"/>
            <a:ext cx="51054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latin typeface="Symbol"/>
                <a:cs typeface="Symbol"/>
              </a:rPr>
              <a:t></a:t>
            </a:r>
            <a:r>
              <a:rPr sz="1500" baseline="-11111" dirty="0">
                <a:latin typeface="Times New Roman"/>
                <a:cs typeface="Times New Roman"/>
              </a:rPr>
              <a:t>2</a:t>
            </a:r>
            <a:r>
              <a:rPr sz="1500" spc="135" baseline="-11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</a:t>
            </a:r>
            <a:r>
              <a:rPr sz="1725" spc="44" baseline="2415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1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309" y="4520310"/>
            <a:ext cx="18669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15281" y="4808589"/>
            <a:ext cx="2025650" cy="325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ts val="1175"/>
              </a:lnSpc>
              <a:spcBef>
                <a:spcPts val="105"/>
              </a:spcBef>
              <a:tabLst>
                <a:tab pos="1229995" algn="l"/>
                <a:tab pos="1851025" algn="l"/>
              </a:tabLst>
            </a:pPr>
            <a:r>
              <a:rPr sz="1150" dirty="0">
                <a:latin typeface="Times New Roman"/>
                <a:cs typeface="Times New Roman"/>
              </a:rPr>
              <a:t>cos</a:t>
            </a:r>
            <a:r>
              <a:rPr sz="1500" baseline="25000" dirty="0">
                <a:latin typeface="Times New Roman"/>
                <a:cs typeface="Times New Roman"/>
              </a:rPr>
              <a:t>2</a:t>
            </a:r>
            <a:r>
              <a:rPr sz="1500" spc="-209" baseline="2500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157" baseline="-11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-89" baseline="2415" dirty="0">
                <a:latin typeface="Times New Roman"/>
                <a:cs typeface="Times New Roman"/>
              </a:rPr>
              <a:t> </a:t>
            </a:r>
            <a:r>
              <a:rPr sz="1725" spc="112" baseline="2415" dirty="0">
                <a:latin typeface="Times New Roman"/>
                <a:cs typeface="Times New Roman"/>
              </a:rPr>
              <a:t>1</a:t>
            </a:r>
            <a:r>
              <a:rPr sz="1725" spc="112" baseline="2415" dirty="0">
                <a:latin typeface="Symbol"/>
                <a:cs typeface="Symbol"/>
              </a:rPr>
              <a:t></a:t>
            </a:r>
            <a:r>
              <a:rPr sz="1725" spc="-52" baseline="2415" dirty="0">
                <a:latin typeface="Times New Roman"/>
                <a:cs typeface="Times New Roman"/>
              </a:rPr>
              <a:t> </a:t>
            </a:r>
            <a:r>
              <a:rPr sz="1875" i="1" u="sng" spc="375" baseline="3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75" u="sng" spc="-37" baseline="3777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500" u="sng" baseline="36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00" spc="165" baseline="36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270" baseline="2415" dirty="0">
                <a:latin typeface="Times New Roman"/>
                <a:cs typeface="Times New Roman"/>
              </a:rPr>
              <a:t> </a:t>
            </a:r>
            <a:r>
              <a:rPr sz="1875" i="1" u="sng" spc="509" baseline="422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75" u="sng" baseline="42222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baseline="388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1500" baseline="38888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endParaRPr sz="1725" baseline="2415">
              <a:latin typeface="Symbol"/>
              <a:cs typeface="Symbol"/>
            </a:endParaRPr>
          </a:p>
          <a:p>
            <a:pPr marL="816610">
              <a:lnSpc>
                <a:spcPts val="1175"/>
              </a:lnSpc>
              <a:tabLst>
                <a:tab pos="1423670" algn="l"/>
              </a:tabLst>
            </a:pPr>
            <a:r>
              <a:rPr sz="1250" dirty="0">
                <a:latin typeface="Symbol"/>
                <a:cs typeface="Symbol"/>
              </a:rPr>
              <a:t></a:t>
            </a:r>
            <a:r>
              <a:rPr sz="1500" baseline="-11111" dirty="0">
                <a:latin typeface="Times New Roman"/>
                <a:cs typeface="Times New Roman"/>
              </a:rPr>
              <a:t>2</a:t>
            </a:r>
            <a:r>
              <a:rPr sz="1500" spc="37" baseline="-11111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</a:t>
            </a:r>
            <a:r>
              <a:rPr sz="1725" spc="-67" baseline="2415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1</a:t>
            </a:r>
            <a:r>
              <a:rPr sz="1500" baseline="-11111" dirty="0">
                <a:latin typeface="Times New Roman"/>
                <a:cs typeface="Times New Roman"/>
              </a:rPr>
              <a:t>	</a:t>
            </a:r>
            <a:r>
              <a:rPr sz="1875" baseline="4444" dirty="0">
                <a:latin typeface="Symbol"/>
                <a:cs typeface="Symbol"/>
              </a:rPr>
              <a:t></a:t>
            </a:r>
            <a:r>
              <a:rPr sz="1500" baseline="-8333" dirty="0">
                <a:latin typeface="Times New Roman"/>
                <a:cs typeface="Times New Roman"/>
              </a:rPr>
              <a:t>2</a:t>
            </a:r>
            <a:r>
              <a:rPr sz="1500" spc="127" baseline="-8333" dirty="0">
                <a:latin typeface="Times New Roman"/>
                <a:cs typeface="Times New Roman"/>
              </a:rPr>
              <a:t> </a:t>
            </a:r>
            <a:r>
              <a:rPr sz="1725" baseline="4830" dirty="0">
                <a:latin typeface="Symbol"/>
                <a:cs typeface="Symbol"/>
              </a:rPr>
              <a:t></a:t>
            </a:r>
            <a:r>
              <a:rPr sz="1725" spc="22" baseline="4830" dirty="0">
                <a:latin typeface="Times New Roman"/>
                <a:cs typeface="Times New Roman"/>
              </a:rPr>
              <a:t> </a:t>
            </a:r>
            <a:r>
              <a:rPr sz="1875" spc="-37" baseline="4444" dirty="0">
                <a:latin typeface="Symbol"/>
                <a:cs typeface="Symbol"/>
              </a:rPr>
              <a:t></a:t>
            </a:r>
            <a:r>
              <a:rPr sz="1500" spc="-37" baseline="-8333" dirty="0">
                <a:latin typeface="Times New Roman"/>
                <a:cs typeface="Times New Roman"/>
              </a:rPr>
              <a:t>1</a:t>
            </a:r>
            <a:endParaRPr sz="1500" baseline="-8333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80990" y="5356793"/>
            <a:ext cx="549275" cy="417830"/>
            <a:chOff x="3280990" y="5356793"/>
            <a:chExt cx="549275" cy="417830"/>
          </a:xfrm>
        </p:grpSpPr>
        <p:sp>
          <p:nvSpPr>
            <p:cNvPr id="26" name="object 26"/>
            <p:cNvSpPr/>
            <p:nvPr/>
          </p:nvSpPr>
          <p:spPr>
            <a:xfrm>
              <a:off x="3284162" y="5612761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124"/>
                  </a:moveTo>
                  <a:lnTo>
                    <a:pt x="19211" y="0"/>
                  </a:lnTo>
                </a:path>
              </a:pathLst>
            </a:custGeom>
            <a:ln w="6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3373" y="5616068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8042" y="152082"/>
                  </a:lnTo>
                </a:path>
              </a:pathLst>
            </a:custGeom>
            <a:ln w="12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34473" y="5359994"/>
              <a:ext cx="495934" cy="408305"/>
            </a:xfrm>
            <a:custGeom>
              <a:avLst/>
              <a:gdLst/>
              <a:ahLst/>
              <a:cxnLst/>
              <a:rect l="l" t="t" r="r" b="b"/>
              <a:pathLst>
                <a:path w="495935" h="408304">
                  <a:moveTo>
                    <a:pt x="0" y="408156"/>
                  </a:moveTo>
                  <a:lnTo>
                    <a:pt x="37189" y="0"/>
                  </a:lnTo>
                </a:path>
                <a:path w="495935" h="408304">
                  <a:moveTo>
                    <a:pt x="37189" y="0"/>
                  </a:moveTo>
                  <a:lnTo>
                    <a:pt x="495385" y="0"/>
                  </a:lnTo>
                </a:path>
              </a:pathLst>
            </a:custGeom>
            <a:ln w="63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27811" y="5452460"/>
            <a:ext cx="55372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latin typeface="Times New Roman"/>
                <a:cs typeface="Times New Roman"/>
              </a:rPr>
              <a:t>cos </a:t>
            </a:r>
            <a:r>
              <a:rPr sz="1575" baseline="2645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112" baseline="-11111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5150" y="5306267"/>
            <a:ext cx="516255" cy="469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  <a:tabLst>
                <a:tab pos="471805" algn="l"/>
              </a:tabLst>
            </a:pPr>
            <a:r>
              <a:rPr sz="1250" i="1" u="sng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38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u="sng" baseline="-138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baseline="-13888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245"/>
              </a:spcBef>
            </a:pPr>
            <a:r>
              <a:rPr sz="1250" dirty="0">
                <a:latin typeface="Symbol"/>
                <a:cs typeface="Symbol"/>
              </a:rPr>
              <a:t></a:t>
            </a:r>
            <a:r>
              <a:rPr sz="1500" baseline="-13888" dirty="0">
                <a:latin typeface="Times New Roman"/>
                <a:cs typeface="Times New Roman"/>
              </a:rPr>
              <a:t>2</a:t>
            </a:r>
            <a:r>
              <a:rPr sz="1500" spc="104" baseline="-13888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</a:t>
            </a:r>
            <a:r>
              <a:rPr sz="1800" spc="-22" baseline="2314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77002" y="5453633"/>
            <a:ext cx="3956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(6.23)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309" y="5961126"/>
            <a:ext cx="18580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6.22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&amp;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6.23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–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64305" y="6371540"/>
            <a:ext cx="276860" cy="417830"/>
            <a:chOff x="3264305" y="6371540"/>
            <a:chExt cx="276860" cy="417830"/>
          </a:xfrm>
        </p:grpSpPr>
        <p:sp>
          <p:nvSpPr>
            <p:cNvPr id="34" name="object 34"/>
            <p:cNvSpPr/>
            <p:nvPr/>
          </p:nvSpPr>
          <p:spPr>
            <a:xfrm>
              <a:off x="3267473" y="6581204"/>
              <a:ext cx="260350" cy="57785"/>
            </a:xfrm>
            <a:custGeom>
              <a:avLst/>
              <a:gdLst/>
              <a:ahLst/>
              <a:cxnLst/>
              <a:rect l="l" t="t" r="r" b="b"/>
              <a:pathLst>
                <a:path w="260350" h="57784">
                  <a:moveTo>
                    <a:pt x="100697" y="0"/>
                  </a:moveTo>
                  <a:lnTo>
                    <a:pt x="260223" y="0"/>
                  </a:lnTo>
                </a:path>
                <a:path w="260350" h="57784">
                  <a:moveTo>
                    <a:pt x="0" y="57412"/>
                  </a:moveTo>
                  <a:lnTo>
                    <a:pt x="19713" y="45989"/>
                  </a:lnTo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87187" y="6630499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8200" y="152080"/>
                  </a:lnTo>
                </a:path>
              </a:pathLst>
            </a:custGeom>
            <a:ln w="127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18729" y="6374724"/>
              <a:ext cx="222250" cy="408305"/>
            </a:xfrm>
            <a:custGeom>
              <a:avLst/>
              <a:gdLst/>
              <a:ahLst/>
              <a:cxnLst/>
              <a:rect l="l" t="t" r="r" b="b"/>
              <a:pathLst>
                <a:path w="222250" h="408304">
                  <a:moveTo>
                    <a:pt x="0" y="407855"/>
                  </a:moveTo>
                  <a:lnTo>
                    <a:pt x="37612" y="0"/>
                  </a:lnTo>
                </a:path>
                <a:path w="222250" h="408304">
                  <a:moveTo>
                    <a:pt x="37612" y="0"/>
                  </a:moveTo>
                  <a:lnTo>
                    <a:pt x="222010" y="0"/>
                  </a:lnTo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32863" y="6462340"/>
            <a:ext cx="52959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00" baseline="2314" dirty="0">
                <a:latin typeface="Times New Roman"/>
                <a:cs typeface="Times New Roman"/>
              </a:rPr>
              <a:t>tan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3888" dirty="0">
                <a:latin typeface="Times New Roman"/>
                <a:cs typeface="Times New Roman"/>
              </a:rPr>
              <a:t>i</a:t>
            </a:r>
            <a:r>
              <a:rPr sz="1500" i="1" spc="330" baseline="-13888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Symbol"/>
                <a:cs typeface="Symbol"/>
              </a:rPr>
              <a:t></a:t>
            </a:r>
            <a:endParaRPr sz="1800" baseline="2314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36128" y="6320622"/>
            <a:ext cx="224154" cy="469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2</a:t>
            </a:r>
            <a:endParaRPr sz="1500" baseline="-13888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245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6909" y="6970617"/>
            <a:ext cx="4126229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specific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200" spc="-175" dirty="0">
                <a:latin typeface="Symbol"/>
                <a:cs typeface="Symbol"/>
              </a:rPr>
              <a:t>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425" i="1" spc="-104" baseline="-17543" dirty="0">
                <a:latin typeface="Times New Roman"/>
                <a:cs typeface="Times New Roman"/>
              </a:rPr>
              <a:t>i</a:t>
            </a:r>
            <a:r>
              <a:rPr sz="1425" i="1" spc="30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Brewster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-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500" baseline="-16666" dirty="0">
                <a:latin typeface="Symbol"/>
                <a:cs typeface="Symbol"/>
              </a:rPr>
              <a:t></a:t>
            </a:r>
            <a:r>
              <a:rPr sz="1500" spc="127" baseline="-16666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438180" y="7450410"/>
            <a:ext cx="278130" cy="418465"/>
            <a:chOff x="3438180" y="7450410"/>
            <a:chExt cx="278130" cy="418465"/>
          </a:xfrm>
        </p:grpSpPr>
        <p:sp>
          <p:nvSpPr>
            <p:cNvPr id="41" name="object 41"/>
            <p:cNvSpPr/>
            <p:nvPr/>
          </p:nvSpPr>
          <p:spPr>
            <a:xfrm>
              <a:off x="3441362" y="7706736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138"/>
                  </a:moveTo>
                  <a:lnTo>
                    <a:pt x="19691" y="0"/>
                  </a:lnTo>
                </a:path>
              </a:pathLst>
            </a:custGeom>
            <a:ln w="63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61053" y="7710046"/>
              <a:ext cx="29209" cy="152400"/>
            </a:xfrm>
            <a:custGeom>
              <a:avLst/>
              <a:gdLst/>
              <a:ahLst/>
              <a:cxnLst/>
              <a:rect l="l" t="t" r="r" b="b"/>
              <a:pathLst>
                <a:path w="29210" h="152400">
                  <a:moveTo>
                    <a:pt x="0" y="0"/>
                  </a:moveTo>
                  <a:lnTo>
                    <a:pt x="28603" y="152281"/>
                  </a:lnTo>
                </a:path>
              </a:pathLst>
            </a:custGeom>
            <a:ln w="12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93047" y="7453640"/>
              <a:ext cx="223520" cy="408940"/>
            </a:xfrm>
            <a:custGeom>
              <a:avLst/>
              <a:gdLst/>
              <a:ahLst/>
              <a:cxnLst/>
              <a:rect l="l" t="t" r="r" b="b"/>
              <a:pathLst>
                <a:path w="223520" h="408940">
                  <a:moveTo>
                    <a:pt x="0" y="408687"/>
                  </a:moveTo>
                  <a:lnTo>
                    <a:pt x="37528" y="0"/>
                  </a:lnTo>
                </a:path>
                <a:path w="223520" h="408940">
                  <a:moveTo>
                    <a:pt x="37528" y="0"/>
                  </a:moveTo>
                  <a:lnTo>
                    <a:pt x="223038" y="0"/>
                  </a:lnTo>
                </a:path>
              </a:pathLst>
            </a:custGeom>
            <a:ln w="63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510630" y="7399886"/>
            <a:ext cx="225425" cy="4699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2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38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500" baseline="-13888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25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7845" y="7542362"/>
            <a:ext cx="74358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50" spc="50" dirty="0">
                <a:latin typeface="Symbol"/>
                <a:cs typeface="Symbol"/>
              </a:rPr>
              <a:t></a:t>
            </a:r>
            <a:r>
              <a:rPr sz="1575" spc="75" baseline="-13227" dirty="0">
                <a:latin typeface="Symbol"/>
                <a:cs typeface="Symbol"/>
              </a:rPr>
              <a:t></a:t>
            </a:r>
            <a:r>
              <a:rPr sz="1575" spc="142" baseline="-13227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spc="30" baseline="23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tan</a:t>
            </a:r>
            <a:r>
              <a:rPr sz="1500" spc="-15" baseline="25000" dirty="0">
                <a:latin typeface="Symbol"/>
                <a:cs typeface="Symbol"/>
              </a:rPr>
              <a:t></a:t>
            </a:r>
            <a:r>
              <a:rPr sz="1500" spc="-15" baseline="25000" dirty="0">
                <a:latin typeface="Times New Roman"/>
                <a:cs typeface="Times New Roman"/>
              </a:rPr>
              <a:t>1</a:t>
            </a:r>
            <a:endParaRPr sz="1500" baseline="25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2309" y="8083677"/>
            <a:ext cx="596836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Critical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angle: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1400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  <a:hlinkClick r:id="rId2"/>
              </a:rPr>
              <a:t>geometric</a:t>
            </a:r>
            <a:r>
              <a:rPr sz="1150" spc="415" dirty="0">
                <a:latin typeface="Times New Roman"/>
                <a:cs typeface="Times New Roman"/>
                <a:hlinkClick r:id="rId2"/>
              </a:rPr>
              <a:t> </a:t>
            </a:r>
            <a:r>
              <a:rPr sz="1150" dirty="0">
                <a:latin typeface="Times New Roman"/>
                <a:cs typeface="Times New Roman"/>
                <a:hlinkClick r:id="rId2"/>
              </a:rPr>
              <a:t>optics,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refractive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boundary,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smallest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  <a:hlinkClick r:id="rId3"/>
              </a:rPr>
              <a:t>angle</a:t>
            </a:r>
            <a:r>
              <a:rPr sz="1150" spc="409" dirty="0">
                <a:latin typeface="Times New Roman"/>
                <a:cs typeface="Times New Roman"/>
                <a:hlinkClick r:id="rId3"/>
              </a:rPr>
              <a:t> </a:t>
            </a:r>
            <a:r>
              <a:rPr sz="1150" dirty="0">
                <a:latin typeface="Times New Roman"/>
                <a:cs typeface="Times New Roman"/>
                <a:hlinkClick r:id="rId3"/>
              </a:rPr>
              <a:t>of</a:t>
            </a:r>
            <a:r>
              <a:rPr sz="1150" spc="400" dirty="0">
                <a:latin typeface="Times New Roman"/>
                <a:cs typeface="Times New Roman"/>
                <a:hlinkClick r:id="rId3"/>
              </a:rPr>
              <a:t> </a:t>
            </a:r>
            <a:r>
              <a:rPr sz="1150" dirty="0">
                <a:latin typeface="Times New Roman"/>
                <a:cs typeface="Times New Roman"/>
                <a:hlinkClick r:id="rId3"/>
              </a:rPr>
              <a:t>incidence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4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  <a:hlinkClick r:id="rId4"/>
              </a:rPr>
              <a:t>total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  <a:hlinkClick r:id="rId4"/>
              </a:rPr>
              <a:t>internal</a:t>
            </a:r>
            <a:r>
              <a:rPr sz="1150" spc="55" dirty="0">
                <a:latin typeface="Times New Roman"/>
                <a:cs typeface="Times New Roman"/>
                <a:hlinkClick r:id="rId4"/>
              </a:rPr>
              <a:t> </a:t>
            </a:r>
            <a:r>
              <a:rPr sz="1150" dirty="0">
                <a:latin typeface="Times New Roman"/>
                <a:cs typeface="Times New Roman"/>
                <a:hlinkClick r:id="rId4"/>
              </a:rPr>
              <a:t>reflection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occurs.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5" y="9108770"/>
            <a:ext cx="1257300" cy="48577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302056" y="301701"/>
            <a:ext cx="7173595" cy="9459595"/>
            <a:chOff x="302056" y="301701"/>
            <a:chExt cx="7173595" cy="9459595"/>
          </a:xfrm>
        </p:grpSpPr>
        <p:sp>
          <p:nvSpPr>
            <p:cNvPr id="49" name="object 49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54864" y="9404667"/>
                  </a:move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54864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73150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54864" y="9459519"/>
                  </a:lnTo>
                  <a:lnTo>
                    <a:pt x="7118350" y="9459519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6920" y="9715499"/>
              <a:ext cx="7063740" cy="9525"/>
            </a:xfrm>
            <a:custGeom>
              <a:avLst/>
              <a:gdLst/>
              <a:ahLst/>
              <a:cxnLst/>
              <a:rect l="l" t="t" r="r" b="b"/>
              <a:pathLst>
                <a:path w="7063740" h="9525">
                  <a:moveTo>
                    <a:pt x="706348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063485" y="9144"/>
                  </a:lnTo>
                  <a:lnTo>
                    <a:pt x="7063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6920" y="9706355"/>
              <a:ext cx="7118350" cy="55244"/>
            </a:xfrm>
            <a:custGeom>
              <a:avLst/>
              <a:gdLst/>
              <a:ahLst/>
              <a:cxnLst/>
              <a:rect l="l" t="t" r="r" b="b"/>
              <a:pathLst>
                <a:path w="7118350" h="55245">
                  <a:moveTo>
                    <a:pt x="7072566" y="12"/>
                  </a:moveTo>
                  <a:lnTo>
                    <a:pt x="7063486" y="12"/>
                  </a:lnTo>
                  <a:lnTo>
                    <a:pt x="0" y="12"/>
                  </a:lnTo>
                  <a:lnTo>
                    <a:pt x="0" y="9144"/>
                  </a:lnTo>
                  <a:lnTo>
                    <a:pt x="7063435" y="9144"/>
                  </a:lnTo>
                  <a:lnTo>
                    <a:pt x="7072566" y="9144"/>
                  </a:lnTo>
                  <a:lnTo>
                    <a:pt x="7072566" y="12"/>
                  </a:lnTo>
                  <a:close/>
                </a:path>
                <a:path w="7118350" h="55245">
                  <a:moveTo>
                    <a:pt x="7118286" y="0"/>
                  </a:moveTo>
                  <a:lnTo>
                    <a:pt x="7081723" y="0"/>
                  </a:lnTo>
                  <a:lnTo>
                    <a:pt x="7081723" y="18300"/>
                  </a:lnTo>
                  <a:lnTo>
                    <a:pt x="7063435" y="18300"/>
                  </a:lnTo>
                  <a:lnTo>
                    <a:pt x="7063435" y="54864"/>
                  </a:lnTo>
                  <a:lnTo>
                    <a:pt x="7081723" y="54864"/>
                  </a:lnTo>
                  <a:lnTo>
                    <a:pt x="7118286" y="54864"/>
                  </a:lnTo>
                  <a:lnTo>
                    <a:pt x="7118286" y="18300"/>
                  </a:lnTo>
                  <a:lnTo>
                    <a:pt x="7118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Footer Placeholder 5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209" y="888618"/>
            <a:ext cx="6046470" cy="9112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0800" marR="43180">
              <a:lnSpc>
                <a:spcPts val="1370"/>
              </a:lnSpc>
              <a:spcBef>
                <a:spcPts val="190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Ө</a:t>
            </a:r>
            <a:r>
              <a:rPr sz="1200" baseline="-6944" dirty="0">
                <a:latin typeface="Times New Roman"/>
                <a:cs typeface="Times New Roman"/>
              </a:rPr>
              <a:t>c</a:t>
            </a:r>
            <a:r>
              <a:rPr sz="1200" spc="277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n</a:t>
            </a:r>
            <a:r>
              <a:rPr sz="1150" i="1" spc="65" dirty="0">
                <a:latin typeface="Times New Roman"/>
                <a:cs typeface="Times New Roman"/>
              </a:rPr>
              <a:t> </a:t>
            </a:r>
            <a:r>
              <a:rPr sz="1200" baseline="-6944" dirty="0">
                <a:latin typeface="Times New Roman"/>
                <a:cs typeface="Times New Roman"/>
              </a:rPr>
              <a:t>1</a:t>
            </a:r>
            <a:r>
              <a:rPr sz="1200" spc="195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  <a:hlinkClick r:id="rId2"/>
              </a:rPr>
              <a:t>refractive</a:t>
            </a:r>
            <a:r>
              <a:rPr sz="1150" spc="100" dirty="0">
                <a:latin typeface="Times New Roman"/>
                <a:cs typeface="Times New Roman"/>
                <a:hlinkClick r:id="rId2"/>
              </a:rPr>
              <a:t> </a:t>
            </a:r>
            <a:r>
              <a:rPr sz="1150" dirty="0">
                <a:latin typeface="Times New Roman"/>
                <a:cs typeface="Times New Roman"/>
                <a:hlinkClick r:id="rId2"/>
              </a:rPr>
              <a:t>index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less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  <a:hlinkClick r:id="rId3"/>
              </a:rPr>
              <a:t>medium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n</a:t>
            </a:r>
            <a:r>
              <a:rPr sz="1150" i="1" spc="65" dirty="0">
                <a:latin typeface="Times New Roman"/>
                <a:cs typeface="Times New Roman"/>
              </a:rPr>
              <a:t> </a:t>
            </a:r>
            <a:r>
              <a:rPr sz="1200" baseline="-6944" dirty="0">
                <a:latin typeface="Times New Roman"/>
                <a:cs typeface="Times New Roman"/>
              </a:rPr>
              <a:t>2</a:t>
            </a:r>
            <a:r>
              <a:rPr sz="1200" spc="195" baseline="-69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refractive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index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denser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 marR="4953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Angle</a:t>
            </a:r>
            <a:r>
              <a:rPr sz="1150" b="1" spc="4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4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incidence: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ray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reflecting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 </a:t>
            </a:r>
            <a:r>
              <a:rPr sz="1150" dirty="0">
                <a:latin typeface="Times New Roman"/>
                <a:cs typeface="Times New Roman"/>
              </a:rPr>
              <a:t>refracting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4300854"/>
            <a:ext cx="5960110" cy="1976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Total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Reflection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at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Critical</a:t>
            </a:r>
            <a:r>
              <a:rPr sz="1150" b="1" spc="1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Angle</a:t>
            </a:r>
            <a:r>
              <a:rPr sz="1150" b="1" spc="1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of</a:t>
            </a:r>
            <a:r>
              <a:rPr sz="1150" b="1" spc="6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Incidence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499"/>
              </a:lnSpc>
              <a:spcBef>
                <a:spcPts val="131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previous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section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was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shown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common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dielectrics,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phenomenon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total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exists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only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polarization.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70"/>
              </a:lnSpc>
            </a:pP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second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phenomenon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existing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polarizations:</a:t>
            </a:r>
            <a:endParaRPr sz="115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occurring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interface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media</a:t>
            </a:r>
            <a:endParaRPr sz="1150">
              <a:latin typeface="Times New Roman"/>
              <a:cs typeface="Times New Roman"/>
            </a:endParaRPr>
          </a:p>
          <a:p>
            <a:pPr marL="469900" marR="5080" indent="-229235" algn="just">
              <a:lnSpc>
                <a:spcPts val="137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</a:tabLst>
            </a:pP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passing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larger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with </a:t>
            </a:r>
            <a:r>
              <a:rPr sz="1150" dirty="0">
                <a:latin typeface="Times New Roman"/>
                <a:cs typeface="Times New Roman"/>
              </a:rPr>
              <a:t>smaller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Snell’s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–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6278" y="6691722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96" y="0"/>
                </a:lnTo>
              </a:path>
            </a:pathLst>
          </a:custGeom>
          <a:ln w="6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361159" y="6480875"/>
            <a:ext cx="271780" cy="419734"/>
            <a:chOff x="2361159" y="6480875"/>
            <a:chExt cx="271780" cy="419734"/>
          </a:xfrm>
        </p:grpSpPr>
        <p:sp>
          <p:nvSpPr>
            <p:cNvPr id="8" name="object 8"/>
            <p:cNvSpPr/>
            <p:nvPr/>
          </p:nvSpPr>
          <p:spPr>
            <a:xfrm>
              <a:off x="2364318" y="6738010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422"/>
                  </a:moveTo>
                  <a:lnTo>
                    <a:pt x="19196" y="0"/>
                  </a:lnTo>
                </a:path>
              </a:pathLst>
            </a:custGeom>
            <a:ln w="63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3514" y="6741316"/>
              <a:ext cx="27940" cy="152400"/>
            </a:xfrm>
            <a:custGeom>
              <a:avLst/>
              <a:gdLst/>
              <a:ahLst/>
              <a:cxnLst/>
              <a:rect l="l" t="t" r="r" b="b"/>
              <a:pathLst>
                <a:path w="27939" h="152400">
                  <a:moveTo>
                    <a:pt x="0" y="0"/>
                  </a:moveTo>
                  <a:lnTo>
                    <a:pt x="27884" y="152383"/>
                  </a:lnTo>
                </a:path>
              </a:pathLst>
            </a:custGeom>
            <a:ln w="12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4406" y="6484037"/>
              <a:ext cx="218440" cy="410209"/>
            </a:xfrm>
            <a:custGeom>
              <a:avLst/>
              <a:gdLst/>
              <a:ahLst/>
              <a:cxnLst/>
              <a:rect l="l" t="t" r="r" b="b"/>
              <a:pathLst>
                <a:path w="218439" h="410209">
                  <a:moveTo>
                    <a:pt x="0" y="409662"/>
                  </a:moveTo>
                  <a:lnTo>
                    <a:pt x="36882" y="0"/>
                  </a:lnTo>
                </a:path>
                <a:path w="218439" h="410209">
                  <a:moveTo>
                    <a:pt x="36882" y="0"/>
                  </a:moveTo>
                  <a:lnTo>
                    <a:pt x="218025" y="0"/>
                  </a:lnTo>
                </a:path>
              </a:pathLst>
            </a:custGeom>
            <a:ln w="6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25975" y="6684239"/>
            <a:ext cx="39306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00" spc="-15" baseline="2314" dirty="0">
                <a:latin typeface="Times New Roman"/>
                <a:cs typeface="Times New Roman"/>
              </a:rPr>
              <a:t>sin</a:t>
            </a:r>
            <a:r>
              <a:rPr sz="1250" spc="-10" dirty="0">
                <a:latin typeface="Symbol"/>
                <a:cs typeface="Symbol"/>
              </a:rPr>
              <a:t></a:t>
            </a:r>
            <a:r>
              <a:rPr sz="1500" i="1" spc="-15" baseline="-11111" dirty="0">
                <a:latin typeface="Times New Roman"/>
                <a:cs typeface="Times New Roman"/>
              </a:rPr>
              <a:t>t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7174" y="6434783"/>
            <a:ext cx="848360" cy="4705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651510" algn="l"/>
              </a:tabLst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450" baseline="-11111" dirty="0">
                <a:latin typeface="Times New Roman"/>
                <a:cs typeface="Times New Roman"/>
              </a:rPr>
              <a:t> </a:t>
            </a:r>
            <a:r>
              <a:rPr sz="1800" spc="-75" baseline="-37037" dirty="0">
                <a:latin typeface="Symbol"/>
                <a:cs typeface="Symbol"/>
              </a:rPr>
              <a:t></a:t>
            </a:r>
            <a:r>
              <a:rPr sz="1800" baseline="-37037" dirty="0">
                <a:latin typeface="Times New Roman"/>
                <a:cs typeface="Times New Roman"/>
              </a:rPr>
              <a:t>	</a:t>
            </a:r>
            <a:r>
              <a:rPr sz="12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25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1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4885" y="6574028"/>
            <a:ext cx="1492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or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10093" y="6681178"/>
            <a:ext cx="344170" cy="448309"/>
            <a:chOff x="4110093" y="6681178"/>
            <a:chExt cx="344170" cy="448309"/>
          </a:xfrm>
        </p:grpSpPr>
        <p:sp>
          <p:nvSpPr>
            <p:cNvPr id="15" name="object 15"/>
            <p:cNvSpPr/>
            <p:nvPr/>
          </p:nvSpPr>
          <p:spPr>
            <a:xfrm>
              <a:off x="4148500" y="6967622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212"/>
                  </a:moveTo>
                  <a:lnTo>
                    <a:pt x="19361" y="0"/>
                  </a:lnTo>
                </a:path>
              </a:pathLst>
            </a:custGeom>
            <a:ln w="6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67861" y="6970658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8262" y="152235"/>
                  </a:lnTo>
                </a:path>
              </a:pathLst>
            </a:custGeom>
            <a:ln w="125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0093" y="6684369"/>
              <a:ext cx="344170" cy="438784"/>
            </a:xfrm>
            <a:custGeom>
              <a:avLst/>
              <a:gdLst/>
              <a:ahLst/>
              <a:cxnLst/>
              <a:rect l="l" t="t" r="r" b="b"/>
              <a:pathLst>
                <a:path w="344170" h="438784">
                  <a:moveTo>
                    <a:pt x="89111" y="438524"/>
                  </a:moveTo>
                  <a:lnTo>
                    <a:pt x="126288" y="30626"/>
                  </a:lnTo>
                </a:path>
                <a:path w="344170" h="438784">
                  <a:moveTo>
                    <a:pt x="126288" y="30626"/>
                  </a:moveTo>
                  <a:lnTo>
                    <a:pt x="309101" y="30626"/>
                  </a:lnTo>
                </a:path>
                <a:path w="344170" h="438784">
                  <a:moveTo>
                    <a:pt x="0" y="0"/>
                  </a:moveTo>
                  <a:lnTo>
                    <a:pt x="344122" y="0"/>
                  </a:lnTo>
                </a:path>
              </a:pathLst>
            </a:custGeom>
            <a:ln w="64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74652" y="6631058"/>
            <a:ext cx="61594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i="1" spc="-50" dirty="0"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8972" y="6516127"/>
            <a:ext cx="61594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i="1" spc="-50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5394" y="6450520"/>
            <a:ext cx="29718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0" baseline="2314" dirty="0">
                <a:latin typeface="Times New Roman"/>
                <a:cs typeface="Times New Roman"/>
              </a:rPr>
              <a:t>sin</a:t>
            </a:r>
            <a:r>
              <a:rPr sz="1250" spc="-20" dirty="0">
                <a:latin typeface="Symbol"/>
                <a:cs typeface="Symbol"/>
              </a:rPr>
              <a:t>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94746" y="6565465"/>
            <a:ext cx="489584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250" spc="140" dirty="0">
                <a:latin typeface="Times New Roman"/>
                <a:cs typeface="Times New Roman"/>
              </a:rPr>
              <a:t>  </a:t>
            </a:r>
            <a:r>
              <a:rPr sz="1800" spc="-75" baseline="2314" dirty="0">
                <a:latin typeface="Symbol"/>
                <a:cs typeface="Symbol"/>
              </a:rPr>
              <a:t></a:t>
            </a:r>
            <a:endParaRPr sz="1800" baseline="2314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6096" y="6661176"/>
            <a:ext cx="223520" cy="469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2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38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500" baseline="-13888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244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7002" y="6574028"/>
            <a:ext cx="3956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(6.26)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509" y="7252972"/>
            <a:ext cx="6064250" cy="144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55880">
              <a:lnSpc>
                <a:spcPct val="132700"/>
              </a:lnSpc>
              <a:spcBef>
                <a:spcPts val="105"/>
              </a:spcBef>
            </a:pPr>
            <a:r>
              <a:rPr sz="1150" dirty="0">
                <a:latin typeface="Times New Roman"/>
                <a:cs typeface="Times New Roman"/>
              </a:rPr>
              <a:t>Therefore,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</a:t>
            </a:r>
            <a:r>
              <a:rPr sz="1425" baseline="-14619" dirty="0">
                <a:latin typeface="Times New Roman"/>
                <a:cs typeface="Times New Roman"/>
              </a:rPr>
              <a:t>1</a:t>
            </a:r>
            <a:r>
              <a:rPr sz="1425" spc="457" baseline="-1461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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</a:t>
            </a:r>
            <a:r>
              <a:rPr sz="1200" spc="-175" dirty="0">
                <a:latin typeface="Times New Roman"/>
                <a:cs typeface="Times New Roman"/>
              </a:rPr>
              <a:t> </a:t>
            </a:r>
            <a:r>
              <a:rPr sz="1425" baseline="-14619" dirty="0">
                <a:latin typeface="Times New Roman"/>
                <a:cs typeface="Times New Roman"/>
              </a:rPr>
              <a:t>2</a:t>
            </a:r>
            <a:r>
              <a:rPr sz="1425" spc="-7" baseline="-1461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-1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and</a:t>
            </a:r>
            <a:r>
              <a:rPr sz="1150" i="1" spc="-7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Symbol"/>
                <a:cs typeface="Symbol"/>
              </a:rPr>
              <a:t></a:t>
            </a:r>
            <a:r>
              <a:rPr sz="1425" i="1" spc="75" baseline="-14619" dirty="0">
                <a:latin typeface="Times New Roman"/>
                <a:cs typeface="Times New Roman"/>
              </a:rPr>
              <a:t>t</a:t>
            </a:r>
            <a:r>
              <a:rPr sz="1425" i="1" spc="727" baseline="-1461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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4619" dirty="0">
                <a:latin typeface="Times New Roman"/>
                <a:cs typeface="Times New Roman"/>
              </a:rPr>
              <a:t>i</a:t>
            </a:r>
            <a:r>
              <a:rPr sz="1425" i="1" spc="195" baseline="-14619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8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2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larger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-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t</a:t>
            </a:r>
            <a:r>
              <a:rPr sz="1425" i="1" spc="75" baseline="-17543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ts val="1350"/>
              </a:lnSpc>
            </a:pPr>
            <a:r>
              <a:rPr sz="115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Definition:</a:t>
            </a:r>
            <a:endParaRPr sz="1150">
              <a:latin typeface="Times New Roman"/>
              <a:cs typeface="Times New Roman"/>
            </a:endParaRPr>
          </a:p>
          <a:p>
            <a:pPr marL="532765">
              <a:lnSpc>
                <a:spcPts val="1410"/>
              </a:lnSpc>
              <a:tabLst>
                <a:tab pos="5553075" algn="l"/>
              </a:tabLst>
            </a:pP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c</a:t>
            </a:r>
            <a:r>
              <a:rPr sz="1425" i="1" spc="1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(critical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incidence)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7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makes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t</a:t>
            </a:r>
            <a:r>
              <a:rPr sz="1425" i="1" spc="13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π/2,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Figure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6.13.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4619" dirty="0">
                <a:latin typeface="Times New Roman"/>
                <a:cs typeface="Times New Roman"/>
              </a:rPr>
              <a:t>t</a:t>
            </a:r>
            <a:r>
              <a:rPr sz="1425" i="1" spc="562" baseline="-1461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π/2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6.26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–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14678" y="8931860"/>
            <a:ext cx="276860" cy="417830"/>
            <a:chOff x="2814678" y="8931860"/>
            <a:chExt cx="276860" cy="417830"/>
          </a:xfrm>
        </p:grpSpPr>
        <p:sp>
          <p:nvSpPr>
            <p:cNvPr id="26" name="object 26"/>
            <p:cNvSpPr/>
            <p:nvPr/>
          </p:nvSpPr>
          <p:spPr>
            <a:xfrm>
              <a:off x="2817846" y="9141524"/>
              <a:ext cx="260350" cy="57785"/>
            </a:xfrm>
            <a:custGeom>
              <a:avLst/>
              <a:gdLst/>
              <a:ahLst/>
              <a:cxnLst/>
              <a:rect l="l" t="t" r="r" b="b"/>
              <a:pathLst>
                <a:path w="260350" h="57784">
                  <a:moveTo>
                    <a:pt x="100697" y="0"/>
                  </a:moveTo>
                  <a:lnTo>
                    <a:pt x="260236" y="0"/>
                  </a:lnTo>
                </a:path>
                <a:path w="260350" h="57784">
                  <a:moveTo>
                    <a:pt x="0" y="57412"/>
                  </a:moveTo>
                  <a:lnTo>
                    <a:pt x="19726" y="45989"/>
                  </a:lnTo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37572" y="9190819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8200" y="152080"/>
                  </a:lnTo>
                </a:path>
              </a:pathLst>
            </a:custGeom>
            <a:ln w="127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69114" y="8935044"/>
              <a:ext cx="222250" cy="408305"/>
            </a:xfrm>
            <a:custGeom>
              <a:avLst/>
              <a:gdLst/>
              <a:ahLst/>
              <a:cxnLst/>
              <a:rect l="l" t="t" r="r" b="b"/>
              <a:pathLst>
                <a:path w="222250" h="408304">
                  <a:moveTo>
                    <a:pt x="0" y="407855"/>
                  </a:moveTo>
                  <a:lnTo>
                    <a:pt x="37600" y="0"/>
                  </a:lnTo>
                </a:path>
                <a:path w="222250" h="408304">
                  <a:moveTo>
                    <a:pt x="37600" y="0"/>
                  </a:moveTo>
                  <a:lnTo>
                    <a:pt x="222010" y="0"/>
                  </a:lnTo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71113" y="9022660"/>
            <a:ext cx="54165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3888" dirty="0">
                <a:latin typeface="Times New Roman"/>
                <a:cs typeface="Times New Roman"/>
              </a:rPr>
              <a:t>c</a:t>
            </a:r>
            <a:r>
              <a:rPr sz="1500" i="1" spc="330" baseline="-13888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Symbol"/>
                <a:cs typeface="Symbol"/>
              </a:rPr>
              <a:t></a:t>
            </a:r>
            <a:endParaRPr sz="1800" baseline="2314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96527" y="9129361"/>
            <a:ext cx="21399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98472" y="8935784"/>
            <a:ext cx="271780" cy="419734"/>
            <a:chOff x="3998472" y="8935784"/>
            <a:chExt cx="271780" cy="419734"/>
          </a:xfrm>
        </p:grpSpPr>
        <p:sp>
          <p:nvSpPr>
            <p:cNvPr id="32" name="object 32"/>
            <p:cNvSpPr/>
            <p:nvPr/>
          </p:nvSpPr>
          <p:spPr>
            <a:xfrm>
              <a:off x="4001633" y="9192920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422"/>
                  </a:moveTo>
                  <a:lnTo>
                    <a:pt x="19239" y="0"/>
                  </a:lnTo>
                </a:path>
              </a:pathLst>
            </a:custGeom>
            <a:ln w="63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20873" y="9196226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7978" y="152383"/>
                  </a:lnTo>
                </a:path>
              </a:pathLst>
            </a:custGeom>
            <a:ln w="12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52153" y="8938947"/>
              <a:ext cx="218440" cy="410209"/>
            </a:xfrm>
            <a:custGeom>
              <a:avLst/>
              <a:gdLst/>
              <a:ahLst/>
              <a:cxnLst/>
              <a:rect l="l" t="t" r="r" b="b"/>
              <a:pathLst>
                <a:path w="218439" h="410209">
                  <a:moveTo>
                    <a:pt x="0" y="409662"/>
                  </a:moveTo>
                  <a:lnTo>
                    <a:pt x="36703" y="0"/>
                  </a:lnTo>
                </a:path>
                <a:path w="218439" h="410209">
                  <a:moveTo>
                    <a:pt x="36703" y="0"/>
                  </a:moveTo>
                  <a:lnTo>
                    <a:pt x="218065" y="0"/>
                  </a:lnTo>
                </a:path>
              </a:pathLst>
            </a:custGeom>
            <a:ln w="6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68495" y="8889081"/>
            <a:ext cx="222250" cy="4711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5"/>
              </a:spcBef>
            </a:pPr>
            <a:r>
              <a:rPr sz="12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254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1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86514" y="9028796"/>
            <a:ext cx="113538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75" baseline="42222" dirty="0">
                <a:latin typeface="Symbol"/>
                <a:cs typeface="Symbol"/>
              </a:rPr>
              <a:t></a:t>
            </a:r>
            <a:r>
              <a:rPr sz="1500" baseline="38888" dirty="0">
                <a:latin typeface="Times New Roman"/>
                <a:cs typeface="Times New Roman"/>
              </a:rPr>
              <a:t>2</a:t>
            </a:r>
            <a:r>
              <a:rPr sz="1500" spc="209" baseline="38888" dirty="0">
                <a:latin typeface="Times New Roman"/>
                <a:cs typeface="Times New Roman"/>
              </a:rPr>
              <a:t> </a:t>
            </a:r>
            <a:r>
              <a:rPr sz="1725" baseline="4830" dirty="0">
                <a:latin typeface="Times New Roman"/>
                <a:cs typeface="Times New Roman"/>
              </a:rPr>
              <a:t>,</a:t>
            </a:r>
            <a:r>
              <a:rPr sz="1725" spc="30" baseline="4830" dirty="0">
                <a:latin typeface="Times New Roman"/>
                <a:cs typeface="Times New Roman"/>
              </a:rPr>
              <a:t> </a:t>
            </a:r>
            <a:r>
              <a:rPr sz="1725" baseline="4830" dirty="0">
                <a:latin typeface="Times New Roman"/>
                <a:cs typeface="Times New Roman"/>
              </a:rPr>
              <a:t>or</a:t>
            </a:r>
            <a:r>
              <a:rPr sz="1725" spc="307" baseline="48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c</a:t>
            </a:r>
            <a:r>
              <a:rPr sz="1500" i="1" spc="75" baseline="-11111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</a:t>
            </a:r>
            <a:r>
              <a:rPr sz="1800" spc="-7" baseline="4629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sin</a:t>
            </a:r>
            <a:r>
              <a:rPr sz="1500" spc="-30" baseline="25000" dirty="0">
                <a:latin typeface="Symbol"/>
                <a:cs typeface="Symbol"/>
              </a:rPr>
              <a:t></a:t>
            </a:r>
            <a:r>
              <a:rPr sz="1500" spc="-30" baseline="25000" dirty="0">
                <a:latin typeface="Times New Roman"/>
                <a:cs typeface="Times New Roman"/>
              </a:rPr>
              <a:t>1</a:t>
            </a:r>
            <a:endParaRPr sz="1500" baseline="250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4438" y="2376277"/>
            <a:ext cx="5485140" cy="1942865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9637" y="1714500"/>
            <a:ext cx="2752725" cy="2405380"/>
            <a:chOff x="909637" y="1714500"/>
            <a:chExt cx="2752725" cy="2405380"/>
          </a:xfrm>
        </p:grpSpPr>
        <p:sp>
          <p:nvSpPr>
            <p:cNvPr id="5" name="object 5"/>
            <p:cNvSpPr/>
            <p:nvPr/>
          </p:nvSpPr>
          <p:spPr>
            <a:xfrm>
              <a:off x="914400" y="3086100"/>
              <a:ext cx="2743200" cy="1028700"/>
            </a:xfrm>
            <a:custGeom>
              <a:avLst/>
              <a:gdLst/>
              <a:ahLst/>
              <a:cxnLst/>
              <a:rect l="l" t="t" r="r" b="b"/>
              <a:pathLst>
                <a:path w="2743200" h="1028700">
                  <a:moveTo>
                    <a:pt x="27432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2743200" y="10287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3086100"/>
              <a:ext cx="2743200" cy="1028700"/>
            </a:xfrm>
            <a:custGeom>
              <a:avLst/>
              <a:gdLst/>
              <a:ahLst/>
              <a:cxnLst/>
              <a:rect l="l" t="t" r="r" b="b"/>
              <a:pathLst>
                <a:path w="2743200" h="1028700">
                  <a:moveTo>
                    <a:pt x="0" y="1028700"/>
                  </a:moveTo>
                  <a:lnTo>
                    <a:pt x="2743200" y="10287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1028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0444" y="1943734"/>
              <a:ext cx="635" cy="2056764"/>
            </a:xfrm>
            <a:custGeom>
              <a:avLst/>
              <a:gdLst/>
              <a:ahLst/>
              <a:cxnLst/>
              <a:rect l="l" t="t" r="r" b="b"/>
              <a:pathLst>
                <a:path w="635" h="2056764">
                  <a:moveTo>
                    <a:pt x="0" y="0"/>
                  </a:moveTo>
                  <a:lnTo>
                    <a:pt x="635" y="2056765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2571" y="3080766"/>
              <a:ext cx="1261110" cy="805815"/>
            </a:xfrm>
            <a:custGeom>
              <a:avLst/>
              <a:gdLst/>
              <a:ahLst/>
              <a:cxnLst/>
              <a:rect l="l" t="t" r="r" b="b"/>
              <a:pathLst>
                <a:path w="1261110" h="805814">
                  <a:moveTo>
                    <a:pt x="1193031" y="769938"/>
                  </a:moveTo>
                  <a:lnTo>
                    <a:pt x="1176020" y="796670"/>
                  </a:lnTo>
                  <a:lnTo>
                    <a:pt x="1260729" y="805433"/>
                  </a:lnTo>
                  <a:lnTo>
                    <a:pt x="1243507" y="776731"/>
                  </a:lnTo>
                  <a:lnTo>
                    <a:pt x="1203706" y="776731"/>
                  </a:lnTo>
                  <a:lnTo>
                    <a:pt x="1193031" y="769938"/>
                  </a:lnTo>
                  <a:close/>
                </a:path>
                <a:path w="1261110" h="805814">
                  <a:moveTo>
                    <a:pt x="1199897" y="759149"/>
                  </a:moveTo>
                  <a:lnTo>
                    <a:pt x="1193031" y="769938"/>
                  </a:lnTo>
                  <a:lnTo>
                    <a:pt x="1203706" y="776731"/>
                  </a:lnTo>
                  <a:lnTo>
                    <a:pt x="1210564" y="765936"/>
                  </a:lnTo>
                  <a:lnTo>
                    <a:pt x="1199897" y="759149"/>
                  </a:lnTo>
                  <a:close/>
                </a:path>
                <a:path w="1261110" h="805814">
                  <a:moveTo>
                    <a:pt x="1216914" y="732408"/>
                  </a:moveTo>
                  <a:lnTo>
                    <a:pt x="1199897" y="759149"/>
                  </a:lnTo>
                  <a:lnTo>
                    <a:pt x="1210564" y="765936"/>
                  </a:lnTo>
                  <a:lnTo>
                    <a:pt x="1203706" y="776731"/>
                  </a:lnTo>
                  <a:lnTo>
                    <a:pt x="1243507" y="776731"/>
                  </a:lnTo>
                  <a:lnTo>
                    <a:pt x="1216914" y="732408"/>
                  </a:lnTo>
                  <a:close/>
                </a:path>
                <a:path w="1261110" h="805814">
                  <a:moveTo>
                    <a:pt x="6858" y="0"/>
                  </a:moveTo>
                  <a:lnTo>
                    <a:pt x="0" y="10667"/>
                  </a:lnTo>
                  <a:lnTo>
                    <a:pt x="1193031" y="769938"/>
                  </a:lnTo>
                  <a:lnTo>
                    <a:pt x="1199897" y="759149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0200" y="194310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11430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5280" y="1940306"/>
              <a:ext cx="120014" cy="2313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80285" y="1714500"/>
              <a:ext cx="691515" cy="1374775"/>
            </a:xfrm>
            <a:custGeom>
              <a:avLst/>
              <a:gdLst/>
              <a:ahLst/>
              <a:cxnLst/>
              <a:rect l="l" t="t" r="r" b="b"/>
              <a:pathLst>
                <a:path w="691514" h="1374775">
                  <a:moveTo>
                    <a:pt x="651803" y="65324"/>
                  </a:moveTo>
                  <a:lnTo>
                    <a:pt x="0" y="1368805"/>
                  </a:lnTo>
                  <a:lnTo>
                    <a:pt x="11429" y="1374394"/>
                  </a:lnTo>
                  <a:lnTo>
                    <a:pt x="663128" y="70997"/>
                  </a:lnTo>
                  <a:lnTo>
                    <a:pt x="651803" y="65324"/>
                  </a:lnTo>
                  <a:close/>
                </a:path>
                <a:path w="691514" h="1374775">
                  <a:moveTo>
                    <a:pt x="691514" y="53975"/>
                  </a:moveTo>
                  <a:lnTo>
                    <a:pt x="657478" y="53975"/>
                  </a:lnTo>
                  <a:lnTo>
                    <a:pt x="668782" y="59690"/>
                  </a:lnTo>
                  <a:lnTo>
                    <a:pt x="663128" y="70997"/>
                  </a:lnTo>
                  <a:lnTo>
                    <a:pt x="691514" y="85217"/>
                  </a:lnTo>
                  <a:lnTo>
                    <a:pt x="691514" y="53975"/>
                  </a:lnTo>
                  <a:close/>
                </a:path>
                <a:path w="691514" h="1374775">
                  <a:moveTo>
                    <a:pt x="657478" y="53975"/>
                  </a:moveTo>
                  <a:lnTo>
                    <a:pt x="651803" y="65324"/>
                  </a:lnTo>
                  <a:lnTo>
                    <a:pt x="663128" y="70997"/>
                  </a:lnTo>
                  <a:lnTo>
                    <a:pt x="668782" y="59690"/>
                  </a:lnTo>
                  <a:lnTo>
                    <a:pt x="657478" y="53975"/>
                  </a:lnTo>
                  <a:close/>
                </a:path>
                <a:path w="691514" h="1374775">
                  <a:moveTo>
                    <a:pt x="691514" y="0"/>
                  </a:moveTo>
                  <a:lnTo>
                    <a:pt x="623315" y="51053"/>
                  </a:lnTo>
                  <a:lnTo>
                    <a:pt x="651803" y="65324"/>
                  </a:lnTo>
                  <a:lnTo>
                    <a:pt x="657478" y="53975"/>
                  </a:lnTo>
                  <a:lnTo>
                    <a:pt x="691514" y="53975"/>
                  </a:lnTo>
                  <a:lnTo>
                    <a:pt x="691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03377" y="4294330"/>
            <a:ext cx="2497455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Symbol"/>
                <a:cs typeface="Symbol"/>
              </a:rPr>
              <a:t></a:t>
            </a:r>
            <a:r>
              <a:rPr sz="1425" i="1" spc="89" baseline="-17543" dirty="0">
                <a:latin typeface="Times New Roman"/>
                <a:cs typeface="Times New Roman"/>
              </a:rPr>
              <a:t>c</a:t>
            </a:r>
            <a:r>
              <a:rPr sz="1425" i="1" spc="-60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6909" y="4239172"/>
            <a:ext cx="3485515" cy="5118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32500"/>
              </a:lnSpc>
              <a:spcBef>
                <a:spcPts val="105"/>
              </a:spcBef>
            </a:pPr>
            <a:r>
              <a:rPr sz="1150" b="1" dirty="0">
                <a:latin typeface="Times New Roman"/>
                <a:cs typeface="Times New Roman"/>
              </a:rPr>
              <a:t>Figure</a:t>
            </a:r>
            <a:r>
              <a:rPr sz="1150" b="1" spc="2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6.13</a:t>
            </a:r>
            <a:r>
              <a:rPr sz="1150" b="1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illustrates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fact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t</a:t>
            </a:r>
            <a:r>
              <a:rPr sz="1425" i="1" spc="34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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7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i="1" dirty="0">
                <a:latin typeface="Times New Roman"/>
                <a:cs typeface="Times New Roman"/>
              </a:rPr>
              <a:t>if</a:t>
            </a:r>
            <a:r>
              <a:rPr sz="1150" i="1" spc="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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35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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</a:t>
            </a:r>
            <a:r>
              <a:rPr sz="1425" baseline="-17543" dirty="0">
                <a:latin typeface="Times New Roman"/>
                <a:cs typeface="Times New Roman"/>
              </a:rPr>
              <a:t>2</a:t>
            </a:r>
            <a:r>
              <a:rPr sz="1425" spc="127" baseline="-17543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.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1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t</a:t>
            </a:r>
            <a:r>
              <a:rPr sz="1425" i="1" spc="7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π/2.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209" y="4922901"/>
            <a:ext cx="6040755" cy="23063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 algn="just">
              <a:lnSpc>
                <a:spcPts val="1365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Envision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beam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impinging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interface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transparent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media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where</a:t>
            </a:r>
            <a:endParaRPr sz="1150">
              <a:latin typeface="Times New Roman"/>
              <a:cs typeface="Times New Roman"/>
            </a:endParaRPr>
          </a:p>
          <a:p>
            <a:pPr marL="76835" algn="just">
              <a:lnSpc>
                <a:spcPts val="1425"/>
              </a:lnSpc>
            </a:pPr>
            <a:r>
              <a:rPr sz="1150" i="1" dirty="0">
                <a:latin typeface="Times New Roman"/>
                <a:cs typeface="Times New Roman"/>
              </a:rPr>
              <a:t>n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690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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n</a:t>
            </a:r>
            <a:r>
              <a:rPr sz="1425" i="1" baseline="-17543" dirty="0">
                <a:latin typeface="Times New Roman"/>
                <a:cs typeface="Times New Roman"/>
              </a:rPr>
              <a:t>t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20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</a:t>
            </a:r>
            <a:r>
              <a:rPr sz="1150" spc="-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5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0)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most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incoming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transmitted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less</a:t>
            </a:r>
            <a:endParaRPr sz="1150">
              <a:latin typeface="Times New Roman"/>
              <a:cs typeface="Times New Roman"/>
            </a:endParaRPr>
          </a:p>
          <a:p>
            <a:pPr marL="50800" marR="46355" algn="just">
              <a:lnSpc>
                <a:spcPct val="113900"/>
              </a:lnSpc>
              <a:spcBef>
                <a:spcPts val="270"/>
              </a:spcBef>
            </a:pPr>
            <a:r>
              <a:rPr sz="1150" dirty="0">
                <a:latin typeface="Times New Roman"/>
                <a:cs typeface="Times New Roman"/>
              </a:rPr>
              <a:t>dense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medium.</a:t>
            </a:r>
            <a:r>
              <a:rPr sz="1150" spc="165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59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increases,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more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more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back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medium, </a:t>
            </a:r>
            <a:r>
              <a:rPr sz="1150" dirty="0">
                <a:latin typeface="Times New Roman"/>
                <a:cs typeface="Times New Roman"/>
              </a:rPr>
              <a:t>while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t</a:t>
            </a:r>
            <a:r>
              <a:rPr sz="1425" i="1" spc="55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increases.</a:t>
            </a:r>
            <a:r>
              <a:rPr sz="1150" spc="114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t</a:t>
            </a:r>
            <a:r>
              <a:rPr sz="1425" i="1" spc="68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90°,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5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Symbol"/>
                <a:cs typeface="Symbol"/>
              </a:rPr>
              <a:t></a:t>
            </a:r>
            <a:r>
              <a:rPr sz="1425" i="1" spc="89" baseline="-17543" dirty="0">
                <a:latin typeface="Times New Roman"/>
                <a:cs typeface="Times New Roman"/>
              </a:rPr>
              <a:t>c</a:t>
            </a:r>
            <a:r>
              <a:rPr sz="1425" i="1" spc="38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transmittance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becomes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zero.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i</a:t>
            </a:r>
            <a:r>
              <a:rPr sz="1425" i="1" spc="5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&gt;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Symbol"/>
                <a:cs typeface="Symbol"/>
              </a:rPr>
              <a:t></a:t>
            </a:r>
            <a:r>
              <a:rPr sz="1425" i="1" spc="89" baseline="-17543" dirty="0">
                <a:latin typeface="Times New Roman"/>
                <a:cs typeface="Times New Roman"/>
              </a:rPr>
              <a:t>c</a:t>
            </a:r>
            <a:r>
              <a:rPr sz="1425" i="1" spc="40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totally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internally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reflected,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remaining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medium.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</a:pP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Poynting</a:t>
            </a:r>
            <a:r>
              <a:rPr sz="1150" b="1" spc="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Vector</a:t>
            </a:r>
            <a:r>
              <a:rPr sz="1150" b="1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sz="1150" b="1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Power</a:t>
            </a:r>
            <a:r>
              <a:rPr sz="1150" b="1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Flow</a:t>
            </a:r>
            <a:r>
              <a:rPr sz="115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1150" b="1" spc="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00FF"/>
                </a:solidFill>
                <a:latin typeface="Times New Roman"/>
                <a:cs typeface="Times New Roman"/>
              </a:rPr>
              <a:t>Electromagnetic</a:t>
            </a:r>
            <a:r>
              <a:rPr sz="1150" b="1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Fields:</a:t>
            </a:r>
            <a:endParaRPr sz="1150">
              <a:latin typeface="Times New Roman"/>
              <a:cs typeface="Times New Roman"/>
            </a:endParaRPr>
          </a:p>
          <a:p>
            <a:pPr marL="50800" marR="48260" algn="just">
              <a:lnSpc>
                <a:spcPct val="100499"/>
              </a:lnSpc>
              <a:spcBef>
                <a:spcPts val="450"/>
              </a:spcBef>
            </a:pPr>
            <a:r>
              <a:rPr sz="1150" dirty="0">
                <a:latin typeface="Times New Roman"/>
                <a:cs typeface="Times New Roman"/>
              </a:rPr>
              <a:t>Electromagnetic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waves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transport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another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point.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intensities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asscociated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travelling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electromagnetic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transfer.</a:t>
            </a:r>
            <a:endParaRPr sz="115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490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Maxwell's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Equations: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309" y="8179689"/>
            <a:ext cx="2320925" cy="8153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identity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7302372"/>
            <a:ext cx="962025" cy="8096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8482377"/>
            <a:ext cx="1905000" cy="23683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50" y="9078404"/>
            <a:ext cx="2133600" cy="46672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3767137" y="1709737"/>
            <a:ext cx="2638425" cy="2409825"/>
            <a:chOff x="3767137" y="1709737"/>
            <a:chExt cx="2638425" cy="2409825"/>
          </a:xfrm>
        </p:grpSpPr>
        <p:sp>
          <p:nvSpPr>
            <p:cNvPr id="20" name="object 20"/>
            <p:cNvSpPr/>
            <p:nvPr/>
          </p:nvSpPr>
          <p:spPr>
            <a:xfrm>
              <a:off x="3771900" y="3086100"/>
              <a:ext cx="2628900" cy="1028700"/>
            </a:xfrm>
            <a:custGeom>
              <a:avLst/>
              <a:gdLst/>
              <a:ahLst/>
              <a:cxnLst/>
              <a:rect l="l" t="t" r="r" b="b"/>
              <a:pathLst>
                <a:path w="2628900" h="1028700">
                  <a:moveTo>
                    <a:pt x="26289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2628900" y="1028700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71900" y="3086100"/>
              <a:ext cx="2628900" cy="1028700"/>
            </a:xfrm>
            <a:custGeom>
              <a:avLst/>
              <a:gdLst/>
              <a:ahLst/>
              <a:cxnLst/>
              <a:rect l="l" t="t" r="r" b="b"/>
              <a:pathLst>
                <a:path w="2628900" h="1028700">
                  <a:moveTo>
                    <a:pt x="0" y="1028700"/>
                  </a:moveTo>
                  <a:lnTo>
                    <a:pt x="2628900" y="1028700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1028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43500" y="1943100"/>
              <a:ext cx="0" cy="2057400"/>
            </a:xfrm>
            <a:custGeom>
              <a:avLst/>
              <a:gdLst/>
              <a:ahLst/>
              <a:cxnLst/>
              <a:rect l="l" t="t" r="r" b="b"/>
              <a:pathLst>
                <a:path h="2057400">
                  <a:moveTo>
                    <a:pt x="0" y="0"/>
                  </a:moveTo>
                  <a:lnTo>
                    <a:pt x="0" y="205740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43500" y="3048000"/>
              <a:ext cx="571500" cy="76200"/>
            </a:xfrm>
            <a:custGeom>
              <a:avLst/>
              <a:gdLst/>
              <a:ahLst/>
              <a:cxnLst/>
              <a:rect l="l" t="t" r="r" b="b"/>
              <a:pathLst>
                <a:path w="571500" h="76200">
                  <a:moveTo>
                    <a:pt x="495300" y="0"/>
                  </a:moveTo>
                  <a:lnTo>
                    <a:pt x="495300" y="76200"/>
                  </a:lnTo>
                  <a:lnTo>
                    <a:pt x="558800" y="44450"/>
                  </a:lnTo>
                  <a:lnTo>
                    <a:pt x="508000" y="44450"/>
                  </a:lnTo>
                  <a:lnTo>
                    <a:pt x="508000" y="31750"/>
                  </a:lnTo>
                  <a:lnTo>
                    <a:pt x="558800" y="31750"/>
                  </a:lnTo>
                  <a:lnTo>
                    <a:pt x="495300" y="0"/>
                  </a:lnTo>
                  <a:close/>
                </a:path>
                <a:path w="571500" h="76200">
                  <a:moveTo>
                    <a:pt x="4953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95300" y="44450"/>
                  </a:lnTo>
                  <a:lnTo>
                    <a:pt x="495300" y="31750"/>
                  </a:lnTo>
                  <a:close/>
                </a:path>
                <a:path w="571500" h="76200">
                  <a:moveTo>
                    <a:pt x="558800" y="31750"/>
                  </a:moveTo>
                  <a:lnTo>
                    <a:pt x="508000" y="31750"/>
                  </a:lnTo>
                  <a:lnTo>
                    <a:pt x="508000" y="44450"/>
                  </a:lnTo>
                  <a:lnTo>
                    <a:pt x="558800" y="44450"/>
                  </a:lnTo>
                  <a:lnTo>
                    <a:pt x="571500" y="38100"/>
                  </a:lnTo>
                  <a:lnTo>
                    <a:pt x="5588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86200" y="1714500"/>
              <a:ext cx="1257300" cy="1371600"/>
            </a:xfrm>
            <a:custGeom>
              <a:avLst/>
              <a:gdLst/>
              <a:ahLst/>
              <a:cxnLst/>
              <a:rect l="l" t="t" r="r" b="b"/>
              <a:pathLst>
                <a:path w="1257300" h="1371600">
                  <a:moveTo>
                    <a:pt x="1257300" y="13716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6055" y="1845944"/>
              <a:ext cx="1169035" cy="676275"/>
            </a:xfrm>
            <a:custGeom>
              <a:avLst/>
              <a:gdLst/>
              <a:ahLst/>
              <a:cxnLst/>
              <a:rect l="l" t="t" r="r" b="b"/>
              <a:pathLst>
                <a:path w="1169035" h="676275">
                  <a:moveTo>
                    <a:pt x="347345" y="347345"/>
                  </a:moveTo>
                  <a:lnTo>
                    <a:pt x="333883" y="306959"/>
                  </a:lnTo>
                  <a:lnTo>
                    <a:pt x="320421" y="266573"/>
                  </a:lnTo>
                  <a:lnTo>
                    <a:pt x="297992" y="289001"/>
                  </a:lnTo>
                  <a:lnTo>
                    <a:pt x="8890" y="0"/>
                  </a:lnTo>
                  <a:lnTo>
                    <a:pt x="0" y="8890"/>
                  </a:lnTo>
                  <a:lnTo>
                    <a:pt x="288988" y="298005"/>
                  </a:lnTo>
                  <a:lnTo>
                    <a:pt x="266573" y="320421"/>
                  </a:lnTo>
                  <a:lnTo>
                    <a:pt x="347345" y="347345"/>
                  </a:lnTo>
                  <a:close/>
                </a:path>
                <a:path w="1169035" h="676275">
                  <a:moveTo>
                    <a:pt x="1169035" y="440055"/>
                  </a:moveTo>
                  <a:lnTo>
                    <a:pt x="1084072" y="432943"/>
                  </a:lnTo>
                  <a:lnTo>
                    <a:pt x="1095870" y="462445"/>
                  </a:lnTo>
                  <a:lnTo>
                    <a:pt x="665911" y="634492"/>
                  </a:lnTo>
                  <a:lnTo>
                    <a:pt x="654177" y="605028"/>
                  </a:lnTo>
                  <a:lnTo>
                    <a:pt x="597535" y="668655"/>
                  </a:lnTo>
                  <a:lnTo>
                    <a:pt x="682371" y="675767"/>
                  </a:lnTo>
                  <a:lnTo>
                    <a:pt x="672490" y="651002"/>
                  </a:lnTo>
                  <a:lnTo>
                    <a:pt x="670623" y="646303"/>
                  </a:lnTo>
                  <a:lnTo>
                    <a:pt x="1100594" y="474243"/>
                  </a:lnTo>
                  <a:lnTo>
                    <a:pt x="1112393" y="503682"/>
                  </a:lnTo>
                  <a:lnTo>
                    <a:pt x="1153312" y="457708"/>
                  </a:lnTo>
                  <a:lnTo>
                    <a:pt x="1169035" y="440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3500" y="3086100"/>
              <a:ext cx="228600" cy="2286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92089" y="3200400"/>
              <a:ext cx="742950" cy="288925"/>
            </a:xfrm>
            <a:custGeom>
              <a:avLst/>
              <a:gdLst/>
              <a:ahLst/>
              <a:cxnLst/>
              <a:rect l="l" t="t" r="r" b="b"/>
              <a:pathLst>
                <a:path w="742950" h="288925">
                  <a:moveTo>
                    <a:pt x="742950" y="0"/>
                  </a:moveTo>
                  <a:lnTo>
                    <a:pt x="0" y="0"/>
                  </a:lnTo>
                  <a:lnTo>
                    <a:pt x="0" y="288925"/>
                  </a:lnTo>
                  <a:lnTo>
                    <a:pt x="742950" y="288925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81644" y="3273201"/>
              <a:ext cx="50165" cy="149225"/>
            </a:xfrm>
            <a:custGeom>
              <a:avLst/>
              <a:gdLst/>
              <a:ahLst/>
              <a:cxnLst/>
              <a:rect l="l" t="t" r="r" b="b"/>
              <a:pathLst>
                <a:path w="50164" h="149225">
                  <a:moveTo>
                    <a:pt x="49607" y="0"/>
                  </a:moveTo>
                  <a:lnTo>
                    <a:pt x="0" y="148755"/>
                  </a:lnTo>
                </a:path>
              </a:pathLst>
            </a:custGeom>
            <a:ln w="6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292090" y="3200400"/>
            <a:ext cx="742950" cy="288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00"/>
              </a:spcBef>
            </a:pPr>
            <a:r>
              <a:rPr sz="1250" dirty="0">
                <a:latin typeface="Symbol"/>
                <a:cs typeface="Symbol"/>
              </a:rPr>
              <a:t></a:t>
            </a:r>
            <a:r>
              <a:rPr sz="1425" i="1" baseline="-17543" dirty="0">
                <a:latin typeface="Times New Roman"/>
                <a:cs typeface="Times New Roman"/>
              </a:rPr>
              <a:t>t</a:t>
            </a:r>
            <a:r>
              <a:rPr sz="1425" i="1" spc="300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10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</a:t>
            </a:r>
            <a:r>
              <a:rPr sz="1250" spc="36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52839" y="2144986"/>
            <a:ext cx="227329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200" spc="35" dirty="0">
                <a:latin typeface="Symbol"/>
                <a:cs typeface="Symbol"/>
              </a:rPr>
              <a:t></a:t>
            </a:r>
            <a:r>
              <a:rPr sz="1425" i="1" spc="52" baseline="-17543" dirty="0">
                <a:latin typeface="Times New Roman"/>
                <a:cs typeface="Times New Roman"/>
              </a:rPr>
              <a:t>c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5418" y="2854879"/>
            <a:ext cx="19939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00" spc="-25" dirty="0">
                <a:latin typeface="Symbol"/>
                <a:cs typeface="Symbol"/>
              </a:rPr>
              <a:t></a:t>
            </a:r>
            <a:r>
              <a:rPr sz="1425" spc="-37" baseline="-17543" dirty="0">
                <a:latin typeface="Times New Roman"/>
                <a:cs typeface="Times New Roman"/>
              </a:rPr>
              <a:t>1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3000" y="3161664"/>
            <a:ext cx="372110" cy="288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29"/>
              </a:spcBef>
            </a:pPr>
            <a:r>
              <a:rPr sz="1200" spc="-25" dirty="0">
                <a:latin typeface="Symbol"/>
                <a:cs typeface="Symbol"/>
              </a:rPr>
              <a:t>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425" spc="-75" baseline="-17543" dirty="0">
                <a:latin typeface="Times New Roman"/>
                <a:cs typeface="Times New Roman"/>
              </a:rPr>
              <a:t>2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8700" y="3657600"/>
            <a:ext cx="709295" cy="3289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Symbol"/>
                <a:cs typeface="Symbol"/>
              </a:rPr>
              <a:t>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34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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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425" spc="-75" baseline="-17543" dirty="0">
                <a:latin typeface="Times New Roman"/>
                <a:cs typeface="Times New Roman"/>
              </a:rPr>
              <a:t>2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43100" y="2286000"/>
            <a:ext cx="342900" cy="2286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42291" y="154685"/>
                </a:moveTo>
                <a:lnTo>
                  <a:pt x="0" y="228600"/>
                </a:lnTo>
                <a:lnTo>
                  <a:pt x="84581" y="218058"/>
                </a:lnTo>
                <a:lnTo>
                  <a:pt x="71615" y="198627"/>
                </a:lnTo>
                <a:lnTo>
                  <a:pt x="56387" y="198627"/>
                </a:lnTo>
                <a:lnTo>
                  <a:pt x="49275" y="188086"/>
                </a:lnTo>
                <a:lnTo>
                  <a:pt x="59869" y="181026"/>
                </a:lnTo>
                <a:lnTo>
                  <a:pt x="42291" y="154685"/>
                </a:lnTo>
                <a:close/>
              </a:path>
              <a:path w="342900" h="228600">
                <a:moveTo>
                  <a:pt x="59869" y="181026"/>
                </a:moveTo>
                <a:lnTo>
                  <a:pt x="49275" y="188086"/>
                </a:lnTo>
                <a:lnTo>
                  <a:pt x="56387" y="198627"/>
                </a:lnTo>
                <a:lnTo>
                  <a:pt x="66927" y="191603"/>
                </a:lnTo>
                <a:lnTo>
                  <a:pt x="59869" y="181026"/>
                </a:lnTo>
                <a:close/>
              </a:path>
              <a:path w="342900" h="228600">
                <a:moveTo>
                  <a:pt x="66927" y="191603"/>
                </a:moveTo>
                <a:lnTo>
                  <a:pt x="56387" y="198627"/>
                </a:lnTo>
                <a:lnTo>
                  <a:pt x="71615" y="198627"/>
                </a:lnTo>
                <a:lnTo>
                  <a:pt x="66927" y="191603"/>
                </a:lnTo>
                <a:close/>
              </a:path>
              <a:path w="342900" h="228600">
                <a:moveTo>
                  <a:pt x="275972" y="36996"/>
                </a:moveTo>
                <a:lnTo>
                  <a:pt x="59869" y="181026"/>
                </a:lnTo>
                <a:lnTo>
                  <a:pt x="66927" y="191603"/>
                </a:lnTo>
                <a:lnTo>
                  <a:pt x="283030" y="47573"/>
                </a:lnTo>
                <a:lnTo>
                  <a:pt x="275972" y="36996"/>
                </a:lnTo>
                <a:close/>
              </a:path>
              <a:path w="342900" h="228600">
                <a:moveTo>
                  <a:pt x="325751" y="29972"/>
                </a:moveTo>
                <a:lnTo>
                  <a:pt x="286512" y="29972"/>
                </a:lnTo>
                <a:lnTo>
                  <a:pt x="293624" y="40513"/>
                </a:lnTo>
                <a:lnTo>
                  <a:pt x="283030" y="47573"/>
                </a:lnTo>
                <a:lnTo>
                  <a:pt x="300608" y="73914"/>
                </a:lnTo>
                <a:lnTo>
                  <a:pt x="325751" y="29972"/>
                </a:lnTo>
                <a:close/>
              </a:path>
              <a:path w="342900" h="228600">
                <a:moveTo>
                  <a:pt x="286512" y="29972"/>
                </a:moveTo>
                <a:lnTo>
                  <a:pt x="275972" y="36996"/>
                </a:lnTo>
                <a:lnTo>
                  <a:pt x="283030" y="47573"/>
                </a:lnTo>
                <a:lnTo>
                  <a:pt x="293624" y="40513"/>
                </a:lnTo>
                <a:lnTo>
                  <a:pt x="286512" y="29972"/>
                </a:lnTo>
                <a:close/>
              </a:path>
              <a:path w="342900" h="228600">
                <a:moveTo>
                  <a:pt x="342900" y="0"/>
                </a:moveTo>
                <a:lnTo>
                  <a:pt x="258318" y="10541"/>
                </a:lnTo>
                <a:lnTo>
                  <a:pt x="275972" y="36996"/>
                </a:lnTo>
                <a:lnTo>
                  <a:pt x="286512" y="29972"/>
                </a:lnTo>
                <a:lnTo>
                  <a:pt x="325751" y="29972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71104" y="2187494"/>
            <a:ext cx="18669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00" spc="-25" dirty="0">
                <a:latin typeface="Symbol"/>
                <a:cs typeface="Symbol"/>
              </a:rPr>
              <a:t></a:t>
            </a:r>
            <a:r>
              <a:rPr sz="1425" i="1" spc="-37" baseline="-17543" dirty="0">
                <a:latin typeface="Times New Roman"/>
                <a:cs typeface="Times New Roman"/>
              </a:rPr>
              <a:t>i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13939" y="3364229"/>
            <a:ext cx="335280" cy="2914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59"/>
              </a:spcBef>
            </a:pPr>
            <a:r>
              <a:rPr sz="1200" spc="-25" dirty="0">
                <a:latin typeface="Symbol"/>
                <a:cs typeface="Symbol"/>
              </a:rPr>
              <a:t></a:t>
            </a:r>
            <a:r>
              <a:rPr sz="1425" i="1" spc="-37" baseline="-17543" dirty="0">
                <a:latin typeface="Times New Roman"/>
                <a:cs typeface="Times New Roman"/>
              </a:rPr>
              <a:t>t</a:t>
            </a:r>
            <a:endParaRPr sz="1425" baseline="-17543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0" y="3232785"/>
            <a:ext cx="228600" cy="11430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0" y="885189"/>
            <a:ext cx="2191385" cy="21221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8009" y="2960623"/>
            <a:ext cx="5676265" cy="6404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Figure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shows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Point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Cylindrical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Co-ordinate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System.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Displacement</a:t>
            </a:r>
            <a:r>
              <a:rPr sz="1150" b="1" spc="1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/</a:t>
            </a:r>
            <a:r>
              <a:rPr sz="1150" b="1" spc="1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1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Length</a:t>
            </a:r>
            <a:r>
              <a:rPr sz="1150" b="1" spc="13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(dl):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150" spc="-490" dirty="0">
                <a:latin typeface="Cambria Math"/>
                <a:cs typeface="Cambria Math"/>
              </a:rPr>
              <a:t>𝑑</a:t>
            </a:r>
            <a:r>
              <a:rPr sz="1725" spc="-232" baseline="12077" dirty="0">
                <a:latin typeface="Cambria Math"/>
                <a:cs typeface="Cambria Math"/>
              </a:rPr>
              <a:t>̅</a:t>
            </a:r>
            <a:r>
              <a:rPr sz="1150" spc="10" dirty="0">
                <a:latin typeface="Cambria Math"/>
                <a:cs typeface="Cambria Math"/>
              </a:rPr>
              <a:t>𝑙</a:t>
            </a:r>
            <a:r>
              <a:rPr sz="1150" spc="12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45" dirty="0">
                <a:latin typeface="Cambria Math"/>
                <a:cs typeface="Cambria Math"/>
              </a:rPr>
              <a:t> </a:t>
            </a:r>
            <a:r>
              <a:rPr sz="1150" spc="30" dirty="0">
                <a:latin typeface="Cambria Math"/>
                <a:cs typeface="Cambria Math"/>
              </a:rPr>
              <a:t>𝑑</a:t>
            </a:r>
            <a:r>
              <a:rPr sz="1150" spc="80" dirty="0">
                <a:latin typeface="Cambria Math"/>
                <a:cs typeface="Cambria Math"/>
              </a:rPr>
              <a:t>𝑟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𝑟</a:t>
            </a:r>
            <a:r>
              <a:rPr sz="1275" spc="19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spc="45" dirty="0">
                <a:latin typeface="Cambria Math"/>
                <a:cs typeface="Cambria Math"/>
              </a:rPr>
              <a:t>𝑟</a:t>
            </a:r>
            <a:r>
              <a:rPr sz="1150" spc="30" dirty="0">
                <a:latin typeface="Cambria Math"/>
                <a:cs typeface="Cambria Math"/>
              </a:rPr>
              <a:t>𝑑</a:t>
            </a:r>
            <a:r>
              <a:rPr sz="1150" spc="95" dirty="0">
                <a:latin typeface="Cambria Math"/>
                <a:cs typeface="Cambria Math"/>
              </a:rPr>
              <a:t>𝜑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25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𝜑</a:t>
            </a:r>
            <a:r>
              <a:rPr sz="1275" spc="172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+</a:t>
            </a:r>
            <a:r>
              <a:rPr sz="1150" spc="30" dirty="0">
                <a:latin typeface="Cambria Math"/>
                <a:cs typeface="Cambria Math"/>
              </a:rPr>
              <a:t> </a:t>
            </a:r>
            <a:r>
              <a:rPr sz="1150" spc="80" dirty="0">
                <a:latin typeface="Cambria Math"/>
                <a:cs typeface="Cambria Math"/>
              </a:rPr>
              <a:t>𝑑</a:t>
            </a:r>
            <a:r>
              <a:rPr sz="1150" spc="125" dirty="0">
                <a:latin typeface="Cambria Math"/>
                <a:cs typeface="Cambria Math"/>
              </a:rPr>
              <a:t>𝑧</a:t>
            </a:r>
            <a:r>
              <a:rPr sz="1150" spc="-420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127" baseline="-16339" dirty="0">
                <a:latin typeface="Cambria Math"/>
                <a:cs typeface="Cambria Math"/>
              </a:rPr>
              <a:t>𝑧</a:t>
            </a:r>
            <a:endParaRPr sz="1275" baseline="-16339">
              <a:latin typeface="Cambria Math"/>
              <a:cs typeface="Cambria Math"/>
            </a:endParaRPr>
          </a:p>
          <a:p>
            <a:pPr marL="127000" marR="671830">
              <a:lnSpc>
                <a:spcPts val="2810"/>
              </a:lnSpc>
              <a:spcBef>
                <a:spcPts val="190"/>
              </a:spcBef>
            </a:pP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axis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respectively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 </a:t>
            </a: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Cambria Math"/>
                <a:cs typeface="Cambria Math"/>
              </a:rPr>
              <a:t>𝑑</a:t>
            </a:r>
            <a:r>
              <a:rPr sz="1150" spc="60" dirty="0">
                <a:latin typeface="Cambria Math"/>
                <a:cs typeface="Cambria Math"/>
              </a:rPr>
              <a:t>𝑟</a:t>
            </a:r>
            <a:r>
              <a:rPr sz="1150" spc="-495" dirty="0">
                <a:latin typeface="Cambria Math"/>
                <a:cs typeface="Cambria Math"/>
              </a:rPr>
              <a:t>𝑎</a:t>
            </a:r>
            <a:r>
              <a:rPr sz="1150" spc="3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𝑟</a:t>
            </a:r>
            <a:r>
              <a:rPr sz="1150" spc="1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--(For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r-</a:t>
            </a:r>
            <a:r>
              <a:rPr sz="1150" spc="-10" dirty="0">
                <a:latin typeface="Times New Roman"/>
                <a:cs typeface="Times New Roman"/>
              </a:rPr>
              <a:t>direction).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290"/>
              </a:lnSpc>
            </a:pP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Cambria Math"/>
                <a:cs typeface="Cambria Math"/>
              </a:rPr>
              <a:t>𝑟</a:t>
            </a:r>
            <a:r>
              <a:rPr sz="1150" spc="35" dirty="0">
                <a:latin typeface="Cambria Math"/>
                <a:cs typeface="Cambria Math"/>
              </a:rPr>
              <a:t>𝑑</a:t>
            </a:r>
            <a:r>
              <a:rPr sz="1150" spc="100" dirty="0">
                <a:latin typeface="Cambria Math"/>
                <a:cs typeface="Cambria Math"/>
              </a:rPr>
              <a:t>𝜑</a:t>
            </a:r>
            <a:r>
              <a:rPr sz="1150" spc="-465" dirty="0">
                <a:latin typeface="Cambria Math"/>
                <a:cs typeface="Cambria Math"/>
              </a:rPr>
              <a:t>𝑎</a:t>
            </a:r>
            <a:r>
              <a:rPr sz="1150" spc="30" dirty="0">
                <a:latin typeface="Cambria Math"/>
                <a:cs typeface="Cambria Math"/>
              </a:rPr>
              <a:t>̅</a:t>
            </a:r>
            <a:r>
              <a:rPr sz="1275" spc="60" baseline="-16339" dirty="0">
                <a:latin typeface="Cambria Math"/>
                <a:cs typeface="Cambria Math"/>
              </a:rPr>
              <a:t>𝜑</a:t>
            </a:r>
            <a:r>
              <a:rPr sz="1275" spc="345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--</a:t>
            </a:r>
            <a:r>
              <a:rPr sz="1150" spc="-35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(For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Φ-</a:t>
            </a:r>
            <a:r>
              <a:rPr sz="1150" spc="-10" dirty="0">
                <a:latin typeface="Times New Roman"/>
                <a:cs typeface="Times New Roman"/>
              </a:rPr>
              <a:t>direction).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170"/>
              </a:spcBef>
            </a:pPr>
            <a:r>
              <a:rPr sz="1150" dirty="0">
                <a:latin typeface="Times New Roman"/>
                <a:cs typeface="Times New Roman"/>
              </a:rPr>
              <a:t>dl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Cambria Math"/>
                <a:cs typeface="Cambria Math"/>
              </a:rPr>
              <a:t>𝑑</a:t>
            </a:r>
            <a:r>
              <a:rPr sz="1150" spc="75" dirty="0">
                <a:latin typeface="Cambria Math"/>
                <a:cs typeface="Cambria Math"/>
              </a:rPr>
              <a:t>𝑧</a:t>
            </a:r>
            <a:r>
              <a:rPr sz="1150" spc="-470" dirty="0">
                <a:latin typeface="Cambria Math"/>
                <a:cs typeface="Cambria Math"/>
              </a:rPr>
              <a:t>𝑎</a:t>
            </a:r>
            <a:r>
              <a:rPr sz="1150" spc="60" dirty="0">
                <a:latin typeface="Cambria Math"/>
                <a:cs typeface="Cambria Math"/>
              </a:rPr>
              <a:t>̅</a:t>
            </a:r>
            <a:r>
              <a:rPr sz="1275" spc="52" baseline="-16339" dirty="0">
                <a:latin typeface="Cambria Math"/>
                <a:cs typeface="Cambria Math"/>
              </a:rPr>
              <a:t>𝑧</a:t>
            </a:r>
            <a:r>
              <a:rPr sz="1275" spc="300" baseline="-16339" dirty="0">
                <a:latin typeface="Cambria Math"/>
                <a:cs typeface="Cambria Math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--</a:t>
            </a:r>
            <a:r>
              <a:rPr sz="1150" spc="-40" dirty="0">
                <a:latin typeface="Times New Roman"/>
                <a:cs typeface="Times New Roman"/>
              </a:rPr>
              <a:t>-</a:t>
            </a:r>
            <a:r>
              <a:rPr sz="1150" dirty="0">
                <a:latin typeface="Times New Roman"/>
                <a:cs typeface="Times New Roman"/>
              </a:rPr>
              <a:t>(For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z-</a:t>
            </a:r>
            <a:r>
              <a:rPr sz="1150" spc="-10" dirty="0">
                <a:latin typeface="Times New Roman"/>
                <a:cs typeface="Times New Roman"/>
              </a:rPr>
              <a:t>axis).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Normal</a:t>
            </a:r>
            <a:r>
              <a:rPr sz="1150" b="1" spc="14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Surface</a:t>
            </a:r>
            <a:r>
              <a:rPr sz="1150" b="1" spc="12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(ds):</a:t>
            </a:r>
            <a:endParaRPr sz="1150">
              <a:latin typeface="Times New Roman"/>
              <a:cs typeface="Times New Roman"/>
            </a:endParaRPr>
          </a:p>
          <a:p>
            <a:pPr marL="127000" marR="261620">
              <a:lnSpc>
                <a:spcPct val="104500"/>
              </a:lnSpc>
              <a:spcBef>
                <a:spcPts val="1150"/>
              </a:spcBef>
            </a:pP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basically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cross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(area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element)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  <a:p>
            <a:pPr marL="516255" algn="ctr">
              <a:lnSpc>
                <a:spcPct val="100000"/>
              </a:lnSpc>
              <a:spcBef>
                <a:spcPts val="9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16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40" dirty="0">
                <a:latin typeface="Cambria Math"/>
                <a:cs typeface="Cambria Math"/>
              </a:rPr>
              <a:t> </a:t>
            </a:r>
            <a:r>
              <a:rPr sz="1150" spc="80" dirty="0">
                <a:latin typeface="Cambria Math"/>
                <a:cs typeface="Cambria Math"/>
              </a:rPr>
              <a:t>𝑑</a:t>
            </a:r>
            <a:r>
              <a:rPr sz="1150" spc="114" dirty="0">
                <a:latin typeface="Cambria Math"/>
                <a:cs typeface="Cambria Math"/>
              </a:rPr>
              <a:t>𝑠</a:t>
            </a:r>
            <a:r>
              <a:rPr sz="1150" spc="-420" dirty="0">
                <a:latin typeface="Cambria Math"/>
                <a:cs typeface="Cambria Math"/>
              </a:rPr>
              <a:t>𝑎</a:t>
            </a:r>
            <a:r>
              <a:rPr sz="1150" spc="75" dirty="0">
                <a:latin typeface="Cambria Math"/>
                <a:cs typeface="Cambria Math"/>
              </a:rPr>
              <a:t>̅</a:t>
            </a:r>
            <a:r>
              <a:rPr sz="1275" spc="127" baseline="-16339" dirty="0">
                <a:latin typeface="Cambria Math"/>
                <a:cs typeface="Cambria Math"/>
              </a:rPr>
              <a:t>𝑁</a:t>
            </a:r>
            <a:endParaRPr sz="1275" baseline="-16339">
              <a:latin typeface="Cambria Math"/>
              <a:cs typeface="Cambria Math"/>
            </a:endParaRPr>
          </a:p>
          <a:p>
            <a:pPr marL="127000">
              <a:lnSpc>
                <a:spcPct val="100000"/>
              </a:lnSpc>
              <a:spcBef>
                <a:spcPts val="25"/>
              </a:spcBef>
            </a:pPr>
            <a:r>
              <a:rPr sz="1150" spc="5" dirty="0">
                <a:latin typeface="Times New Roman"/>
                <a:cs typeface="Times New Roman"/>
              </a:rPr>
              <a:t>W</a:t>
            </a:r>
            <a:r>
              <a:rPr sz="1150" spc="30" dirty="0">
                <a:latin typeface="Times New Roman"/>
                <a:cs typeface="Times New Roman"/>
              </a:rPr>
              <a:t>h</a:t>
            </a:r>
            <a:r>
              <a:rPr sz="1150" spc="-10" dirty="0">
                <a:latin typeface="Times New Roman"/>
                <a:cs typeface="Times New Roman"/>
              </a:rPr>
              <a:t>e</a:t>
            </a:r>
            <a:r>
              <a:rPr sz="1150" spc="50" dirty="0">
                <a:latin typeface="Times New Roman"/>
                <a:cs typeface="Times New Roman"/>
              </a:rPr>
              <a:t>r</a:t>
            </a:r>
            <a:r>
              <a:rPr sz="1150" spc="30" dirty="0">
                <a:latin typeface="Times New Roman"/>
                <a:cs typeface="Times New Roman"/>
              </a:rPr>
              <a:t>e</a:t>
            </a:r>
            <a:r>
              <a:rPr sz="1150" spc="-490" dirty="0">
                <a:latin typeface="Cambria Math"/>
                <a:cs typeface="Cambria Math"/>
              </a:rPr>
              <a:t>𝑎</a:t>
            </a:r>
            <a:r>
              <a:rPr sz="1150" spc="5" dirty="0">
                <a:latin typeface="Cambria Math"/>
                <a:cs typeface="Cambria Math"/>
              </a:rPr>
              <a:t>̅</a:t>
            </a:r>
            <a:r>
              <a:rPr sz="1275" spc="120" baseline="-16339" dirty="0">
                <a:latin typeface="Cambria Math"/>
                <a:cs typeface="Cambria Math"/>
              </a:rPr>
              <a:t>𝑁</a:t>
            </a:r>
            <a:r>
              <a:rPr sz="1150" spc="15" dirty="0">
                <a:latin typeface="Times New Roman"/>
                <a:cs typeface="Times New Roman"/>
              </a:rPr>
              <a:t>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perpendicular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surface.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0" marR="43180">
              <a:lnSpc>
                <a:spcPct val="105700"/>
              </a:lnSpc>
            </a:pP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describes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circular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disc.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Always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remember-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circular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disk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we</a:t>
            </a:r>
            <a:r>
              <a:rPr sz="1150" spc="5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angular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measure.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angular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parameter </a:t>
            </a:r>
            <a:r>
              <a:rPr sz="1150" dirty="0">
                <a:latin typeface="Times New Roman"/>
                <a:cs typeface="Times New Roman"/>
              </a:rPr>
              <a:t>will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always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curved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arc.</a:t>
            </a:r>
            <a:endParaRPr sz="1150">
              <a:latin typeface="Times New Roman"/>
              <a:cs typeface="Times New Roman"/>
            </a:endParaRPr>
          </a:p>
          <a:p>
            <a:pPr marL="127000" marR="1296670">
              <a:lnSpc>
                <a:spcPct val="114799"/>
              </a:lnSpc>
              <a:spcBef>
                <a:spcPts val="104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dΦ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arc.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Arc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 </a:t>
            </a:r>
            <a:r>
              <a:rPr sz="1150" dirty="0">
                <a:latin typeface="Times New Roman"/>
                <a:cs typeface="Times New Roman"/>
              </a:rPr>
              <a:t>Arc=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radius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*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angle</a:t>
            </a:r>
            <a:endParaRPr sz="1150">
              <a:latin typeface="Times New Roman"/>
              <a:cs typeface="Times New Roman"/>
            </a:endParaRPr>
          </a:p>
          <a:p>
            <a:pPr marL="514350" algn="ctr">
              <a:lnSpc>
                <a:spcPct val="100000"/>
              </a:lnSpc>
              <a:spcBef>
                <a:spcPts val="100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2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95" dirty="0">
                <a:latin typeface="Cambria Math"/>
                <a:cs typeface="Cambria Math"/>
              </a:rPr>
              <a:t> </a:t>
            </a:r>
            <a:r>
              <a:rPr sz="1150" spc="55" dirty="0">
                <a:latin typeface="Cambria Math"/>
                <a:cs typeface="Cambria Math"/>
              </a:rPr>
              <a:t>𝑟</a:t>
            </a:r>
            <a:r>
              <a:rPr sz="1150" spc="40" dirty="0">
                <a:latin typeface="Cambria Math"/>
                <a:cs typeface="Cambria Math"/>
              </a:rPr>
              <a:t>𝑑</a:t>
            </a:r>
            <a:r>
              <a:rPr sz="1150" spc="55" dirty="0">
                <a:latin typeface="Cambria Math"/>
                <a:cs typeface="Cambria Math"/>
              </a:rPr>
              <a:t>𝑟</a:t>
            </a:r>
            <a:r>
              <a:rPr sz="1150" spc="40" dirty="0">
                <a:latin typeface="Cambria Math"/>
                <a:cs typeface="Cambria Math"/>
              </a:rPr>
              <a:t>𝑑</a:t>
            </a:r>
            <a:r>
              <a:rPr sz="1150" spc="100" dirty="0">
                <a:latin typeface="Cambria Math"/>
                <a:cs typeface="Cambria Math"/>
              </a:rPr>
              <a:t>𝜑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40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𝑧</a:t>
            </a:r>
            <a:endParaRPr sz="1275" baseline="-16339">
              <a:latin typeface="Cambria Math"/>
              <a:cs typeface="Cambria Math"/>
            </a:endParaRPr>
          </a:p>
          <a:p>
            <a:pPr marL="516255" algn="ctr">
              <a:lnSpc>
                <a:spcPct val="100000"/>
              </a:lnSpc>
              <a:spcBef>
                <a:spcPts val="9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2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0" dirty="0">
                <a:latin typeface="Cambria Math"/>
                <a:cs typeface="Cambria Math"/>
              </a:rPr>
              <a:t> 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65" dirty="0">
                <a:latin typeface="Cambria Math"/>
                <a:cs typeface="Cambria Math"/>
              </a:rPr>
              <a:t>𝑟</a:t>
            </a:r>
            <a:r>
              <a:rPr sz="1150" spc="50" dirty="0">
                <a:latin typeface="Cambria Math"/>
                <a:cs typeface="Cambria Math"/>
              </a:rPr>
              <a:t>𝑑</a:t>
            </a:r>
            <a:r>
              <a:rPr sz="1150" spc="90" dirty="0">
                <a:latin typeface="Cambria Math"/>
                <a:cs typeface="Cambria Math"/>
              </a:rPr>
              <a:t>𝑧</a:t>
            </a:r>
            <a:r>
              <a:rPr sz="1150" spc="-450" dirty="0">
                <a:latin typeface="Cambria Math"/>
                <a:cs typeface="Cambria Math"/>
              </a:rPr>
              <a:t>𝑎</a:t>
            </a:r>
            <a:r>
              <a:rPr sz="1150" spc="45" dirty="0">
                <a:latin typeface="Cambria Math"/>
                <a:cs typeface="Cambria Math"/>
              </a:rPr>
              <a:t>̅</a:t>
            </a:r>
            <a:r>
              <a:rPr sz="1275" spc="82" baseline="-16339" dirty="0">
                <a:latin typeface="Cambria Math"/>
                <a:cs typeface="Cambria Math"/>
              </a:rPr>
              <a:t>𝜑</a:t>
            </a:r>
            <a:endParaRPr sz="1275" baseline="-16339">
              <a:latin typeface="Cambria Math"/>
              <a:cs typeface="Cambria Math"/>
            </a:endParaRPr>
          </a:p>
          <a:p>
            <a:pPr marL="514350" algn="ctr">
              <a:lnSpc>
                <a:spcPct val="100000"/>
              </a:lnSpc>
              <a:spcBef>
                <a:spcPts val="275"/>
              </a:spcBef>
            </a:pPr>
            <a:r>
              <a:rPr sz="1725" spc="-750" baseline="12077" dirty="0">
                <a:latin typeface="Cambria Math"/>
                <a:cs typeface="Cambria Math"/>
              </a:rPr>
              <a:t>̅</a:t>
            </a:r>
            <a:r>
              <a:rPr sz="1150" spc="-325" dirty="0">
                <a:latin typeface="Cambria Math"/>
                <a:cs typeface="Cambria Math"/>
              </a:rPr>
              <a:t>𝑑</a:t>
            </a:r>
            <a:r>
              <a:rPr sz="1725" spc="-277" baseline="12077" dirty="0">
                <a:latin typeface="Cambria Math"/>
                <a:cs typeface="Cambria Math"/>
              </a:rPr>
              <a:t>̅</a:t>
            </a:r>
            <a:r>
              <a:rPr sz="1150" spc="-500" dirty="0">
                <a:latin typeface="Cambria Math"/>
                <a:cs typeface="Cambria Math"/>
              </a:rPr>
              <a:t>𝑠</a:t>
            </a:r>
            <a:r>
              <a:rPr sz="1725" baseline="12077" dirty="0">
                <a:latin typeface="Cambria Math"/>
                <a:cs typeface="Cambria Math"/>
              </a:rPr>
              <a:t>̅</a:t>
            </a:r>
            <a:r>
              <a:rPr sz="1725" spc="225" baseline="12077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95" dirty="0">
                <a:latin typeface="Cambria Math"/>
                <a:cs typeface="Cambria Math"/>
              </a:rPr>
              <a:t> </a:t>
            </a:r>
            <a:r>
              <a:rPr sz="1150" spc="55" dirty="0">
                <a:latin typeface="Cambria Math"/>
                <a:cs typeface="Cambria Math"/>
              </a:rPr>
              <a:t>𝑟</a:t>
            </a:r>
            <a:r>
              <a:rPr sz="1150" spc="40" dirty="0">
                <a:latin typeface="Cambria Math"/>
                <a:cs typeface="Cambria Math"/>
              </a:rPr>
              <a:t>𝑑</a:t>
            </a:r>
            <a:r>
              <a:rPr sz="1150" spc="55" dirty="0">
                <a:latin typeface="Cambria Math"/>
                <a:cs typeface="Cambria Math"/>
              </a:rPr>
              <a:t>𝑟</a:t>
            </a:r>
            <a:r>
              <a:rPr sz="1150" spc="40" dirty="0">
                <a:latin typeface="Cambria Math"/>
                <a:cs typeface="Cambria Math"/>
              </a:rPr>
              <a:t>𝑑</a:t>
            </a:r>
            <a:r>
              <a:rPr sz="1150" spc="100" dirty="0">
                <a:latin typeface="Cambria Math"/>
                <a:cs typeface="Cambria Math"/>
              </a:rPr>
              <a:t>𝜑</a:t>
            </a:r>
            <a:r>
              <a:rPr sz="1150" spc="-459" dirty="0">
                <a:latin typeface="Cambria Math"/>
                <a:cs typeface="Cambria Math"/>
              </a:rPr>
              <a:t>𝑎</a:t>
            </a:r>
            <a:r>
              <a:rPr sz="1150" spc="40" dirty="0">
                <a:latin typeface="Cambria Math"/>
                <a:cs typeface="Cambria Math"/>
              </a:rPr>
              <a:t>̅</a:t>
            </a:r>
            <a:r>
              <a:rPr sz="1275" spc="67" baseline="-16339" dirty="0">
                <a:latin typeface="Cambria Math"/>
                <a:cs typeface="Cambria Math"/>
              </a:rPr>
              <a:t>𝑟</a:t>
            </a:r>
            <a:endParaRPr sz="1275" baseline="-16339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1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50">
              <a:latin typeface="Cambria Math"/>
              <a:cs typeface="Cambria Math"/>
            </a:endParaRPr>
          </a:p>
          <a:p>
            <a:pPr marL="127000">
              <a:lnSpc>
                <a:spcPts val="1375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Differential</a:t>
            </a:r>
            <a:r>
              <a:rPr sz="1150" b="1" spc="16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Volume:</a:t>
            </a:r>
            <a:endParaRPr sz="1150">
              <a:latin typeface="Times New Roman"/>
              <a:cs typeface="Times New Roman"/>
            </a:endParaRPr>
          </a:p>
          <a:p>
            <a:pPr marL="127000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differential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element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(dv)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triple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product.</a:t>
            </a:r>
            <a:endParaRPr sz="1150">
              <a:latin typeface="Times New Roman"/>
              <a:cs typeface="Times New Roman"/>
            </a:endParaRPr>
          </a:p>
          <a:p>
            <a:pPr marL="519430" algn="ctr">
              <a:lnSpc>
                <a:spcPct val="100000"/>
              </a:lnSpc>
              <a:spcBef>
                <a:spcPts val="20"/>
              </a:spcBef>
            </a:pPr>
            <a:r>
              <a:rPr sz="1150" dirty="0">
                <a:latin typeface="Cambria Math"/>
                <a:cs typeface="Cambria Math"/>
              </a:rPr>
              <a:t>𝑑𝑣</a:t>
            </a:r>
            <a:r>
              <a:rPr sz="1150" spc="135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=</a:t>
            </a:r>
            <a:r>
              <a:rPr sz="1150" spc="105" dirty="0">
                <a:latin typeface="Cambria Math"/>
                <a:cs typeface="Cambria Math"/>
              </a:rPr>
              <a:t> </a:t>
            </a:r>
            <a:r>
              <a:rPr sz="1150" spc="-10" dirty="0">
                <a:latin typeface="Cambria Math"/>
                <a:cs typeface="Cambria Math"/>
              </a:rPr>
              <a:t>𝑟𝑑𝑟𝑑𝜑𝑑𝑧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437258"/>
            <a:ext cx="15405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6595" y="1097103"/>
            <a:ext cx="2477770" cy="5467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79755">
              <a:lnSpc>
                <a:spcPct val="100000"/>
              </a:lnSpc>
              <a:spcBef>
                <a:spcPts val="76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.............................................(1)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19734" algn="l"/>
              </a:tabLst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r>
              <a:rPr sz="1150" dirty="0">
                <a:latin typeface="Times New Roman"/>
                <a:cs typeface="Times New Roman"/>
              </a:rPr>
              <a:t>	are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constant,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39" y="2507742"/>
            <a:ext cx="24701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3239516"/>
            <a:ext cx="4615815" cy="760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Applying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Divergence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...........................(2)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4588890"/>
            <a:ext cx="5861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term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0042" y="4588890"/>
            <a:ext cx="37350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stored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electric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409" y="5000625"/>
            <a:ext cx="6142355" cy="3500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1600" marR="94615" algn="just">
              <a:lnSpc>
                <a:spcPct val="100400"/>
              </a:lnSpc>
              <a:spcBef>
                <a:spcPts val="130"/>
              </a:spcBef>
              <a:tabLst>
                <a:tab pos="2813685" algn="l"/>
              </a:tabLst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fields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term</a:t>
            </a:r>
            <a:r>
              <a:rPr sz="1150" dirty="0">
                <a:latin typeface="Times New Roman"/>
                <a:cs typeface="Times New Roman"/>
              </a:rPr>
              <a:t>	represents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power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dissipation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within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volume. </a:t>
            </a:r>
            <a:r>
              <a:rPr sz="1150" dirty="0">
                <a:latin typeface="Times New Roman"/>
                <a:cs typeface="Times New Roman"/>
              </a:rPr>
              <a:t>Hence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right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hand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side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(6.36)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decrease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power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within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consideration.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150">
              <a:latin typeface="Times New Roman"/>
              <a:cs typeface="Times New Roman"/>
            </a:endParaRPr>
          </a:p>
          <a:p>
            <a:pPr marL="101600" algn="just">
              <a:lnSpc>
                <a:spcPts val="1375"/>
              </a:lnSpc>
              <a:spcBef>
                <a:spcPts val="5"/>
              </a:spcBef>
              <a:tabLst>
                <a:tab pos="4968240" algn="l"/>
              </a:tabLst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left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hand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side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(6.36)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as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where</a:t>
            </a:r>
            <a:endParaRPr sz="1150">
              <a:latin typeface="Times New Roman"/>
              <a:cs typeface="Times New Roman"/>
            </a:endParaRPr>
          </a:p>
          <a:p>
            <a:pPr marL="101600" algn="just">
              <a:lnSpc>
                <a:spcPts val="1375"/>
              </a:lnSpc>
            </a:pPr>
            <a:r>
              <a:rPr sz="1150" dirty="0">
                <a:latin typeface="Times New Roman"/>
                <a:cs typeface="Times New Roman"/>
              </a:rPr>
              <a:t>(W/mt</a:t>
            </a:r>
            <a:r>
              <a:rPr sz="1200" baseline="27777" dirty="0">
                <a:latin typeface="Times New Roman"/>
                <a:cs typeface="Times New Roman"/>
              </a:rPr>
              <a:t>2</a:t>
            </a:r>
            <a:r>
              <a:rPr sz="1150" dirty="0">
                <a:latin typeface="Times New Roman"/>
                <a:cs typeface="Times New Roman"/>
              </a:rPr>
              <a:t>)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Poynting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power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density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associated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with</a:t>
            </a:r>
            <a:endParaRPr sz="1150">
              <a:latin typeface="Times New Roman"/>
              <a:cs typeface="Times New Roman"/>
            </a:endParaRPr>
          </a:p>
          <a:p>
            <a:pPr marL="101600" marR="93980" algn="just">
              <a:lnSpc>
                <a:spcPct val="100000"/>
              </a:lnSpc>
              <a:spcBef>
                <a:spcPts val="2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electromagnetic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field.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integration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Poynting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closed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gives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power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flowing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surface.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Equation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(6.36)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referred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Poynting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theorem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states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that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net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power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flowing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out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equal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decrease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stored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within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volume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minus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conduction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losses.</a:t>
            </a:r>
            <a:endParaRPr sz="115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  <a:spcBef>
                <a:spcPts val="525"/>
              </a:spcBef>
            </a:pPr>
            <a:r>
              <a:rPr sz="1150" b="1" dirty="0">
                <a:latin typeface="Times New Roman"/>
                <a:cs typeface="Times New Roman"/>
              </a:rPr>
              <a:t>Poynting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vector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for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the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time</a:t>
            </a:r>
            <a:r>
              <a:rPr sz="1150" b="1" spc="1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harmonic</a:t>
            </a:r>
            <a:r>
              <a:rPr sz="1150" b="1" spc="8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case:</a:t>
            </a:r>
            <a:endParaRPr sz="1150">
              <a:latin typeface="Times New Roman"/>
              <a:cs typeface="Times New Roman"/>
            </a:endParaRPr>
          </a:p>
          <a:p>
            <a:pPr marL="101600" marR="87630" algn="just">
              <a:lnSpc>
                <a:spcPct val="133300"/>
              </a:lnSpc>
              <a:spcBef>
                <a:spcPts val="46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4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harmonic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case,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variation</a:t>
            </a:r>
            <a:r>
              <a:rPr sz="1150" spc="4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430" dirty="0">
                <a:latin typeface="Times New Roman"/>
                <a:cs typeface="Times New Roman"/>
              </a:rPr>
              <a:t>    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have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seen</a:t>
            </a:r>
            <a:r>
              <a:rPr sz="1150" spc="4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 </a:t>
            </a:r>
            <a:r>
              <a:rPr sz="1150" dirty="0">
                <a:latin typeface="Times New Roman"/>
                <a:cs typeface="Times New Roman"/>
              </a:rPr>
              <a:t>instantaneous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quantity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70" dirty="0">
                <a:latin typeface="Times New Roman"/>
                <a:cs typeface="Times New Roman"/>
              </a:rPr>
              <a:t>    </a:t>
            </a:r>
            <a:r>
              <a:rPr sz="1150" spc="-20" dirty="0">
                <a:latin typeface="Times New Roman"/>
                <a:cs typeface="Times New Roman"/>
              </a:rPr>
              <a:t>when</a:t>
            </a:r>
            <a:endParaRPr sz="1150">
              <a:latin typeface="Times New Roman"/>
              <a:cs typeface="Times New Roman"/>
            </a:endParaRPr>
          </a:p>
          <a:p>
            <a:pPr marL="517525" algn="just">
              <a:lnSpc>
                <a:spcPct val="100000"/>
              </a:lnSpc>
              <a:spcBef>
                <a:spcPts val="60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reference.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example,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phasor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150">
              <a:latin typeface="Times New Roman"/>
              <a:cs typeface="Times New Roman"/>
            </a:endParaRPr>
          </a:p>
          <a:p>
            <a:pPr marL="101600" algn="just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instanteneous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field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909" y="8984691"/>
            <a:ext cx="22618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064385" algn="l"/>
              </a:tabLst>
            </a:pPr>
            <a:r>
              <a:rPr sz="1150" spc="-20" dirty="0">
                <a:latin typeface="Times New Roman"/>
                <a:cs typeface="Times New Roman"/>
              </a:rPr>
              <a:t>when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i="1" spc="-25" dirty="0">
                <a:latin typeface="Times New Roman"/>
                <a:cs typeface="Times New Roman"/>
              </a:rPr>
              <a:t>E</a:t>
            </a:r>
            <a:r>
              <a:rPr sz="1200" i="1" spc="-37" baseline="-6944" dirty="0">
                <a:latin typeface="Times New Roman"/>
                <a:cs typeface="Times New Roman"/>
              </a:rPr>
              <a:t>0</a:t>
            </a:r>
            <a:endParaRPr sz="1200" baseline="-694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3634" y="8690254"/>
            <a:ext cx="1454150" cy="5010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.................................(1)</a:t>
            </a:r>
            <a:endParaRPr sz="1150">
              <a:latin typeface="Times New Roman"/>
              <a:cs typeface="Times New Roman"/>
            </a:endParaRPr>
          </a:p>
          <a:p>
            <a:pPr marL="1105535">
              <a:lnSpc>
                <a:spcPct val="100000"/>
              </a:lnSpc>
              <a:spcBef>
                <a:spcPts val="490"/>
              </a:spcBef>
            </a:pPr>
            <a:r>
              <a:rPr sz="1150" spc="-25" dirty="0">
                <a:latin typeface="Times New Roman"/>
                <a:cs typeface="Times New Roman"/>
              </a:rPr>
              <a:t>is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3415" y="8984691"/>
            <a:ext cx="2876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real.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309" y="9158427"/>
            <a:ext cx="3848100" cy="581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instanteneous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quantities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150">
              <a:latin typeface="Times New Roman"/>
              <a:cs typeface="Times New Roman"/>
            </a:endParaRPr>
          </a:p>
          <a:p>
            <a:pPr marL="1993264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..................(2)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42975"/>
            <a:ext cx="2343150" cy="3714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0977" y="1459155"/>
            <a:ext cx="238125" cy="1043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4792" y="1496694"/>
            <a:ext cx="85725" cy="666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1726438"/>
            <a:ext cx="1247775" cy="4286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2247138"/>
            <a:ext cx="1209675" cy="4286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6116" y="2485263"/>
            <a:ext cx="628650" cy="1524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3450" y="2800857"/>
            <a:ext cx="2676525" cy="40005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2975" y="3531742"/>
            <a:ext cx="3333750" cy="4000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0924" y="4326120"/>
            <a:ext cx="1571625" cy="39816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62732" y="4833365"/>
            <a:ext cx="533399" cy="2952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63339" y="5652441"/>
            <a:ext cx="1400175" cy="31371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29350" y="5823203"/>
            <a:ext cx="609600" cy="1524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67478" y="7244206"/>
            <a:ext cx="200025" cy="1333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99327" y="7477125"/>
            <a:ext cx="200025" cy="1333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2975" y="7710169"/>
            <a:ext cx="352425" cy="8572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42975" y="7998702"/>
            <a:ext cx="1714500" cy="21778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2975" y="8625036"/>
            <a:ext cx="2714625" cy="28393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2975" y="9448000"/>
            <a:ext cx="1914525" cy="20955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02056" y="301701"/>
            <a:ext cx="7173595" cy="9459595"/>
            <a:chOff x="302056" y="301701"/>
            <a:chExt cx="7173595" cy="9459595"/>
          </a:xfrm>
        </p:grpSpPr>
        <p:sp>
          <p:nvSpPr>
            <p:cNvPr id="34" name="object 34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54864" y="9404667"/>
                  </a:move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54864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73150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54864" y="9459519"/>
                  </a:lnTo>
                  <a:lnTo>
                    <a:pt x="7118350" y="9459519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6920" y="9715499"/>
              <a:ext cx="7063740" cy="9525"/>
            </a:xfrm>
            <a:custGeom>
              <a:avLst/>
              <a:gdLst/>
              <a:ahLst/>
              <a:cxnLst/>
              <a:rect l="l" t="t" r="r" b="b"/>
              <a:pathLst>
                <a:path w="7063740" h="9525">
                  <a:moveTo>
                    <a:pt x="706348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063485" y="9144"/>
                  </a:lnTo>
                  <a:lnTo>
                    <a:pt x="7063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6920" y="9706355"/>
              <a:ext cx="7118350" cy="55244"/>
            </a:xfrm>
            <a:custGeom>
              <a:avLst/>
              <a:gdLst/>
              <a:ahLst/>
              <a:cxnLst/>
              <a:rect l="l" t="t" r="r" b="b"/>
              <a:pathLst>
                <a:path w="7118350" h="55245">
                  <a:moveTo>
                    <a:pt x="7072566" y="12"/>
                  </a:moveTo>
                  <a:lnTo>
                    <a:pt x="7063486" y="12"/>
                  </a:lnTo>
                  <a:lnTo>
                    <a:pt x="0" y="12"/>
                  </a:lnTo>
                  <a:lnTo>
                    <a:pt x="0" y="9144"/>
                  </a:lnTo>
                  <a:lnTo>
                    <a:pt x="7063435" y="9144"/>
                  </a:lnTo>
                  <a:lnTo>
                    <a:pt x="7072566" y="9144"/>
                  </a:lnTo>
                  <a:lnTo>
                    <a:pt x="7072566" y="12"/>
                  </a:lnTo>
                  <a:close/>
                </a:path>
                <a:path w="7118350" h="55245">
                  <a:moveTo>
                    <a:pt x="7118286" y="0"/>
                  </a:moveTo>
                  <a:lnTo>
                    <a:pt x="7081723" y="0"/>
                  </a:lnTo>
                  <a:lnTo>
                    <a:pt x="7081723" y="18300"/>
                  </a:lnTo>
                  <a:lnTo>
                    <a:pt x="7063435" y="18300"/>
                  </a:lnTo>
                  <a:lnTo>
                    <a:pt x="7063435" y="54864"/>
                  </a:lnTo>
                  <a:lnTo>
                    <a:pt x="7081723" y="54864"/>
                  </a:lnTo>
                  <a:lnTo>
                    <a:pt x="7118286" y="54864"/>
                  </a:lnTo>
                  <a:lnTo>
                    <a:pt x="7118286" y="18300"/>
                  </a:lnTo>
                  <a:lnTo>
                    <a:pt x="7118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Footer Placeholder 3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1226946"/>
            <a:ext cx="2538730" cy="1103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quantities.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-20" dirty="0">
                <a:latin typeface="Times New Roman"/>
                <a:cs typeface="Times New Roman"/>
              </a:rPr>
              <a:t>i.e,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9354" y="2924047"/>
            <a:ext cx="133985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..............................(3)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4765" y="3408679"/>
            <a:ext cx="30308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average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product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AB,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" y="3356305"/>
            <a:ext cx="2413000" cy="4927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3200"/>
              </a:lnSpc>
              <a:spcBef>
                <a:spcPts val="90"/>
              </a:spcBef>
              <a:tabLst>
                <a:tab pos="968375" algn="l"/>
              </a:tabLst>
            </a:pPr>
            <a:r>
              <a:rPr sz="1150" dirty="0">
                <a:latin typeface="Times New Roman"/>
                <a:cs typeface="Times New Roman"/>
              </a:rPr>
              <a:t>Since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A</a:t>
            </a:r>
            <a:r>
              <a:rPr sz="1150" i="1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B</a:t>
            </a:r>
            <a:r>
              <a:rPr sz="1150" i="1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periodic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period </a:t>
            </a:r>
            <a:r>
              <a:rPr sz="1150" dirty="0">
                <a:latin typeface="Times New Roman"/>
                <a:cs typeface="Times New Roman"/>
              </a:rPr>
              <a:t>denoted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r>
              <a:rPr sz="1150" dirty="0">
                <a:latin typeface="Times New Roman"/>
                <a:cs typeface="Times New Roman"/>
              </a:rPr>
              <a:t>	can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written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309" y="4605096"/>
            <a:ext cx="3881120" cy="5016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53845">
              <a:lnSpc>
                <a:spcPct val="100000"/>
              </a:lnSpc>
              <a:spcBef>
                <a:spcPts val="58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.....................................(4)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Further,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phasor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quantities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A</a:t>
            </a:r>
            <a:r>
              <a:rPr sz="1150" i="1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B</a:t>
            </a: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that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309" y="5604509"/>
            <a:ext cx="2425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7161" y="5604509"/>
            <a:ext cx="23190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*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denotes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complex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conjugate.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0833" y="6267703"/>
            <a:ext cx="19469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..............................................(5)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309" y="6560311"/>
            <a:ext cx="125412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poynting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2861" y="6560311"/>
            <a:ext cx="12179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309" y="6999478"/>
            <a:ext cx="5694680" cy="1336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339090" algn="r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...................................(6)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2000"/>
              </a:lnSpc>
              <a:spcBef>
                <a:spcPts val="1150"/>
              </a:spcBef>
            </a:pPr>
            <a:r>
              <a:rPr sz="1150" dirty="0">
                <a:latin typeface="Times New Roman"/>
                <a:cs typeface="Times New Roman"/>
              </a:rPr>
              <a:t>If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consider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electromagnetic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propagating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+z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direction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has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only </a:t>
            </a:r>
            <a:r>
              <a:rPr sz="1150" dirty="0">
                <a:latin typeface="Times New Roman"/>
                <a:cs typeface="Times New Roman"/>
              </a:rPr>
              <a:t>component,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(6.42)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write: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Using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(6)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2588" y="9108135"/>
            <a:ext cx="17183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........................................(7)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309" y="9529064"/>
            <a:ext cx="3937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latin typeface="Times New Roman"/>
                <a:cs typeface="Times New Roman"/>
              </a:rPr>
              <a:t>where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2255" y="9529064"/>
            <a:ext cx="2425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5910" y="9529064"/>
            <a:ext cx="25069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under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consideration.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942975"/>
            <a:ext cx="1914525" cy="2095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9157" y="1523369"/>
            <a:ext cx="581025" cy="17939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" y="1866401"/>
            <a:ext cx="590550" cy="1802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975" y="2424938"/>
            <a:ext cx="2152650" cy="1714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2736088"/>
            <a:ext cx="2552700" cy="3238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69436" y="3224622"/>
            <a:ext cx="447675" cy="32248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048" y="3646551"/>
            <a:ext cx="180975" cy="1333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2975" y="3933571"/>
            <a:ext cx="885825" cy="4000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2975" y="4473321"/>
            <a:ext cx="1476375" cy="3238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2975" y="5190267"/>
            <a:ext cx="2057400" cy="19935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2540" y="5491226"/>
            <a:ext cx="1790700" cy="27622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3450" y="6077203"/>
            <a:ext cx="1143000" cy="3238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16911" y="6545198"/>
            <a:ext cx="609600" cy="1524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2975" y="6889242"/>
            <a:ext cx="3762375" cy="23812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96075" y="7309611"/>
            <a:ext cx="133350" cy="14287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2975" y="7829722"/>
            <a:ext cx="1428750" cy="22788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2975" y="8418110"/>
            <a:ext cx="1838325" cy="38936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42975" y="8918575"/>
            <a:ext cx="1704975" cy="3238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53311" y="9443669"/>
            <a:ext cx="914400" cy="209549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02056" y="301701"/>
            <a:ext cx="7173595" cy="9459595"/>
            <a:chOff x="302056" y="301701"/>
            <a:chExt cx="7173595" cy="9459595"/>
          </a:xfrm>
        </p:grpSpPr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3528" y="9368027"/>
              <a:ext cx="1047750" cy="32329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54864" y="9404667"/>
                  </a:move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54864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73150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54864" y="9459519"/>
                  </a:lnTo>
                  <a:lnTo>
                    <a:pt x="7118350" y="9459519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6920" y="9715499"/>
              <a:ext cx="7063740" cy="9525"/>
            </a:xfrm>
            <a:custGeom>
              <a:avLst/>
              <a:gdLst/>
              <a:ahLst/>
              <a:cxnLst/>
              <a:rect l="l" t="t" r="r" b="b"/>
              <a:pathLst>
                <a:path w="7063740" h="9525">
                  <a:moveTo>
                    <a:pt x="7063485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063485" y="9144"/>
                  </a:lnTo>
                  <a:lnTo>
                    <a:pt x="7063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6920" y="9706355"/>
              <a:ext cx="7118350" cy="55244"/>
            </a:xfrm>
            <a:custGeom>
              <a:avLst/>
              <a:gdLst/>
              <a:ahLst/>
              <a:cxnLst/>
              <a:rect l="l" t="t" r="r" b="b"/>
              <a:pathLst>
                <a:path w="7118350" h="55245">
                  <a:moveTo>
                    <a:pt x="7072566" y="12"/>
                  </a:moveTo>
                  <a:lnTo>
                    <a:pt x="7063486" y="12"/>
                  </a:lnTo>
                  <a:lnTo>
                    <a:pt x="0" y="12"/>
                  </a:lnTo>
                  <a:lnTo>
                    <a:pt x="0" y="9144"/>
                  </a:lnTo>
                  <a:lnTo>
                    <a:pt x="7063435" y="9144"/>
                  </a:lnTo>
                  <a:lnTo>
                    <a:pt x="7072566" y="9144"/>
                  </a:lnTo>
                  <a:lnTo>
                    <a:pt x="7072566" y="12"/>
                  </a:lnTo>
                  <a:close/>
                </a:path>
                <a:path w="7118350" h="55245">
                  <a:moveTo>
                    <a:pt x="7118286" y="0"/>
                  </a:moveTo>
                  <a:lnTo>
                    <a:pt x="7081723" y="0"/>
                  </a:lnTo>
                  <a:lnTo>
                    <a:pt x="7081723" y="18300"/>
                  </a:lnTo>
                  <a:lnTo>
                    <a:pt x="7063435" y="18300"/>
                  </a:lnTo>
                  <a:lnTo>
                    <a:pt x="7063435" y="54864"/>
                  </a:lnTo>
                  <a:lnTo>
                    <a:pt x="7081723" y="54864"/>
                  </a:lnTo>
                  <a:lnTo>
                    <a:pt x="7118286" y="54864"/>
                  </a:lnTo>
                  <a:lnTo>
                    <a:pt x="7118286" y="18300"/>
                  </a:lnTo>
                  <a:lnTo>
                    <a:pt x="7118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Footer Placeholder 4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8"/>
            <a:ext cx="2573655" cy="934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general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write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150">
              <a:latin typeface="Times New Roman"/>
              <a:cs typeface="Times New Roman"/>
            </a:endParaRPr>
          </a:p>
          <a:p>
            <a:pPr marL="1247775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.....................(8)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complex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Poynting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vector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2471166"/>
            <a:ext cx="4027804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time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average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instantaneous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Poynting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vector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5038" y="2471166"/>
            <a:ext cx="635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809" y="2951480"/>
            <a:ext cx="5893435" cy="23793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6200">
              <a:lnSpc>
                <a:spcPts val="1265"/>
              </a:lnSpc>
              <a:spcBef>
                <a:spcPts val="135"/>
              </a:spcBef>
            </a:pPr>
            <a:r>
              <a:rPr sz="1150" b="1" dirty="0">
                <a:latin typeface="Times New Roman"/>
                <a:cs typeface="Times New Roman"/>
              </a:rPr>
              <a:t>Solved</a:t>
            </a:r>
            <a:r>
              <a:rPr sz="1150" b="1" spc="8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Problems:</a:t>
            </a:r>
            <a:endParaRPr sz="1150">
              <a:latin typeface="Times New Roman"/>
              <a:cs typeface="Times New Roman"/>
            </a:endParaRPr>
          </a:p>
          <a:p>
            <a:pPr marL="533400" indent="-228600">
              <a:lnSpc>
                <a:spcPts val="2885"/>
              </a:lnSpc>
              <a:buFont typeface="Calibri"/>
              <a:buAutoNum type="arabicPeriod"/>
              <a:tabLst>
                <a:tab pos="533400" algn="l"/>
              </a:tabLst>
            </a:pPr>
            <a:r>
              <a:rPr sz="1150" dirty="0">
                <a:latin typeface="Times New Roman"/>
                <a:cs typeface="Times New Roman"/>
              </a:rPr>
              <a:t>Calculate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polarization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(Brewster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angle)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air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water</a:t>
            </a:r>
            <a:r>
              <a:rPr sz="1150" spc="-75" dirty="0">
                <a:latin typeface="Times New Roman"/>
                <a:cs typeface="Times New Roman"/>
              </a:rPr>
              <a:t> </a:t>
            </a:r>
            <a:r>
              <a:rPr sz="3750" spc="-75" baseline="-4444" dirty="0">
                <a:latin typeface="Symbol"/>
                <a:cs typeface="Symbol"/>
              </a:rPr>
              <a:t></a:t>
            </a:r>
            <a:r>
              <a:rPr sz="1300" spc="-50" dirty="0">
                <a:latin typeface="Symbol"/>
                <a:cs typeface="Symbol"/>
              </a:rPr>
              <a:t></a:t>
            </a:r>
            <a:r>
              <a:rPr sz="1500" i="1" spc="-75" baseline="-16666" dirty="0">
                <a:latin typeface="Times New Roman"/>
                <a:cs typeface="Times New Roman"/>
              </a:rPr>
              <a:t>r</a:t>
            </a:r>
            <a:r>
              <a:rPr sz="1500" i="1" spc="187" baseline="-16666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215" dirty="0">
                <a:latin typeface="Times New Roman"/>
                <a:cs typeface="Times New Roman"/>
              </a:rPr>
              <a:t>81</a:t>
            </a:r>
            <a:r>
              <a:rPr sz="3750" spc="-322" baseline="-4444" dirty="0">
                <a:latin typeface="Symbol"/>
                <a:cs typeface="Symbol"/>
              </a:rPr>
              <a:t></a:t>
            </a:r>
            <a:r>
              <a:rPr sz="3750" spc="-104" baseline="-444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interface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at</a:t>
            </a:r>
            <a:endParaRPr sz="115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  <a:spcBef>
                <a:spcPts val="320"/>
              </a:spcBef>
            </a:pP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plane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pass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following:</a:t>
            </a:r>
            <a:endParaRPr sz="1150">
              <a:latin typeface="Times New Roman"/>
              <a:cs typeface="Times New Roman"/>
            </a:endParaRPr>
          </a:p>
          <a:p>
            <a:pPr marL="1163320" lvl="1" indent="-227329">
              <a:lnSpc>
                <a:spcPts val="1375"/>
              </a:lnSpc>
              <a:spcBef>
                <a:spcPts val="25"/>
              </a:spcBef>
              <a:buAutoNum type="alphaLcParenBoth"/>
              <a:tabLst>
                <a:tab pos="1163320" algn="l"/>
              </a:tabLst>
            </a:pPr>
            <a:r>
              <a:rPr sz="1150" dirty="0">
                <a:latin typeface="Times New Roman"/>
                <a:cs typeface="Times New Roman"/>
              </a:rPr>
              <a:t>Air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water.</a:t>
            </a:r>
            <a:endParaRPr sz="1150">
              <a:latin typeface="Times New Roman"/>
              <a:cs typeface="Times New Roman"/>
            </a:endParaRPr>
          </a:p>
          <a:p>
            <a:pPr marL="1163955" lvl="1" indent="-227965">
              <a:lnSpc>
                <a:spcPts val="1375"/>
              </a:lnSpc>
              <a:buAutoNum type="alphaLcParenBoth"/>
              <a:tabLst>
                <a:tab pos="1163955" algn="l"/>
              </a:tabLst>
            </a:pPr>
            <a:r>
              <a:rPr sz="1150" dirty="0">
                <a:latin typeface="Times New Roman"/>
                <a:cs typeface="Times New Roman"/>
              </a:rPr>
              <a:t>Water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air.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15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SOLUTION</a:t>
            </a:r>
            <a:endParaRPr sz="1150">
              <a:latin typeface="Times New Roman"/>
              <a:cs typeface="Times New Roman"/>
            </a:endParaRPr>
          </a:p>
          <a:p>
            <a:pPr marL="304800">
              <a:lnSpc>
                <a:spcPts val="1345"/>
              </a:lnSpc>
              <a:spcBef>
                <a:spcPts val="1320"/>
              </a:spcBef>
              <a:tabLst>
                <a:tab pos="569595" algn="l"/>
              </a:tabLst>
            </a:pPr>
            <a:r>
              <a:rPr sz="1150" spc="-25" dirty="0">
                <a:latin typeface="Times New Roman"/>
                <a:cs typeface="Times New Roman"/>
              </a:rPr>
              <a:t>1.</a:t>
            </a:r>
            <a:r>
              <a:rPr sz="1150" dirty="0">
                <a:latin typeface="Times New Roman"/>
                <a:cs typeface="Times New Roman"/>
              </a:rPr>
              <a:t>	(a)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Air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water:</a:t>
            </a:r>
            <a:endParaRPr sz="1150">
              <a:latin typeface="Times New Roman"/>
              <a:cs typeface="Times New Roman"/>
            </a:endParaRPr>
          </a:p>
          <a:p>
            <a:pPr marL="1924685">
              <a:lnSpc>
                <a:spcPts val="1405"/>
              </a:lnSpc>
              <a:tabLst>
                <a:tab pos="2497455" algn="l"/>
                <a:tab pos="2855595" algn="l"/>
              </a:tabLst>
            </a:pPr>
            <a:r>
              <a:rPr sz="1200" dirty="0">
                <a:latin typeface="Symbol"/>
                <a:cs typeface="Symbol"/>
              </a:rPr>
              <a:t></a:t>
            </a:r>
            <a:r>
              <a:rPr sz="1425" i="1" baseline="-17543" dirty="0">
                <a:latin typeface="Times New Roman"/>
                <a:cs typeface="Times New Roman"/>
              </a:rPr>
              <a:t>r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585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10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1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i="1" spc="-25" dirty="0">
                <a:latin typeface="Times New Roman"/>
                <a:cs typeface="Times New Roman"/>
              </a:rPr>
              <a:t>and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200" spc="65" dirty="0">
                <a:latin typeface="Symbol"/>
                <a:cs typeface="Symbol"/>
              </a:rPr>
              <a:t></a:t>
            </a:r>
            <a:r>
              <a:rPr sz="1425" i="1" spc="97" baseline="-17543" dirty="0">
                <a:latin typeface="Times New Roman"/>
                <a:cs typeface="Times New Roman"/>
              </a:rPr>
              <a:t>r</a:t>
            </a:r>
            <a:r>
              <a:rPr sz="1425" spc="97" baseline="-17543" dirty="0">
                <a:latin typeface="Times New Roman"/>
                <a:cs typeface="Times New Roman"/>
              </a:rPr>
              <a:t>2</a:t>
            </a:r>
            <a:r>
              <a:rPr sz="1425" spc="202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81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150">
              <a:latin typeface="Times New Roman"/>
              <a:cs typeface="Times New Roman"/>
            </a:endParaRPr>
          </a:p>
          <a:p>
            <a:pPr marL="991235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Brewster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50069" y="5356767"/>
            <a:ext cx="274320" cy="417830"/>
            <a:chOff x="3450069" y="5356767"/>
            <a:chExt cx="274320" cy="417830"/>
          </a:xfrm>
        </p:grpSpPr>
        <p:sp>
          <p:nvSpPr>
            <p:cNvPr id="9" name="object 9"/>
            <p:cNvSpPr/>
            <p:nvPr/>
          </p:nvSpPr>
          <p:spPr>
            <a:xfrm>
              <a:off x="3453249" y="5566474"/>
              <a:ext cx="258445" cy="57785"/>
            </a:xfrm>
            <a:custGeom>
              <a:avLst/>
              <a:gdLst/>
              <a:ahLst/>
              <a:cxnLst/>
              <a:rect l="l" t="t" r="r" b="b"/>
              <a:pathLst>
                <a:path w="258445" h="57785">
                  <a:moveTo>
                    <a:pt x="99932" y="0"/>
                  </a:moveTo>
                  <a:lnTo>
                    <a:pt x="258269" y="0"/>
                  </a:lnTo>
                </a:path>
                <a:path w="258445" h="57785">
                  <a:moveTo>
                    <a:pt x="0" y="57412"/>
                  </a:moveTo>
                  <a:lnTo>
                    <a:pt x="19374" y="45989"/>
                  </a:lnTo>
                </a:path>
              </a:pathLst>
            </a:custGeom>
            <a:ln w="63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72624" y="5615770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0" y="0"/>
                  </a:moveTo>
                  <a:lnTo>
                    <a:pt x="28282" y="152080"/>
                  </a:lnTo>
                </a:path>
              </a:pathLst>
            </a:custGeom>
            <a:ln w="12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3976" y="5359994"/>
              <a:ext cx="220345" cy="408305"/>
            </a:xfrm>
            <a:custGeom>
              <a:avLst/>
              <a:gdLst/>
              <a:ahLst/>
              <a:cxnLst/>
              <a:rect l="l" t="t" r="r" b="b"/>
              <a:pathLst>
                <a:path w="220345" h="408304">
                  <a:moveTo>
                    <a:pt x="0" y="407855"/>
                  </a:moveTo>
                  <a:lnTo>
                    <a:pt x="37519" y="0"/>
                  </a:lnTo>
                </a:path>
                <a:path w="220345" h="408304">
                  <a:moveTo>
                    <a:pt x="37519" y="0"/>
                  </a:moveTo>
                  <a:lnTo>
                    <a:pt x="220140" y="0"/>
                  </a:lnTo>
                </a:path>
              </a:pathLst>
            </a:custGeom>
            <a:ln w="63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21222" y="5305938"/>
            <a:ext cx="224154" cy="469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2</a:t>
            </a:r>
            <a:endParaRPr sz="1500" baseline="-13888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245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3888" dirty="0">
                <a:latin typeface="Times New Roman"/>
                <a:cs typeface="Times New Roman"/>
              </a:rPr>
              <a:t>1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7839" y="5448589"/>
            <a:ext cx="7569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250" dirty="0">
                <a:latin typeface="Symbol"/>
                <a:cs typeface="Symbol"/>
              </a:rPr>
              <a:t></a:t>
            </a:r>
            <a:r>
              <a:rPr sz="1575" baseline="-13227" dirty="0">
                <a:latin typeface="Symbol"/>
                <a:cs typeface="Symbol"/>
              </a:rPr>
              <a:t></a:t>
            </a:r>
            <a:r>
              <a:rPr sz="1575" spc="465" baseline="-13227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spc="60" baseline="23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tan</a:t>
            </a:r>
            <a:r>
              <a:rPr sz="1500" spc="-15" baseline="25000" dirty="0">
                <a:latin typeface="Symbol"/>
                <a:cs typeface="Symbol"/>
              </a:rPr>
              <a:t></a:t>
            </a:r>
            <a:r>
              <a:rPr sz="1500" spc="-15" baseline="25000" dirty="0">
                <a:latin typeface="Times New Roman"/>
                <a:cs typeface="Times New Roman"/>
              </a:rPr>
              <a:t>1</a:t>
            </a:r>
            <a:endParaRPr sz="1500" baseline="25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9045" y="5453633"/>
            <a:ext cx="4781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6.34°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58077" y="6193231"/>
            <a:ext cx="240029" cy="163195"/>
            <a:chOff x="3458077" y="6193231"/>
            <a:chExt cx="240029" cy="163195"/>
          </a:xfrm>
        </p:grpSpPr>
        <p:sp>
          <p:nvSpPr>
            <p:cNvPr id="16" name="object 16"/>
            <p:cNvSpPr/>
            <p:nvPr/>
          </p:nvSpPr>
          <p:spPr>
            <a:xfrm>
              <a:off x="3461250" y="6295324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385"/>
                  </a:moveTo>
                  <a:lnTo>
                    <a:pt x="19387" y="0"/>
                  </a:lnTo>
                </a:path>
              </a:pathLst>
            </a:custGeom>
            <a:ln w="6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80638" y="6298619"/>
              <a:ext cx="28575" cy="51435"/>
            </a:xfrm>
            <a:custGeom>
              <a:avLst/>
              <a:gdLst/>
              <a:ahLst/>
              <a:cxnLst/>
              <a:rect l="l" t="t" r="r" b="b"/>
              <a:pathLst>
                <a:path w="28575" h="51435">
                  <a:moveTo>
                    <a:pt x="0" y="0"/>
                  </a:moveTo>
                  <a:lnTo>
                    <a:pt x="28318" y="51227"/>
                  </a:lnTo>
                </a:path>
              </a:pathLst>
            </a:custGeom>
            <a:ln w="125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2043" y="6196459"/>
              <a:ext cx="186055" cy="153670"/>
            </a:xfrm>
            <a:custGeom>
              <a:avLst/>
              <a:gdLst/>
              <a:ahLst/>
              <a:cxnLst/>
              <a:rect l="l" t="t" r="r" b="b"/>
              <a:pathLst>
                <a:path w="186054" h="153670">
                  <a:moveTo>
                    <a:pt x="0" y="153388"/>
                  </a:moveTo>
                  <a:lnTo>
                    <a:pt x="37249" y="0"/>
                  </a:lnTo>
                </a:path>
                <a:path w="186054" h="153670">
                  <a:moveTo>
                    <a:pt x="37249" y="0"/>
                  </a:moveTo>
                  <a:lnTo>
                    <a:pt x="185944" y="0"/>
                  </a:lnTo>
                </a:path>
              </a:pathLst>
            </a:custGeom>
            <a:ln w="6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21688" y="5782817"/>
            <a:ext cx="2959735" cy="1405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150">
              <a:latin typeface="Times New Roman"/>
              <a:cs typeface="Times New Roman"/>
            </a:endParaRPr>
          </a:p>
          <a:p>
            <a:pPr marL="1433830">
              <a:lnSpc>
                <a:spcPct val="100000"/>
              </a:lnSpc>
            </a:pPr>
            <a:r>
              <a:rPr sz="1300" spc="65" dirty="0">
                <a:latin typeface="Symbol"/>
                <a:cs typeface="Symbol"/>
              </a:rPr>
              <a:t></a:t>
            </a:r>
            <a:r>
              <a:rPr sz="1950" spc="97" baseline="-12820" dirty="0">
                <a:latin typeface="Symbol"/>
                <a:cs typeface="Symbol"/>
              </a:rPr>
              <a:t></a:t>
            </a:r>
            <a:r>
              <a:rPr sz="1950" spc="30" baseline="-12820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baseline="23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tan</a:t>
            </a:r>
            <a:r>
              <a:rPr sz="1500" baseline="25000" dirty="0">
                <a:latin typeface="Symbol"/>
                <a:cs typeface="Symbol"/>
              </a:rPr>
              <a:t></a:t>
            </a:r>
            <a:r>
              <a:rPr sz="1500" baseline="25000" dirty="0">
                <a:latin typeface="Times New Roman"/>
                <a:cs typeface="Times New Roman"/>
              </a:rPr>
              <a:t>1</a:t>
            </a:r>
            <a:r>
              <a:rPr sz="1500" spc="277" baseline="25000" dirty="0">
                <a:latin typeface="Times New Roman"/>
                <a:cs typeface="Times New Roman"/>
              </a:rPr>
              <a:t>  </a:t>
            </a:r>
            <a:r>
              <a:rPr sz="1800" baseline="2314" dirty="0">
                <a:latin typeface="Times New Roman"/>
                <a:cs typeface="Times New Roman"/>
              </a:rPr>
              <a:t>81</a:t>
            </a:r>
            <a:r>
              <a:rPr sz="1800" spc="247" baseline="2314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=</a:t>
            </a:r>
            <a:r>
              <a:rPr sz="1725" spc="37" baseline="2415" dirty="0">
                <a:latin typeface="Times New Roman"/>
                <a:cs typeface="Times New Roman"/>
              </a:rPr>
              <a:t> </a:t>
            </a:r>
            <a:r>
              <a:rPr sz="1725" spc="-30" baseline="2415" dirty="0">
                <a:latin typeface="Times New Roman"/>
                <a:cs typeface="Times New Roman"/>
              </a:rPr>
              <a:t>83.7°</a:t>
            </a:r>
            <a:endParaRPr sz="1725" baseline="241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150">
              <a:latin typeface="Times New Roman"/>
              <a:cs typeface="Times New Roman"/>
            </a:endParaRPr>
          </a:p>
          <a:p>
            <a:pPr marL="50800">
              <a:lnSpc>
                <a:spcPts val="1340"/>
              </a:lnSpc>
            </a:pPr>
            <a:r>
              <a:rPr sz="1150" dirty="0">
                <a:latin typeface="Times New Roman"/>
                <a:cs typeface="Times New Roman"/>
              </a:rPr>
              <a:t>(b)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Water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air:</a:t>
            </a:r>
            <a:endParaRPr sz="1150">
              <a:latin typeface="Times New Roman"/>
              <a:cs typeface="Times New Roman"/>
            </a:endParaRPr>
          </a:p>
          <a:p>
            <a:pPr marL="984885">
              <a:lnSpc>
                <a:spcPts val="1400"/>
              </a:lnSpc>
              <a:tabLst>
                <a:tab pos="1640205" algn="l"/>
                <a:tab pos="1999614" algn="l"/>
              </a:tabLst>
            </a:pPr>
            <a:r>
              <a:rPr sz="1200" dirty="0">
                <a:latin typeface="Symbol"/>
                <a:cs typeface="Symbol"/>
              </a:rPr>
              <a:t></a:t>
            </a:r>
            <a:r>
              <a:rPr sz="1425" i="1" baseline="-17543" dirty="0">
                <a:latin typeface="Times New Roman"/>
                <a:cs typeface="Times New Roman"/>
              </a:rPr>
              <a:t>r</a:t>
            </a:r>
            <a:r>
              <a:rPr sz="1425" baseline="-17543" dirty="0">
                <a:latin typeface="Times New Roman"/>
                <a:cs typeface="Times New Roman"/>
              </a:rPr>
              <a:t>1</a:t>
            </a:r>
            <a:r>
              <a:rPr sz="1425" spc="577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-105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Times New Roman"/>
                <a:cs typeface="Times New Roman"/>
              </a:rPr>
              <a:t>81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i="1" spc="-25" dirty="0">
                <a:latin typeface="Times New Roman"/>
                <a:cs typeface="Times New Roman"/>
              </a:rPr>
              <a:t>and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Symbol"/>
                <a:cs typeface="Symbol"/>
              </a:rPr>
              <a:t></a:t>
            </a:r>
            <a:r>
              <a:rPr sz="1425" i="1" baseline="-17543" dirty="0">
                <a:latin typeface="Times New Roman"/>
                <a:cs typeface="Times New Roman"/>
              </a:rPr>
              <a:t>r</a:t>
            </a:r>
            <a:r>
              <a:rPr sz="1425" baseline="-17543" dirty="0">
                <a:latin typeface="Times New Roman"/>
                <a:cs typeface="Times New Roman"/>
              </a:rPr>
              <a:t>2</a:t>
            </a:r>
            <a:r>
              <a:rPr sz="1425" spc="330" baseline="-17543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Symbol"/>
                <a:cs typeface="Symbol"/>
              </a:rPr>
              <a:t>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  <a:spcBef>
                <a:spcPts val="209"/>
              </a:spcBef>
            </a:pPr>
            <a:r>
              <a:rPr sz="1150" spc="-10" dirty="0">
                <a:latin typeface="Times New Roman"/>
                <a:cs typeface="Times New Roman"/>
              </a:rPr>
              <a:t>Hence,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97888" y="7215678"/>
            <a:ext cx="264795" cy="381635"/>
            <a:chOff x="2997888" y="7215678"/>
            <a:chExt cx="264795" cy="381635"/>
          </a:xfrm>
        </p:grpSpPr>
        <p:sp>
          <p:nvSpPr>
            <p:cNvPr id="21" name="object 21"/>
            <p:cNvSpPr/>
            <p:nvPr/>
          </p:nvSpPr>
          <p:spPr>
            <a:xfrm>
              <a:off x="3001066" y="7423756"/>
              <a:ext cx="248920" cy="38100"/>
            </a:xfrm>
            <a:custGeom>
              <a:avLst/>
              <a:gdLst/>
              <a:ahLst/>
              <a:cxnLst/>
              <a:rect l="l" t="t" r="r" b="b"/>
              <a:pathLst>
                <a:path w="248919" h="38100">
                  <a:moveTo>
                    <a:pt x="99651" y="0"/>
                  </a:moveTo>
                  <a:lnTo>
                    <a:pt x="248664" y="0"/>
                  </a:lnTo>
                </a:path>
                <a:path w="248919" h="38100">
                  <a:moveTo>
                    <a:pt x="0" y="37666"/>
                  </a:moveTo>
                  <a:lnTo>
                    <a:pt x="19505" y="26215"/>
                  </a:lnTo>
                </a:path>
              </a:pathLst>
            </a:custGeom>
            <a:ln w="6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20571" y="7453286"/>
              <a:ext cx="28575" cy="137795"/>
            </a:xfrm>
            <a:custGeom>
              <a:avLst/>
              <a:gdLst/>
              <a:ahLst/>
              <a:cxnLst/>
              <a:rect l="l" t="t" r="r" b="b"/>
              <a:pathLst>
                <a:path w="28575" h="137795">
                  <a:moveTo>
                    <a:pt x="0" y="0"/>
                  </a:moveTo>
                  <a:lnTo>
                    <a:pt x="28031" y="137386"/>
                  </a:lnTo>
                </a:path>
              </a:pathLst>
            </a:custGeom>
            <a:ln w="127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51646" y="7218877"/>
              <a:ext cx="210820" cy="372110"/>
            </a:xfrm>
            <a:custGeom>
              <a:avLst/>
              <a:gdLst/>
              <a:ahLst/>
              <a:cxnLst/>
              <a:rect l="l" t="t" r="r" b="b"/>
              <a:pathLst>
                <a:path w="210820" h="372109">
                  <a:moveTo>
                    <a:pt x="0" y="371795"/>
                  </a:moveTo>
                  <a:lnTo>
                    <a:pt x="37186" y="0"/>
                  </a:lnTo>
                </a:path>
                <a:path w="210820" h="372109">
                  <a:moveTo>
                    <a:pt x="37186" y="0"/>
                  </a:moveTo>
                  <a:lnTo>
                    <a:pt x="210571" y="0"/>
                  </a:lnTo>
                </a:path>
              </a:pathLst>
            </a:custGeom>
            <a:ln w="6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91363" y="7416456"/>
            <a:ext cx="17716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25" dirty="0">
                <a:latin typeface="Times New Roman"/>
                <a:cs typeface="Times New Roman"/>
              </a:rPr>
              <a:t>81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0547" y="7305472"/>
            <a:ext cx="76009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250" dirty="0">
                <a:latin typeface="Symbol"/>
                <a:cs typeface="Symbol"/>
              </a:rPr>
              <a:t></a:t>
            </a:r>
            <a:r>
              <a:rPr sz="1575" baseline="-13227" dirty="0">
                <a:latin typeface="Symbol"/>
                <a:cs typeface="Symbol"/>
              </a:rPr>
              <a:t></a:t>
            </a:r>
            <a:r>
              <a:rPr sz="1575" spc="494" baseline="-13227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spc="67" baseline="23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tan</a:t>
            </a:r>
            <a:r>
              <a:rPr sz="1500" spc="-15" baseline="25000" dirty="0">
                <a:latin typeface="Symbol"/>
                <a:cs typeface="Symbol"/>
              </a:rPr>
              <a:t></a:t>
            </a:r>
            <a:r>
              <a:rPr sz="1500" spc="-15" baseline="25000" dirty="0">
                <a:latin typeface="Times New Roman"/>
                <a:cs typeface="Times New Roman"/>
              </a:rPr>
              <a:t>1</a:t>
            </a:r>
            <a:endParaRPr sz="1500" baseline="25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6714" y="7196209"/>
            <a:ext cx="628650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20"/>
              </a:spcBef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62560">
              <a:lnSpc>
                <a:spcPts val="1135"/>
              </a:lnSpc>
            </a:pP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6.34°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309" y="7781670"/>
            <a:ext cx="5017135" cy="3803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57225">
              <a:lnSpc>
                <a:spcPts val="1375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relate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Brewster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both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cases,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let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75"/>
              </a:lnSpc>
            </a:pPr>
            <a:r>
              <a:rPr sz="1150" spc="-10" dirty="0">
                <a:latin typeface="Times New Roman"/>
                <a:cs typeface="Times New Roman"/>
              </a:rPr>
              <a:t>refraction.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13478" y="8401777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96" y="0"/>
                </a:lnTo>
              </a:path>
            </a:pathLst>
          </a:custGeom>
          <a:ln w="6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818359" y="8190930"/>
            <a:ext cx="271780" cy="419734"/>
            <a:chOff x="2818359" y="8190930"/>
            <a:chExt cx="271780" cy="419734"/>
          </a:xfrm>
        </p:grpSpPr>
        <p:sp>
          <p:nvSpPr>
            <p:cNvPr id="30" name="object 30"/>
            <p:cNvSpPr/>
            <p:nvPr/>
          </p:nvSpPr>
          <p:spPr>
            <a:xfrm>
              <a:off x="2821518" y="8448065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422"/>
                  </a:moveTo>
                  <a:lnTo>
                    <a:pt x="19196" y="0"/>
                  </a:lnTo>
                </a:path>
              </a:pathLst>
            </a:custGeom>
            <a:ln w="63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40714" y="8451371"/>
              <a:ext cx="27940" cy="152400"/>
            </a:xfrm>
            <a:custGeom>
              <a:avLst/>
              <a:gdLst/>
              <a:ahLst/>
              <a:cxnLst/>
              <a:rect l="l" t="t" r="r" b="b"/>
              <a:pathLst>
                <a:path w="27939" h="152400">
                  <a:moveTo>
                    <a:pt x="0" y="0"/>
                  </a:moveTo>
                  <a:lnTo>
                    <a:pt x="27884" y="152383"/>
                  </a:lnTo>
                </a:path>
              </a:pathLst>
            </a:custGeom>
            <a:ln w="12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71606" y="8194092"/>
              <a:ext cx="218440" cy="410209"/>
            </a:xfrm>
            <a:custGeom>
              <a:avLst/>
              <a:gdLst/>
              <a:ahLst/>
              <a:cxnLst/>
              <a:rect l="l" t="t" r="r" b="b"/>
              <a:pathLst>
                <a:path w="218439" h="410209">
                  <a:moveTo>
                    <a:pt x="0" y="409662"/>
                  </a:moveTo>
                  <a:lnTo>
                    <a:pt x="36882" y="0"/>
                  </a:lnTo>
                </a:path>
                <a:path w="218439" h="410209">
                  <a:moveTo>
                    <a:pt x="36882" y="0"/>
                  </a:moveTo>
                  <a:lnTo>
                    <a:pt x="218025" y="0"/>
                  </a:lnTo>
                </a:path>
              </a:pathLst>
            </a:custGeom>
            <a:ln w="6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283175" y="8394293"/>
            <a:ext cx="39306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00" spc="-15" baseline="2314" dirty="0">
                <a:latin typeface="Times New Roman"/>
                <a:cs typeface="Times New Roman"/>
              </a:rPr>
              <a:t>sin</a:t>
            </a:r>
            <a:r>
              <a:rPr sz="1250" spc="-10" dirty="0">
                <a:latin typeface="Symbol"/>
                <a:cs typeface="Symbol"/>
              </a:rPr>
              <a:t></a:t>
            </a:r>
            <a:r>
              <a:rPr sz="1500" i="1" spc="-15" baseline="-11111" dirty="0">
                <a:latin typeface="Times New Roman"/>
                <a:cs typeface="Times New Roman"/>
              </a:rPr>
              <a:t>t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4374" y="8144839"/>
            <a:ext cx="848360" cy="4705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651510" algn="l"/>
              </a:tabLst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500" i="1" baseline="-11111" dirty="0">
                <a:latin typeface="Times New Roman"/>
                <a:cs typeface="Times New Roman"/>
              </a:rPr>
              <a:t>i</a:t>
            </a:r>
            <a:r>
              <a:rPr sz="1500" i="1" spc="450" baseline="-11111" dirty="0">
                <a:latin typeface="Times New Roman"/>
                <a:cs typeface="Times New Roman"/>
              </a:rPr>
              <a:t> </a:t>
            </a:r>
            <a:r>
              <a:rPr sz="1800" spc="-75" baseline="-37037" dirty="0">
                <a:latin typeface="Symbol"/>
                <a:cs typeface="Symbol"/>
              </a:rPr>
              <a:t></a:t>
            </a:r>
            <a:r>
              <a:rPr sz="1800" baseline="-37037" dirty="0">
                <a:latin typeface="Times New Roman"/>
                <a:cs typeface="Times New Roman"/>
              </a:rPr>
              <a:t>	</a:t>
            </a:r>
            <a:r>
              <a:rPr sz="12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spc="-37" baseline="-111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500" baseline="-11111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250"/>
              </a:spcBef>
            </a:pPr>
            <a:r>
              <a:rPr sz="1250" spc="-25" dirty="0">
                <a:latin typeface="Symbol"/>
                <a:cs typeface="Symbol"/>
              </a:rPr>
              <a:t></a:t>
            </a:r>
            <a:r>
              <a:rPr sz="1500" spc="-37" baseline="-11111" dirty="0">
                <a:latin typeface="Times New Roman"/>
                <a:cs typeface="Times New Roman"/>
              </a:rPr>
              <a:t>1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8885" y="8792667"/>
            <a:ext cx="125984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Therefore,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3478" y="9363971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6081" y="0"/>
                </a:lnTo>
              </a:path>
            </a:pathLst>
          </a:custGeom>
          <a:ln w="6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853736" y="9271555"/>
            <a:ext cx="237490" cy="157480"/>
            <a:chOff x="2853736" y="9271555"/>
            <a:chExt cx="237490" cy="157480"/>
          </a:xfrm>
        </p:grpSpPr>
        <p:sp>
          <p:nvSpPr>
            <p:cNvPr id="38" name="object 38"/>
            <p:cNvSpPr/>
            <p:nvPr/>
          </p:nvSpPr>
          <p:spPr>
            <a:xfrm>
              <a:off x="2856903" y="9369693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0859"/>
                  </a:moveTo>
                  <a:lnTo>
                    <a:pt x="19196" y="0"/>
                  </a:lnTo>
                </a:path>
              </a:pathLst>
            </a:custGeom>
            <a:ln w="6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76099" y="9372710"/>
              <a:ext cx="27940" cy="49530"/>
            </a:xfrm>
            <a:custGeom>
              <a:avLst/>
              <a:gdLst/>
              <a:ahLst/>
              <a:cxnLst/>
              <a:rect l="l" t="t" r="r" b="b"/>
              <a:pathLst>
                <a:path w="27939" h="49529">
                  <a:moveTo>
                    <a:pt x="0" y="0"/>
                  </a:moveTo>
                  <a:lnTo>
                    <a:pt x="27896" y="49446"/>
                  </a:lnTo>
                </a:path>
              </a:pathLst>
            </a:custGeom>
            <a:ln w="12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06991" y="9274727"/>
              <a:ext cx="184150" cy="147955"/>
            </a:xfrm>
            <a:custGeom>
              <a:avLst/>
              <a:gdLst/>
              <a:ahLst/>
              <a:cxnLst/>
              <a:rect l="l" t="t" r="r" b="b"/>
              <a:pathLst>
                <a:path w="184150" h="147954">
                  <a:moveTo>
                    <a:pt x="0" y="147429"/>
                  </a:moveTo>
                  <a:lnTo>
                    <a:pt x="36882" y="0"/>
                  </a:lnTo>
                </a:path>
                <a:path w="184150" h="147954">
                  <a:moveTo>
                    <a:pt x="36882" y="0"/>
                  </a:moveTo>
                  <a:lnTo>
                    <a:pt x="183841" y="0"/>
                  </a:lnTo>
                </a:path>
              </a:pathLst>
            </a:custGeom>
            <a:ln w="6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300869" y="9351938"/>
            <a:ext cx="39243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25" spc="-15" baseline="2415" dirty="0">
                <a:latin typeface="Times New Roman"/>
                <a:cs typeface="Times New Roman"/>
              </a:rPr>
              <a:t>sin</a:t>
            </a:r>
            <a:r>
              <a:rPr sz="1250" spc="-10" dirty="0">
                <a:latin typeface="Symbol"/>
                <a:cs typeface="Symbol"/>
              </a:rPr>
              <a:t></a:t>
            </a:r>
            <a:r>
              <a:rPr sz="1500" i="1" spc="-15" baseline="-13888" dirty="0">
                <a:latin typeface="Times New Roman"/>
                <a:cs typeface="Times New Roman"/>
              </a:rPr>
              <a:t>t</a:t>
            </a:r>
            <a:endParaRPr sz="1500" baseline="-13888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83175" y="9135481"/>
            <a:ext cx="56769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25" baseline="2415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500" baseline="-13888" dirty="0">
                <a:latin typeface="Symbol"/>
                <a:cs typeface="Symbol"/>
              </a:rPr>
              <a:t></a:t>
            </a:r>
            <a:r>
              <a:rPr sz="1500" spc="225" baseline="-13888" dirty="0">
                <a:latin typeface="Times New Roman"/>
                <a:cs typeface="Times New Roman"/>
              </a:rPr>
              <a:t> </a:t>
            </a:r>
            <a:r>
              <a:rPr sz="1725" spc="-75" baseline="-41062" dirty="0">
                <a:latin typeface="Symbol"/>
                <a:cs typeface="Symbol"/>
              </a:rPr>
              <a:t></a:t>
            </a:r>
            <a:endParaRPr sz="1725" baseline="-41062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33574" y="9252066"/>
            <a:ext cx="176530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spc="-25" dirty="0">
                <a:latin typeface="Times New Roman"/>
                <a:cs typeface="Times New Roman"/>
              </a:rPr>
              <a:t>81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1191260"/>
            <a:ext cx="1181100" cy="32385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1917167"/>
            <a:ext cx="752475" cy="32363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3259" y="2370963"/>
            <a:ext cx="742950" cy="2381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8"/>
            <a:ext cx="6616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97035" y="1287971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19" y="0"/>
                </a:lnTo>
              </a:path>
            </a:pathLst>
          </a:custGeom>
          <a:ln w="6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74968" y="1280627"/>
            <a:ext cx="10223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50" dirty="0">
                <a:latin typeface="Times New Roman"/>
                <a:cs typeface="Times New Roman"/>
              </a:rPr>
              <a:t>9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0621" y="1172231"/>
            <a:ext cx="142494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425" i="1" baseline="-14619" dirty="0">
                <a:latin typeface="Times New Roman"/>
                <a:cs typeface="Times New Roman"/>
              </a:rPr>
              <a:t>t</a:t>
            </a:r>
            <a:r>
              <a:rPr sz="1425" i="1" spc="254" baseline="-14619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232" baseline="2415" dirty="0">
                <a:latin typeface="Times New Roman"/>
                <a:cs typeface="Times New Roman"/>
              </a:rPr>
              <a:t> </a:t>
            </a:r>
            <a:r>
              <a:rPr sz="1725" baseline="43478" dirty="0">
                <a:latin typeface="Times New Roman"/>
                <a:cs typeface="Times New Roman"/>
              </a:rPr>
              <a:t>sin</a:t>
            </a:r>
            <a:r>
              <a:rPr sz="1725" spc="-202" baseline="43478" dirty="0">
                <a:latin typeface="Times New Roman"/>
                <a:cs typeface="Times New Roman"/>
              </a:rPr>
              <a:t> </a:t>
            </a:r>
            <a:r>
              <a:rPr sz="1725" baseline="43478" dirty="0">
                <a:latin typeface="Times New Roman"/>
                <a:cs typeface="Times New Roman"/>
              </a:rPr>
              <a:t>83.7</a:t>
            </a:r>
            <a:r>
              <a:rPr sz="1725" spc="232" baseline="43478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Symbol"/>
                <a:cs typeface="Symbol"/>
              </a:rPr>
              <a:t></a:t>
            </a:r>
            <a:r>
              <a:rPr sz="1725" spc="52" baseline="2415" dirty="0">
                <a:latin typeface="Times New Roman"/>
                <a:cs typeface="Times New Roman"/>
              </a:rPr>
              <a:t> </a:t>
            </a:r>
            <a:r>
              <a:rPr sz="1725" spc="-30" baseline="2415" dirty="0">
                <a:latin typeface="Times New Roman"/>
                <a:cs typeface="Times New Roman"/>
              </a:rPr>
              <a:t>0.11</a:t>
            </a:r>
            <a:endParaRPr sz="1725" baseline="241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209" y="1659355"/>
            <a:ext cx="5899150" cy="4330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0800" marR="43180">
              <a:lnSpc>
                <a:spcPct val="109200"/>
              </a:lnSpc>
              <a:spcBef>
                <a:spcPts val="70"/>
              </a:spcBef>
            </a:pPr>
            <a:r>
              <a:rPr sz="1725" baseline="2415" dirty="0">
                <a:latin typeface="Times New Roman"/>
                <a:cs typeface="Times New Roman"/>
              </a:rPr>
              <a:t>Or</a:t>
            </a:r>
            <a:r>
              <a:rPr sz="1300" dirty="0">
                <a:latin typeface="Symbol"/>
                <a:cs typeface="Symbol"/>
              </a:rPr>
              <a:t></a:t>
            </a:r>
            <a:r>
              <a:rPr sz="1500" i="1" baseline="-16666" dirty="0">
                <a:latin typeface="Times New Roman"/>
                <a:cs typeface="Times New Roman"/>
              </a:rPr>
              <a:t>t</a:t>
            </a:r>
            <a:r>
              <a:rPr sz="1500" i="1" spc="307" baseline="-166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6.34</a:t>
            </a:r>
            <a:r>
              <a:rPr sz="1500" spc="-67" baseline="30555" dirty="0">
                <a:latin typeface="Lucida Sans Unicode"/>
                <a:cs typeface="Lucida Sans Unicode"/>
              </a:rPr>
              <a:t>∘</a:t>
            </a:r>
            <a:r>
              <a:rPr sz="1500" spc="-142" baseline="30555" dirty="0">
                <a:latin typeface="Lucida Sans Unicode"/>
                <a:cs typeface="Lucida Sans Unicode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,</a:t>
            </a:r>
            <a:r>
              <a:rPr sz="1725" spc="12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which</a:t>
            </a:r>
            <a:r>
              <a:rPr sz="1725" spc="11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is</a:t>
            </a:r>
            <a:r>
              <a:rPr sz="1725" spc="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same</a:t>
            </a:r>
            <a:r>
              <a:rPr sz="1725" spc="3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as</a:t>
            </a:r>
            <a:r>
              <a:rPr sz="1725" spc="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3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Brewster</a:t>
            </a:r>
            <a:r>
              <a:rPr sz="1725" spc="14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angle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for</a:t>
            </a:r>
            <a:r>
              <a:rPr sz="1725" spc="14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case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b.</a:t>
            </a:r>
            <a:r>
              <a:rPr sz="1725" spc="69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Also,</a:t>
            </a:r>
            <a:r>
              <a:rPr sz="1725" spc="12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angle</a:t>
            </a:r>
            <a:r>
              <a:rPr sz="1725" spc="9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of</a:t>
            </a:r>
            <a:r>
              <a:rPr sz="1725" spc="7" baseline="2415" dirty="0">
                <a:latin typeface="Times New Roman"/>
                <a:cs typeface="Times New Roman"/>
              </a:rPr>
              <a:t> </a:t>
            </a:r>
            <a:r>
              <a:rPr sz="1725" spc="-15" baseline="2415" dirty="0">
                <a:latin typeface="Times New Roman"/>
                <a:cs typeface="Times New Roman"/>
              </a:rPr>
              <a:t>refraction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case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Snell’s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14127" y="2335336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4">
                <a:moveTo>
                  <a:pt x="0" y="0"/>
                </a:moveTo>
                <a:lnTo>
                  <a:pt x="385156" y="0"/>
                </a:lnTo>
              </a:path>
            </a:pathLst>
          </a:custGeom>
          <a:ln w="6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867136" y="2123736"/>
            <a:ext cx="398145" cy="454659"/>
            <a:chOff x="2867136" y="2123736"/>
            <a:chExt cx="398145" cy="454659"/>
          </a:xfrm>
        </p:grpSpPr>
        <p:sp>
          <p:nvSpPr>
            <p:cNvPr id="11" name="object 11"/>
            <p:cNvSpPr/>
            <p:nvPr/>
          </p:nvSpPr>
          <p:spPr>
            <a:xfrm>
              <a:off x="2870333" y="2401971"/>
              <a:ext cx="20320" cy="11430"/>
            </a:xfrm>
            <a:custGeom>
              <a:avLst/>
              <a:gdLst/>
              <a:ahLst/>
              <a:cxnLst/>
              <a:rect l="l" t="t" r="r" b="b"/>
              <a:pathLst>
                <a:path w="20319" h="11430">
                  <a:moveTo>
                    <a:pt x="0" y="11210"/>
                  </a:moveTo>
                  <a:lnTo>
                    <a:pt x="19995" y="0"/>
                  </a:lnTo>
                </a:path>
              </a:pathLst>
            </a:custGeom>
            <a:ln w="63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0329" y="2405302"/>
              <a:ext cx="28575" cy="166370"/>
            </a:xfrm>
            <a:custGeom>
              <a:avLst/>
              <a:gdLst/>
              <a:ahLst/>
              <a:cxnLst/>
              <a:rect l="l" t="t" r="r" b="b"/>
              <a:pathLst>
                <a:path w="28575" h="166369">
                  <a:moveTo>
                    <a:pt x="0" y="0"/>
                  </a:moveTo>
                  <a:lnTo>
                    <a:pt x="28311" y="166277"/>
                  </a:lnTo>
                </a:path>
              </a:pathLst>
            </a:custGeom>
            <a:ln w="12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2017" y="2126966"/>
              <a:ext cx="343535" cy="445134"/>
            </a:xfrm>
            <a:custGeom>
              <a:avLst/>
              <a:gdLst/>
              <a:ahLst/>
              <a:cxnLst/>
              <a:rect l="l" t="t" r="r" b="b"/>
              <a:pathLst>
                <a:path w="343535" h="445135">
                  <a:moveTo>
                    <a:pt x="0" y="444613"/>
                  </a:moveTo>
                  <a:lnTo>
                    <a:pt x="37845" y="0"/>
                  </a:lnTo>
                </a:path>
                <a:path w="343535" h="445135">
                  <a:moveTo>
                    <a:pt x="37845" y="0"/>
                  </a:moveTo>
                  <a:lnTo>
                    <a:pt x="343012" y="0"/>
                  </a:lnTo>
                </a:path>
              </a:pathLst>
            </a:custGeom>
            <a:ln w="64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02176" y="2327945"/>
            <a:ext cx="40068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800" spc="-15" baseline="2314" dirty="0">
                <a:latin typeface="Times New Roman"/>
                <a:cs typeface="Times New Roman"/>
              </a:rPr>
              <a:t>sin</a:t>
            </a:r>
            <a:r>
              <a:rPr sz="1250" spc="-10" dirty="0">
                <a:latin typeface="Symbol"/>
                <a:cs typeface="Symbol"/>
              </a:rPr>
              <a:t></a:t>
            </a:r>
            <a:r>
              <a:rPr sz="1500" i="1" spc="-15" baseline="-11111" dirty="0">
                <a:latin typeface="Times New Roman"/>
                <a:cs typeface="Times New Roman"/>
              </a:rPr>
              <a:t>t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4026" y="2104728"/>
            <a:ext cx="581660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250" spc="-180" dirty="0">
                <a:latin typeface="Times New Roman"/>
                <a:cs typeface="Times New Roman"/>
              </a:rPr>
              <a:t> </a:t>
            </a:r>
            <a:r>
              <a:rPr sz="1500" baseline="-11111" dirty="0">
                <a:latin typeface="Symbol"/>
                <a:cs typeface="Symbol"/>
              </a:rPr>
              <a:t></a:t>
            </a:r>
            <a:r>
              <a:rPr sz="1500" spc="277" baseline="-11111" dirty="0">
                <a:latin typeface="Times New Roman"/>
                <a:cs typeface="Times New Roman"/>
              </a:rPr>
              <a:t> </a:t>
            </a:r>
            <a:r>
              <a:rPr sz="1800" spc="-75" baseline="-37037" dirty="0">
                <a:latin typeface="Symbol"/>
                <a:cs typeface="Symbol"/>
              </a:rPr>
              <a:t></a:t>
            </a:r>
            <a:endParaRPr sz="1800" baseline="-37037">
              <a:latin typeface="Symbol"/>
              <a:cs typeface="Symbo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39044" y="2122970"/>
            <a:ext cx="274320" cy="381000"/>
            <a:chOff x="3439044" y="2122970"/>
            <a:chExt cx="274320" cy="381000"/>
          </a:xfrm>
        </p:grpSpPr>
        <p:sp>
          <p:nvSpPr>
            <p:cNvPr id="17" name="object 17"/>
            <p:cNvSpPr/>
            <p:nvPr/>
          </p:nvSpPr>
          <p:spPr>
            <a:xfrm>
              <a:off x="3442212" y="2330422"/>
              <a:ext cx="258445" cy="38100"/>
            </a:xfrm>
            <a:custGeom>
              <a:avLst/>
              <a:gdLst/>
              <a:ahLst/>
              <a:cxnLst/>
              <a:rect l="l" t="t" r="r" b="b"/>
              <a:pathLst>
                <a:path w="258445" h="38100">
                  <a:moveTo>
                    <a:pt x="101699" y="0"/>
                  </a:moveTo>
                  <a:lnTo>
                    <a:pt x="257844" y="0"/>
                  </a:lnTo>
                </a:path>
                <a:path w="258445" h="38100">
                  <a:moveTo>
                    <a:pt x="0" y="37666"/>
                  </a:moveTo>
                  <a:lnTo>
                    <a:pt x="19865" y="26215"/>
                  </a:lnTo>
                </a:path>
              </a:pathLst>
            </a:custGeom>
            <a:ln w="6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62077" y="2359952"/>
              <a:ext cx="29209" cy="137160"/>
            </a:xfrm>
            <a:custGeom>
              <a:avLst/>
              <a:gdLst/>
              <a:ahLst/>
              <a:cxnLst/>
              <a:rect l="l" t="t" r="r" b="b"/>
              <a:pathLst>
                <a:path w="29210" h="137160">
                  <a:moveTo>
                    <a:pt x="0" y="0"/>
                  </a:moveTo>
                  <a:lnTo>
                    <a:pt x="28581" y="137084"/>
                  </a:lnTo>
                </a:path>
              </a:pathLst>
            </a:custGeom>
            <a:ln w="12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93962" y="2126141"/>
              <a:ext cx="219075" cy="371475"/>
            </a:xfrm>
            <a:custGeom>
              <a:avLst/>
              <a:gdLst/>
              <a:ahLst/>
              <a:cxnLst/>
              <a:rect l="l" t="t" r="r" b="b"/>
              <a:pathLst>
                <a:path w="219075" h="371475">
                  <a:moveTo>
                    <a:pt x="0" y="370895"/>
                  </a:moveTo>
                  <a:lnTo>
                    <a:pt x="37905" y="0"/>
                  </a:lnTo>
                </a:path>
                <a:path w="219075" h="371475">
                  <a:moveTo>
                    <a:pt x="37905" y="0"/>
                  </a:moveTo>
                  <a:lnTo>
                    <a:pt x="219031" y="0"/>
                  </a:lnTo>
                </a:path>
              </a:pathLst>
            </a:custGeom>
            <a:ln w="6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33760" y="2044038"/>
            <a:ext cx="503555" cy="53848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10"/>
              </a:spcBef>
            </a:pPr>
            <a:r>
              <a:rPr sz="1250" i="1" u="sng" spc="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5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</a:t>
            </a:r>
            <a:r>
              <a:rPr sz="1500" u="sng" baseline="-11111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∘</a:t>
            </a:r>
            <a:r>
              <a:rPr sz="1500" u="sng" spc="345" baseline="-11111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500" spc="202" baseline="-11111" dirty="0">
                <a:latin typeface="Lucida Sans Unicode"/>
                <a:cs typeface="Lucida Sans Unicode"/>
              </a:rPr>
              <a:t> </a:t>
            </a:r>
            <a:r>
              <a:rPr sz="1800" spc="-75" baseline="-37037" dirty="0">
                <a:latin typeface="Symbol"/>
                <a:cs typeface="Symbol"/>
              </a:rPr>
              <a:t></a:t>
            </a:r>
            <a:endParaRPr sz="1800" baseline="-37037">
              <a:latin typeface="Symbol"/>
              <a:cs typeface="Symbol"/>
            </a:endParaRPr>
          </a:p>
          <a:p>
            <a:pPr marL="40640">
              <a:lnSpc>
                <a:spcPct val="100000"/>
              </a:lnSpc>
              <a:spcBef>
                <a:spcPts val="520"/>
              </a:spcBef>
            </a:pPr>
            <a:r>
              <a:rPr sz="1200" spc="-20" dirty="0">
                <a:latin typeface="Times New Roman"/>
                <a:cs typeface="Times New Roman"/>
              </a:rPr>
              <a:t>81</a:t>
            </a:r>
            <a:r>
              <a:rPr sz="1250" spc="-20" dirty="0">
                <a:latin typeface="Symbol"/>
                <a:cs typeface="Symbol"/>
              </a:rPr>
              <a:t></a:t>
            </a:r>
            <a:r>
              <a:rPr sz="1500" spc="-30" baseline="-11111" dirty="0">
                <a:latin typeface="Lucida Sans Unicode"/>
                <a:cs typeface="Lucida Sans Unicode"/>
              </a:rPr>
              <a:t>∘</a:t>
            </a:r>
            <a:endParaRPr sz="1500" baseline="-11111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38736" y="2070376"/>
            <a:ext cx="180340" cy="4641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380"/>
              </a:spcBef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latin typeface="Times New Roman"/>
                <a:cs typeface="Times New Roman"/>
              </a:rPr>
              <a:t>81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309" y="2585466"/>
            <a:ext cx="6616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" dirty="0">
                <a:latin typeface="Times New Roman"/>
                <a:cs typeface="Times New Roman"/>
              </a:rPr>
              <a:t>Therefore,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98565" y="3204112"/>
            <a:ext cx="518159" cy="408940"/>
            <a:chOff x="2798565" y="3204112"/>
            <a:chExt cx="518159" cy="408940"/>
          </a:xfrm>
        </p:grpSpPr>
        <p:sp>
          <p:nvSpPr>
            <p:cNvPr id="24" name="object 24"/>
            <p:cNvSpPr/>
            <p:nvPr/>
          </p:nvSpPr>
          <p:spPr>
            <a:xfrm>
              <a:off x="3027871" y="3440593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493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7972" y="3466655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29">
                  <a:moveTo>
                    <a:pt x="0" y="11201"/>
                  </a:moveTo>
                  <a:lnTo>
                    <a:pt x="19370" y="0"/>
                  </a:lnTo>
                </a:path>
              </a:pathLst>
            </a:custGeom>
            <a:ln w="63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47343" y="3469988"/>
              <a:ext cx="28575" cy="137160"/>
            </a:xfrm>
            <a:custGeom>
              <a:avLst/>
              <a:gdLst/>
              <a:ahLst/>
              <a:cxnLst/>
              <a:rect l="l" t="t" r="r" b="b"/>
              <a:pathLst>
                <a:path w="28575" h="137160">
                  <a:moveTo>
                    <a:pt x="0" y="0"/>
                  </a:moveTo>
                  <a:lnTo>
                    <a:pt x="28276" y="136640"/>
                  </a:lnTo>
                </a:path>
              </a:pathLst>
            </a:custGeom>
            <a:ln w="125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98565" y="3207300"/>
              <a:ext cx="518159" cy="399415"/>
            </a:xfrm>
            <a:custGeom>
              <a:avLst/>
              <a:gdLst/>
              <a:ahLst/>
              <a:cxnLst/>
              <a:rect l="l" t="t" r="r" b="b"/>
              <a:pathLst>
                <a:path w="518160" h="399414">
                  <a:moveTo>
                    <a:pt x="180123" y="399327"/>
                  </a:moveTo>
                  <a:lnTo>
                    <a:pt x="217634" y="30297"/>
                  </a:lnTo>
                </a:path>
                <a:path w="518160" h="399414">
                  <a:moveTo>
                    <a:pt x="217634" y="30297"/>
                  </a:moveTo>
                  <a:lnTo>
                    <a:pt x="391301" y="30297"/>
                  </a:lnTo>
                </a:path>
                <a:path w="518160" h="399414">
                  <a:moveTo>
                    <a:pt x="0" y="0"/>
                  </a:moveTo>
                  <a:lnTo>
                    <a:pt x="517650" y="0"/>
                  </a:lnTo>
                </a:path>
              </a:pathLst>
            </a:custGeom>
            <a:ln w="64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80218" y="3153728"/>
            <a:ext cx="61594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i="1" spc="-50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96180" y="3088160"/>
            <a:ext cx="476884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Times New Roman"/>
                <a:cs typeface="Times New Roman"/>
              </a:rPr>
              <a:t>sin</a:t>
            </a:r>
            <a:r>
              <a:rPr sz="1250" dirty="0">
                <a:latin typeface="Symbol"/>
                <a:cs typeface="Symbol"/>
              </a:rPr>
              <a:t></a:t>
            </a:r>
            <a:r>
              <a:rPr sz="1250" spc="490" dirty="0">
                <a:latin typeface="Times New Roman"/>
                <a:cs typeface="Times New Roman"/>
              </a:rPr>
              <a:t> </a:t>
            </a:r>
            <a:r>
              <a:rPr sz="1800" spc="-75" baseline="2314" dirty="0">
                <a:latin typeface="Symbol"/>
                <a:cs typeface="Symbol"/>
              </a:rPr>
              <a:t></a:t>
            </a:r>
            <a:endParaRPr sz="1800" baseline="2314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46341" y="2955882"/>
            <a:ext cx="774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10" dirty="0">
                <a:latin typeface="Lucida Sans Unicode"/>
                <a:cs typeface="Lucida Sans Unicode"/>
              </a:rPr>
              <a:t>∘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93857" y="2986117"/>
            <a:ext cx="478790" cy="210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aseline="2314" dirty="0">
                <a:latin typeface="Times New Roman"/>
                <a:cs typeface="Times New Roman"/>
              </a:rPr>
              <a:t>sin</a:t>
            </a:r>
            <a:r>
              <a:rPr sz="1800" spc="-209" baseline="2314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6.34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18558" y="3181818"/>
            <a:ext cx="178435" cy="4622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75"/>
              </a:spcBef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spc="-25" dirty="0">
                <a:latin typeface="Times New Roman"/>
                <a:cs typeface="Times New Roman"/>
              </a:rPr>
              <a:t>81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706" y="3093071"/>
            <a:ext cx="398145" cy="210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00" dirty="0">
                <a:latin typeface="Symbol"/>
                <a:cs typeface="Symbol"/>
              </a:rPr>
              <a:t>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0.99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1509" y="3636055"/>
            <a:ext cx="6043930" cy="26238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</a:pPr>
            <a:r>
              <a:rPr sz="1725" spc="75" baseline="2415" dirty="0">
                <a:latin typeface="Times New Roman"/>
                <a:cs typeface="Times New Roman"/>
              </a:rPr>
              <a:t>Or</a:t>
            </a:r>
            <a:r>
              <a:rPr sz="1250" spc="50" dirty="0">
                <a:latin typeface="Symbol"/>
                <a:cs typeface="Symbol"/>
              </a:rPr>
              <a:t></a:t>
            </a:r>
            <a:r>
              <a:rPr sz="1500" i="1" spc="75" baseline="-13888" dirty="0">
                <a:latin typeface="Times New Roman"/>
                <a:cs typeface="Times New Roman"/>
              </a:rPr>
              <a:t>t</a:t>
            </a:r>
            <a:r>
              <a:rPr sz="1500" i="1" spc="225" baseline="-13888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Symbol"/>
                <a:cs typeface="Symbol"/>
              </a:rPr>
              <a:t></a:t>
            </a:r>
            <a:r>
              <a:rPr sz="1800" spc="-44" baseline="2314" dirty="0">
                <a:latin typeface="Times New Roman"/>
                <a:cs typeface="Times New Roman"/>
              </a:rPr>
              <a:t> </a:t>
            </a:r>
            <a:r>
              <a:rPr sz="1500" spc="-97" baseline="2777" dirty="0">
                <a:latin typeface="Times New Roman"/>
                <a:cs typeface="Times New Roman"/>
              </a:rPr>
              <a:t>83.7</a:t>
            </a:r>
            <a:r>
              <a:rPr sz="1500" spc="-97" baseline="19444" dirty="0">
                <a:latin typeface="Lucida Sans Unicode"/>
                <a:cs typeface="Lucida Sans Unicode"/>
              </a:rPr>
              <a:t>∘</a:t>
            </a:r>
            <a:r>
              <a:rPr sz="1500" spc="-202" baseline="19444" dirty="0">
                <a:latin typeface="Lucida Sans Unicode"/>
                <a:cs typeface="Lucida Sans Unicode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,</a:t>
            </a:r>
            <a:r>
              <a:rPr sz="1725" spc="11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which</a:t>
            </a:r>
            <a:r>
              <a:rPr sz="1725" spc="104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is</a:t>
            </a:r>
            <a:r>
              <a:rPr sz="1725" spc="2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the</a:t>
            </a:r>
            <a:r>
              <a:rPr sz="1725" spc="30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Brewster</a:t>
            </a:r>
            <a:r>
              <a:rPr sz="1725" spc="75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angle</a:t>
            </a:r>
            <a:r>
              <a:rPr sz="1725" spc="89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for</a:t>
            </a:r>
            <a:r>
              <a:rPr sz="1725" spc="142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case</a:t>
            </a:r>
            <a:r>
              <a:rPr sz="1725" spc="30" baseline="2415" dirty="0">
                <a:latin typeface="Times New Roman"/>
                <a:cs typeface="Times New Roman"/>
              </a:rPr>
              <a:t> </a:t>
            </a:r>
            <a:r>
              <a:rPr sz="1725" spc="-37" baseline="2415" dirty="0">
                <a:latin typeface="Times New Roman"/>
                <a:cs typeface="Times New Roman"/>
              </a:rPr>
              <a:t>a.</a:t>
            </a:r>
            <a:endParaRPr sz="1725" baseline="241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150">
              <a:latin typeface="Times New Roman"/>
              <a:cs typeface="Times New Roman"/>
            </a:endParaRPr>
          </a:p>
          <a:p>
            <a:pPr marL="292100" marR="30480" indent="-228600">
              <a:lnSpc>
                <a:spcPct val="117400"/>
              </a:lnSpc>
            </a:pPr>
            <a:r>
              <a:rPr sz="1150" dirty="0">
                <a:latin typeface="Times New Roman"/>
                <a:cs typeface="Times New Roman"/>
              </a:rPr>
              <a:t>2.</a:t>
            </a:r>
            <a:r>
              <a:rPr sz="1150" spc="2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index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liquid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1.9.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What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travelling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liquid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toward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flat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layer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air?</a:t>
            </a:r>
            <a:endParaRPr sz="11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  <a:spcBef>
                <a:spcPts val="530"/>
              </a:spcBef>
            </a:pPr>
            <a:r>
              <a:rPr sz="1150" b="1" spc="-10" dirty="0">
                <a:latin typeface="Times New Roman"/>
                <a:cs typeface="Times New Roman"/>
              </a:rPr>
              <a:t>Solution</a:t>
            </a:r>
            <a:endParaRPr sz="11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determined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following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(Snell’s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law,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815"/>
              </a:spcBef>
              <a:tabLst>
                <a:tab pos="1133475" algn="l"/>
              </a:tabLst>
            </a:pP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):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150">
              <a:latin typeface="Times New Roman"/>
              <a:cs typeface="Times New Roman"/>
            </a:endParaRPr>
          </a:p>
          <a:p>
            <a:pPr marL="63500" marR="26034" indent="141605" algn="just">
              <a:lnSpc>
                <a:spcPct val="117500"/>
              </a:lnSpc>
              <a:tabLst>
                <a:tab pos="1238885" algn="l"/>
                <a:tab pos="5013325" algn="l"/>
              </a:tabLst>
            </a:pPr>
            <a:r>
              <a:rPr sz="1150" spc="-20" dirty="0">
                <a:latin typeface="Times New Roman"/>
                <a:cs typeface="Times New Roman"/>
              </a:rPr>
              <a:t>Here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index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(liquid),</a:t>
            </a:r>
            <a:r>
              <a:rPr sz="1150" dirty="0">
                <a:latin typeface="Times New Roman"/>
                <a:cs typeface="Times New Roman"/>
              </a:rPr>
              <a:t>	is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index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(air).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find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angle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309" y="7487233"/>
            <a:ext cx="5959475" cy="11963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50" dirty="0">
                <a:latin typeface="Times New Roman"/>
                <a:cs typeface="Times New Roman"/>
              </a:rPr>
              <a:t>3.</a:t>
            </a:r>
            <a:r>
              <a:rPr sz="1150" spc="229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Find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total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internal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reflection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going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ice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(index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refraction</a:t>
            </a:r>
            <a:endParaRPr sz="11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1.31)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air.</a:t>
            </a:r>
            <a:endParaRPr sz="11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565"/>
              </a:spcBef>
            </a:pPr>
            <a:r>
              <a:rPr sz="1150" b="1" spc="-10" dirty="0">
                <a:latin typeface="Times New Roman"/>
                <a:cs typeface="Times New Roman"/>
              </a:rPr>
              <a:t>Solution</a:t>
            </a:r>
            <a:endParaRPr sz="11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459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incidence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corresponding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1082675" algn="l"/>
              </a:tabLst>
            </a:pP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</a:t>
            </a:r>
            <a:r>
              <a:rPr sz="1150" dirty="0">
                <a:latin typeface="Times New Roman"/>
                <a:cs typeface="Times New Roman"/>
              </a:rPr>
              <a:t>	.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Snell’s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law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takes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following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form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309" y="8968841"/>
            <a:ext cx="462915" cy="58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41605">
              <a:lnSpc>
                <a:spcPct val="159300"/>
              </a:lnSpc>
              <a:spcBef>
                <a:spcPts val="90"/>
              </a:spcBef>
            </a:pPr>
            <a:r>
              <a:rPr sz="1150" spc="-20" dirty="0">
                <a:latin typeface="Times New Roman"/>
                <a:cs typeface="Times New Roman"/>
              </a:rPr>
              <a:t>Here </a:t>
            </a:r>
            <a:r>
              <a:rPr sz="1150" spc="-10" dirty="0">
                <a:latin typeface="Times New Roman"/>
                <a:cs typeface="Times New Roman"/>
              </a:rPr>
              <a:t>angle,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50542" y="8968841"/>
            <a:ext cx="3017520" cy="58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3189">
              <a:lnSpc>
                <a:spcPct val="1593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index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(ice),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refraction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(angle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air),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21553" y="8968841"/>
            <a:ext cx="1548130" cy="58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165">
              <a:lnSpc>
                <a:spcPct val="159300"/>
              </a:lnSpc>
              <a:spcBef>
                <a:spcPts val="90"/>
              </a:spcBef>
            </a:pP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unknown</a:t>
            </a:r>
            <a:r>
              <a:rPr sz="1150" spc="3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critical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index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refraction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309" y="9551923"/>
            <a:ext cx="48310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(air).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substitute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values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into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above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obtain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6920" y="9715500"/>
            <a:ext cx="7063740" cy="9525"/>
          </a:xfrm>
          <a:custGeom>
            <a:avLst/>
            <a:gdLst/>
            <a:ahLst/>
            <a:cxnLst/>
            <a:rect l="l" t="t" r="r" b="b"/>
            <a:pathLst>
              <a:path w="7063740" h="9525">
                <a:moveTo>
                  <a:pt x="7063485" y="0"/>
                </a:moveTo>
                <a:lnTo>
                  <a:pt x="0" y="0"/>
                </a:lnTo>
                <a:lnTo>
                  <a:pt x="0" y="9144"/>
                </a:lnTo>
                <a:lnTo>
                  <a:pt x="7063485" y="9144"/>
                </a:lnTo>
                <a:lnTo>
                  <a:pt x="7063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302056" y="301701"/>
            <a:ext cx="7173595" cy="9459595"/>
            <a:chOff x="302056" y="301701"/>
            <a:chExt cx="7173595" cy="9459595"/>
          </a:xfrm>
        </p:grpSpPr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3578" y="4988155"/>
              <a:ext cx="268552" cy="15478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325" y="5306925"/>
              <a:ext cx="1659263" cy="19347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0462" y="5623228"/>
              <a:ext cx="638175" cy="1536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8887" y="5623228"/>
              <a:ext cx="506673" cy="1536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6325" y="6308056"/>
              <a:ext cx="1362075" cy="4131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3945" y="6820675"/>
              <a:ext cx="1851660" cy="3766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3578" y="8419694"/>
              <a:ext cx="268552" cy="15478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6325" y="8761235"/>
              <a:ext cx="1556366" cy="1613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0462" y="9045141"/>
              <a:ext cx="742950" cy="15362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30164" y="9037460"/>
              <a:ext cx="220979" cy="1613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7343" y="9285683"/>
              <a:ext cx="662940" cy="1934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2184" y="9325760"/>
              <a:ext cx="506673" cy="15362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02056" y="301700"/>
              <a:ext cx="7173595" cy="9459595"/>
            </a:xfrm>
            <a:custGeom>
              <a:avLst/>
              <a:gdLst/>
              <a:ahLst/>
              <a:cxnLst/>
              <a:rect l="l" t="t" r="r" b="b"/>
              <a:pathLst>
                <a:path w="7173595" h="9459595">
                  <a:moveTo>
                    <a:pt x="7127430" y="9404667"/>
                  </a:moveTo>
                  <a:lnTo>
                    <a:pt x="7118350" y="9404667"/>
                  </a:lnTo>
                  <a:lnTo>
                    <a:pt x="54864" y="9404667"/>
                  </a:lnTo>
                  <a:lnTo>
                    <a:pt x="45720" y="9404667"/>
                  </a:lnTo>
                  <a:lnTo>
                    <a:pt x="45720" y="9413799"/>
                  </a:lnTo>
                  <a:lnTo>
                    <a:pt x="54864" y="9413799"/>
                  </a:lnTo>
                  <a:lnTo>
                    <a:pt x="7118299" y="9413799"/>
                  </a:lnTo>
                  <a:lnTo>
                    <a:pt x="7127430" y="9413799"/>
                  </a:lnTo>
                  <a:lnTo>
                    <a:pt x="7127430" y="9404667"/>
                  </a:lnTo>
                  <a:close/>
                </a:path>
                <a:path w="7173595" h="9459595">
                  <a:moveTo>
                    <a:pt x="7127430" y="46024"/>
                  </a:moveTo>
                  <a:lnTo>
                    <a:pt x="7118350" y="46024"/>
                  </a:lnTo>
                  <a:lnTo>
                    <a:pt x="54864" y="46024"/>
                  </a:lnTo>
                  <a:lnTo>
                    <a:pt x="45720" y="46024"/>
                  </a:lnTo>
                  <a:lnTo>
                    <a:pt x="45720" y="55168"/>
                  </a:lnTo>
                  <a:lnTo>
                    <a:pt x="45720" y="9404655"/>
                  </a:lnTo>
                  <a:lnTo>
                    <a:pt x="54864" y="9404655"/>
                  </a:lnTo>
                  <a:lnTo>
                    <a:pt x="54864" y="55168"/>
                  </a:lnTo>
                  <a:lnTo>
                    <a:pt x="7118299" y="55168"/>
                  </a:lnTo>
                  <a:lnTo>
                    <a:pt x="7118299" y="9404655"/>
                  </a:lnTo>
                  <a:lnTo>
                    <a:pt x="7127430" y="9404655"/>
                  </a:lnTo>
                  <a:lnTo>
                    <a:pt x="7127430" y="55168"/>
                  </a:lnTo>
                  <a:lnTo>
                    <a:pt x="7127430" y="46024"/>
                  </a:lnTo>
                  <a:close/>
                </a:path>
                <a:path w="7173595" h="9459595">
                  <a:moveTo>
                    <a:pt x="7173150" y="0"/>
                  </a:moveTo>
                  <a:lnTo>
                    <a:pt x="7136587" y="0"/>
                  </a:lnTo>
                  <a:lnTo>
                    <a:pt x="7136587" y="36880"/>
                  </a:lnTo>
                  <a:lnTo>
                    <a:pt x="7136587" y="55168"/>
                  </a:lnTo>
                  <a:lnTo>
                    <a:pt x="7136587" y="9404655"/>
                  </a:lnTo>
                  <a:lnTo>
                    <a:pt x="7136587" y="9422955"/>
                  </a:lnTo>
                  <a:lnTo>
                    <a:pt x="7118350" y="9422955"/>
                  </a:lnTo>
                  <a:lnTo>
                    <a:pt x="54864" y="9422955"/>
                  </a:lnTo>
                  <a:lnTo>
                    <a:pt x="36563" y="9422955"/>
                  </a:lnTo>
                  <a:lnTo>
                    <a:pt x="36563" y="9404655"/>
                  </a:lnTo>
                  <a:lnTo>
                    <a:pt x="36563" y="55168"/>
                  </a:lnTo>
                  <a:lnTo>
                    <a:pt x="36563" y="36880"/>
                  </a:lnTo>
                  <a:lnTo>
                    <a:pt x="54864" y="36880"/>
                  </a:lnTo>
                  <a:lnTo>
                    <a:pt x="7118299" y="36880"/>
                  </a:lnTo>
                  <a:lnTo>
                    <a:pt x="7136587" y="36880"/>
                  </a:lnTo>
                  <a:lnTo>
                    <a:pt x="7136587" y="0"/>
                  </a:lnTo>
                  <a:lnTo>
                    <a:pt x="0" y="0"/>
                  </a:lnTo>
                  <a:lnTo>
                    <a:pt x="0" y="36880"/>
                  </a:lnTo>
                  <a:lnTo>
                    <a:pt x="0" y="55168"/>
                  </a:lnTo>
                  <a:lnTo>
                    <a:pt x="0" y="9404655"/>
                  </a:lnTo>
                  <a:lnTo>
                    <a:pt x="0" y="9422955"/>
                  </a:lnTo>
                  <a:lnTo>
                    <a:pt x="0" y="9459519"/>
                  </a:lnTo>
                  <a:lnTo>
                    <a:pt x="36563" y="9459519"/>
                  </a:lnTo>
                  <a:lnTo>
                    <a:pt x="7173150" y="9459519"/>
                  </a:lnTo>
                  <a:lnTo>
                    <a:pt x="7173150" y="9422955"/>
                  </a:lnTo>
                  <a:lnTo>
                    <a:pt x="7173150" y="9404655"/>
                  </a:lnTo>
                  <a:lnTo>
                    <a:pt x="7173150" y="55168"/>
                  </a:lnTo>
                  <a:lnTo>
                    <a:pt x="7173150" y="36880"/>
                  </a:lnTo>
                  <a:lnTo>
                    <a:pt x="7173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Footer Placeholder 5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041" y="1204087"/>
            <a:ext cx="3340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latin typeface="Times New Roman"/>
                <a:cs typeface="Times New Roman"/>
              </a:rPr>
              <a:t>Then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959" y="937617"/>
            <a:ext cx="2061181" cy="193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930" y="1472197"/>
            <a:ext cx="1946939" cy="3766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64844"/>
            <a:ext cx="5943600" cy="2834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320"/>
              </a:spcBef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r>
              <a:rPr sz="15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55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IV</a:t>
            </a:r>
            <a:endParaRPr sz="1550">
              <a:latin typeface="Times New Roman"/>
              <a:cs typeface="Times New Roman"/>
            </a:endParaRPr>
          </a:p>
          <a:p>
            <a:pPr marL="1974850">
              <a:lnSpc>
                <a:spcPct val="100000"/>
              </a:lnSpc>
              <a:spcBef>
                <a:spcPts val="229"/>
              </a:spcBef>
            </a:pP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Transmission</a:t>
            </a:r>
            <a:r>
              <a:rPr sz="155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Lines</a:t>
            </a:r>
            <a:r>
              <a:rPr sz="155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55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I: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Contents: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Types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Parameters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05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Transmission</a:t>
            </a:r>
            <a:r>
              <a:rPr sz="14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 Equations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2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Primary</a:t>
            </a:r>
            <a:r>
              <a:rPr sz="1400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&amp;</a:t>
            </a:r>
            <a:r>
              <a:rPr sz="1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Secondary</a:t>
            </a:r>
            <a:r>
              <a:rPr sz="1400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Constants</a:t>
            </a:r>
            <a:endParaRPr sz="1400">
              <a:latin typeface="Times New Roman"/>
              <a:cs typeface="Times New Roman"/>
            </a:endParaRPr>
          </a:p>
          <a:p>
            <a:pPr marL="469900" marR="5080" indent="-229235">
              <a:lnSpc>
                <a:spcPts val="1620"/>
              </a:lnSpc>
              <a:spcBef>
                <a:spcPts val="75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Expressions</a:t>
            </a:r>
            <a:r>
              <a:rPr sz="1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4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Characteristics</a:t>
            </a:r>
            <a:r>
              <a:rPr sz="1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Impedance,</a:t>
            </a:r>
            <a:r>
              <a:rPr sz="14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Propagation</a:t>
            </a:r>
            <a:r>
              <a:rPr sz="14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Constant,</a:t>
            </a:r>
            <a:r>
              <a:rPr sz="14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Phase</a:t>
            </a:r>
            <a:r>
              <a:rPr sz="1400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Group</a:t>
            </a:r>
            <a:r>
              <a:rPr sz="1400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Velocities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51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Infinite</a:t>
            </a:r>
            <a:r>
              <a:rPr sz="14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4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Concepts</a:t>
            </a:r>
            <a:endParaRPr sz="1400">
              <a:latin typeface="Times New Roman"/>
              <a:cs typeface="Times New Roman"/>
            </a:endParaRPr>
          </a:p>
          <a:p>
            <a:pPr marL="469900" marR="498475" indent="-229235">
              <a:lnSpc>
                <a:spcPts val="1620"/>
              </a:lnSpc>
              <a:spcBef>
                <a:spcPts val="75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Distortion -</a:t>
            </a:r>
            <a:r>
              <a:rPr sz="14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Condition</a:t>
            </a:r>
            <a:r>
              <a:rPr sz="14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4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Distortion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less</a:t>
            </a:r>
            <a:r>
              <a:rPr sz="14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Transmission 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 Minimum Attenuation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54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Illustrative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Problems.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4047"/>
            <a:ext cx="596836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Introduction: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50"/>
              </a:spcBef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transmission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used</a:t>
            </a:r>
            <a:r>
              <a:rPr sz="115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150" spc="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transmission</a:t>
            </a:r>
            <a:r>
              <a:rPr sz="115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electrical</a:t>
            </a:r>
            <a:r>
              <a:rPr sz="1150" spc="1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power</a:t>
            </a:r>
            <a:r>
              <a:rPr sz="1150" spc="1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from</a:t>
            </a:r>
            <a:r>
              <a:rPr sz="1150" spc="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generating</a:t>
            </a:r>
            <a:r>
              <a:rPr sz="115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substation</a:t>
            </a:r>
            <a:r>
              <a:rPr sz="115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to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2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various</a:t>
            </a:r>
            <a:r>
              <a:rPr sz="1150" spc="3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distribution</a:t>
            </a:r>
            <a:r>
              <a:rPr sz="1150" spc="2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units.</a:t>
            </a:r>
            <a:r>
              <a:rPr sz="115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It</a:t>
            </a:r>
            <a:r>
              <a:rPr sz="115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transmits</a:t>
            </a:r>
            <a:r>
              <a:rPr sz="1150" spc="3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3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wave</a:t>
            </a:r>
            <a:r>
              <a:rPr sz="1150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3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voltage</a:t>
            </a:r>
            <a:r>
              <a:rPr sz="1150" spc="2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150" spc="3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current</a:t>
            </a:r>
            <a:r>
              <a:rPr sz="1150" spc="4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from</a:t>
            </a:r>
            <a:r>
              <a:rPr sz="1150" spc="2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one</a:t>
            </a:r>
            <a:r>
              <a:rPr sz="1150" spc="2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end</a:t>
            </a:r>
            <a:r>
              <a:rPr sz="115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212121"/>
                </a:solidFill>
                <a:latin typeface="Times New Roman"/>
                <a:cs typeface="Times New Roman"/>
              </a:rPr>
              <a:t>to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another.</a:t>
            </a:r>
            <a:r>
              <a:rPr sz="115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transmission</a:t>
            </a:r>
            <a:r>
              <a:rPr sz="115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1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made</a:t>
            </a:r>
            <a:r>
              <a:rPr sz="1150" spc="1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up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1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2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conductor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having</a:t>
            </a:r>
            <a:r>
              <a:rPr sz="1150" spc="1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50" spc="2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uniform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cross-section</a:t>
            </a:r>
            <a:r>
              <a:rPr sz="1150" spc="1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along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line.</a:t>
            </a:r>
            <a:r>
              <a:rPr sz="1150" spc="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Air</a:t>
            </a:r>
            <a:r>
              <a:rPr sz="1150" spc="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act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as</a:t>
            </a:r>
            <a:r>
              <a:rPr sz="1150" spc="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insulating</a:t>
            </a:r>
            <a:r>
              <a:rPr sz="115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or</a:t>
            </a:r>
            <a:r>
              <a:rPr sz="115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dielectric</a:t>
            </a:r>
            <a:r>
              <a:rPr sz="1150" spc="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medium</a:t>
            </a:r>
            <a:r>
              <a:rPr sz="1150" spc="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between</a:t>
            </a:r>
            <a:r>
              <a:rPr sz="115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conductors.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309" y="4117975"/>
            <a:ext cx="5970905" cy="3843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213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Fig.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 Transmission</a:t>
            </a:r>
            <a:r>
              <a:rPr sz="14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/>
                <a:cs typeface="Times New Roman"/>
              </a:rPr>
              <a:t>Lines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Types</a:t>
            </a:r>
            <a:r>
              <a:rPr sz="1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Transmission</a:t>
            </a:r>
            <a:r>
              <a:rPr sz="1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Lines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different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include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following.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Open</a:t>
            </a:r>
            <a:r>
              <a:rPr sz="1150" b="1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Wire</a:t>
            </a:r>
            <a:r>
              <a:rPr sz="115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r>
              <a:rPr sz="1150" b="1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Line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140"/>
              </a:spcBef>
            </a:pP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consists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pair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conducting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wires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separated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uniform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distance.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two-</a:t>
            </a:r>
            <a:r>
              <a:rPr sz="1150" spc="-20" dirty="0">
                <a:latin typeface="Times New Roman"/>
                <a:cs typeface="Times New Roman"/>
              </a:rPr>
              <a:t>wire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very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simple,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low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cost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easy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maintain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short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these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up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100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MHz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Another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name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open-wire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parallel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wire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Coaxial</a:t>
            </a:r>
            <a:r>
              <a:rPr sz="1150" b="1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r>
              <a:rPr sz="1150" b="1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Line</a:t>
            </a: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99800"/>
              </a:lnSpc>
              <a:spcBef>
                <a:spcPts val="114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placed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coaxially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filled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air,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solid.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frequency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increases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losses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increases,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polyethylene.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coaxial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cables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up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GHz.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wire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carries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high-frequency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signals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low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losses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cables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CCTV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systems,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digital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audios,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computer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network </a:t>
            </a:r>
            <a:r>
              <a:rPr sz="1150" dirty="0">
                <a:latin typeface="Times New Roman"/>
                <a:cs typeface="Times New Roman"/>
              </a:rPr>
              <a:t>connections,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internet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connections,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television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cables,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etc.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213" y="2125979"/>
            <a:ext cx="5108575" cy="198805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2599181"/>
            <a:ext cx="5967730" cy="6436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Optic</a:t>
            </a:r>
            <a:r>
              <a:rPr sz="1150" b="1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Fiber</a:t>
            </a:r>
            <a:r>
              <a:rPr sz="1150" b="1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r>
              <a:rPr sz="1150" b="1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Line</a:t>
            </a: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111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first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optical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fiber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invented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Narender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Singh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1952.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made-up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silicon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oxide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 </a:t>
            </a:r>
            <a:r>
              <a:rPr sz="1150" dirty="0">
                <a:latin typeface="Times New Roman"/>
                <a:cs typeface="Times New Roman"/>
              </a:rPr>
              <a:t>silica,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signals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distance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little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loss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speed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light.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optic</a:t>
            </a:r>
            <a:r>
              <a:rPr sz="1150" u="sng" spc="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fiber</a:t>
            </a:r>
            <a:r>
              <a:rPr sz="1150" u="sng" spc="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cables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light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guides,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imaging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tools,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lasers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surgeries,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for </a:t>
            </a:r>
            <a:r>
              <a:rPr sz="1150" dirty="0">
                <a:latin typeface="Times New Roman"/>
                <a:cs typeface="Times New Roman"/>
              </a:rPr>
              <a:t>data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wide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variety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industries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applications.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Microstrip</a:t>
            </a:r>
            <a:r>
              <a:rPr sz="1150" b="1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r>
              <a:rPr sz="1150" b="1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Lines</a:t>
            </a:r>
            <a:endParaRPr sz="1150">
              <a:latin typeface="Times New Roman"/>
              <a:cs typeface="Times New Roman"/>
            </a:endParaRPr>
          </a:p>
          <a:p>
            <a:pPr marL="12700" marR="12065" algn="just">
              <a:lnSpc>
                <a:spcPct val="102000"/>
              </a:lnSpc>
              <a:spcBef>
                <a:spcPts val="1075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microstrip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4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Transverse</a:t>
            </a:r>
            <a:r>
              <a:rPr sz="1150" spc="4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Electromagnetic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(TEM)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line </a:t>
            </a:r>
            <a:r>
              <a:rPr sz="1150" dirty="0">
                <a:latin typeface="Times New Roman"/>
                <a:cs typeface="Times New Roman"/>
              </a:rPr>
              <a:t>invented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Robert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Barrett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1950.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Wave</a:t>
            </a:r>
            <a:r>
              <a:rPr sz="115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Guides</a:t>
            </a: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1145"/>
              </a:spcBef>
            </a:pPr>
            <a:r>
              <a:rPr sz="1150" dirty="0">
                <a:latin typeface="Times New Roman"/>
                <a:cs typeface="Times New Roman"/>
              </a:rPr>
              <a:t>Waveguides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transmit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electromagnetic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from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place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another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place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and </a:t>
            </a:r>
            <a:r>
              <a:rPr sz="1150" dirty="0">
                <a:latin typeface="Times New Roman"/>
                <a:cs typeface="Times New Roman"/>
              </a:rPr>
              <a:t>they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usually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operating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dominant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mode.</a:t>
            </a:r>
            <a:r>
              <a:rPr sz="1150" spc="3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various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passive</a:t>
            </a:r>
            <a:r>
              <a:rPr sz="1150" u="sng" spc="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components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3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filter, </a:t>
            </a:r>
            <a:r>
              <a:rPr sz="1150" dirty="0">
                <a:latin typeface="Times New Roman"/>
                <a:cs typeface="Times New Roman"/>
              </a:rPr>
              <a:t>coupler,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divider,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horn,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antennas,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junction,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etc.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Waveguides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scientific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instruments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optical,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acoustic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elastic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properties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materials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objects.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There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two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types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waveguides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Metal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waveguides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waveguides.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waveguides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optical </a:t>
            </a:r>
            <a:r>
              <a:rPr sz="1150" dirty="0">
                <a:latin typeface="Times New Roman"/>
                <a:cs typeface="Times New Roman"/>
              </a:rPr>
              <a:t>fiber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communication,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microwave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ovens,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space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crafts,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etc.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50" spc="-10" dirty="0">
                <a:latin typeface="Times New Roman"/>
                <a:cs typeface="Times New Roman"/>
              </a:rPr>
              <a:t>Applications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5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15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15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15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r>
              <a:rPr sz="115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06FC0"/>
                </a:solidFill>
                <a:latin typeface="Times New Roman"/>
                <a:cs typeface="Times New Roman"/>
              </a:rPr>
              <a:t>line</a:t>
            </a:r>
            <a:r>
              <a:rPr sz="115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50">
              <a:latin typeface="Times New Roman"/>
              <a:cs typeface="Times New Roman"/>
            </a:endParaRPr>
          </a:p>
          <a:p>
            <a:pPr marL="661670" indent="-228600">
              <a:lnSpc>
                <a:spcPts val="1375"/>
              </a:lnSpc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dirty="0">
                <a:latin typeface="Times New Roman"/>
                <a:cs typeface="Times New Roman"/>
              </a:rPr>
              <a:t>Power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line</a:t>
            </a:r>
            <a:endParaRPr sz="1150">
              <a:latin typeface="Times New Roman"/>
              <a:cs typeface="Times New Roman"/>
            </a:endParaRPr>
          </a:p>
          <a:p>
            <a:pPr marL="661670" indent="-228600">
              <a:lnSpc>
                <a:spcPts val="1370"/>
              </a:lnSpc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dirty="0">
                <a:latin typeface="Times New Roman"/>
                <a:cs typeface="Times New Roman"/>
              </a:rPr>
              <a:t>Telephone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lines</a:t>
            </a:r>
            <a:endParaRPr sz="1150">
              <a:latin typeface="Times New Roman"/>
              <a:cs typeface="Times New Roman"/>
            </a:endParaRPr>
          </a:p>
          <a:p>
            <a:pPr marL="661670" indent="-228600">
              <a:lnSpc>
                <a:spcPts val="1375"/>
              </a:lnSpc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dirty="0">
                <a:latin typeface="Times New Roman"/>
                <a:cs typeface="Times New Roman"/>
              </a:rPr>
              <a:t>Printed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board</a:t>
            </a:r>
            <a:endParaRPr sz="1150">
              <a:latin typeface="Times New Roman"/>
              <a:cs typeface="Times New Roman"/>
            </a:endParaRPr>
          </a:p>
          <a:p>
            <a:pPr marL="661670" indent="-228600">
              <a:lnSpc>
                <a:spcPts val="1375"/>
              </a:lnSpc>
              <a:spcBef>
                <a:spcPts val="25"/>
              </a:spcBef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spc="-10" dirty="0">
                <a:latin typeface="Times New Roman"/>
                <a:cs typeface="Times New Roman"/>
              </a:rPr>
              <a:t>Cables</a:t>
            </a:r>
            <a:endParaRPr sz="1150">
              <a:latin typeface="Times New Roman"/>
              <a:cs typeface="Times New Roman"/>
            </a:endParaRPr>
          </a:p>
          <a:p>
            <a:pPr marL="661670" indent="-228600">
              <a:lnSpc>
                <a:spcPts val="1375"/>
              </a:lnSpc>
              <a:buSzPct val="86956"/>
              <a:buFont typeface="Symbol"/>
              <a:buChar char=""/>
              <a:tabLst>
                <a:tab pos="661670" algn="l"/>
              </a:tabLst>
            </a:pPr>
            <a:r>
              <a:rPr sz="1150" dirty="0">
                <a:latin typeface="Times New Roman"/>
                <a:cs typeface="Times New Roman"/>
              </a:rPr>
              <a:t>Connectors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(PCI,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USB)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Parameters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transmission</a:t>
            </a:r>
            <a:r>
              <a:rPr sz="1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(Primary</a:t>
            </a:r>
            <a:r>
              <a:rPr sz="1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Constants):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99"/>
              </a:lnSpc>
              <a:spcBef>
                <a:spcPts val="1485"/>
              </a:spcBef>
            </a:pP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performance</a:t>
            </a:r>
            <a:r>
              <a:rPr sz="1150" spc="2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1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transmission</a:t>
            </a:r>
            <a:r>
              <a:rPr sz="1150" spc="20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150" spc="1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depends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150" spc="2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parameters</a:t>
            </a:r>
            <a:r>
              <a:rPr sz="1150" spc="22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2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2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line.</a:t>
            </a:r>
            <a:r>
              <a:rPr sz="1150" spc="2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1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transmission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150" spc="3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has</a:t>
            </a:r>
            <a:r>
              <a:rPr sz="1150" spc="3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mainly</a:t>
            </a:r>
            <a:r>
              <a:rPr sz="1150" spc="3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four</a:t>
            </a:r>
            <a:r>
              <a:rPr sz="1150" spc="3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parameters,</a:t>
            </a:r>
            <a:r>
              <a:rPr sz="1150" spc="3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resistance,</a:t>
            </a:r>
            <a:r>
              <a:rPr sz="1150" spc="3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inductance,</a:t>
            </a:r>
            <a:r>
              <a:rPr sz="1150" spc="3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capacitance</a:t>
            </a:r>
            <a:r>
              <a:rPr sz="1150" spc="3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150" spc="3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shunt</a:t>
            </a:r>
            <a:r>
              <a:rPr sz="1150" spc="3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conductance.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These</a:t>
            </a:r>
            <a:r>
              <a:rPr sz="1150" spc="11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parameters</a:t>
            </a:r>
            <a:r>
              <a:rPr sz="1150" spc="1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are</a:t>
            </a:r>
            <a:r>
              <a:rPr sz="115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uniformly</a:t>
            </a:r>
            <a:r>
              <a:rPr sz="115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distributed</a:t>
            </a:r>
            <a:r>
              <a:rPr sz="1150" spc="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along</a:t>
            </a:r>
            <a:r>
              <a:rPr sz="115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line.</a:t>
            </a:r>
            <a:r>
              <a:rPr sz="115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Hence,</a:t>
            </a:r>
            <a:r>
              <a:rPr sz="115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it</a:t>
            </a:r>
            <a:r>
              <a:rPr sz="115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50" spc="2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also</a:t>
            </a:r>
            <a:r>
              <a:rPr sz="115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called</a:t>
            </a:r>
            <a:r>
              <a:rPr sz="115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11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212121"/>
                </a:solidFill>
                <a:latin typeface="Times New Roman"/>
                <a:cs typeface="Times New Roman"/>
              </a:rPr>
              <a:t>distributed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parameter</a:t>
            </a:r>
            <a:r>
              <a:rPr sz="1150" spc="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15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50" spc="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212121"/>
                </a:solidFill>
                <a:latin typeface="Times New Roman"/>
                <a:cs typeface="Times New Roman"/>
              </a:rPr>
              <a:t>transmission</a:t>
            </a:r>
            <a:r>
              <a:rPr sz="1150" spc="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212121"/>
                </a:solidFill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323" y="971379"/>
            <a:ext cx="5734719" cy="155744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3802126"/>
            <a:ext cx="5970270" cy="48037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14604" algn="just">
              <a:lnSpc>
                <a:spcPct val="99200"/>
              </a:lnSpc>
              <a:spcBef>
                <a:spcPts val="15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inductance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whereas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capacitance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conductance </a:t>
            </a:r>
            <a:r>
              <a:rPr sz="1150" dirty="0">
                <a:latin typeface="Times New Roman"/>
                <a:cs typeface="Times New Roman"/>
              </a:rPr>
              <a:t>form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shunt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admittance.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critical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explained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below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spc="-10" dirty="0">
                <a:latin typeface="Times New Roman"/>
                <a:cs typeface="Times New Roman"/>
              </a:rPr>
              <a:t>detail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9800"/>
              </a:lnSpc>
            </a:pPr>
            <a:r>
              <a:rPr sz="1150" b="1" dirty="0">
                <a:latin typeface="Times New Roman"/>
                <a:cs typeface="Times New Roman"/>
              </a:rPr>
              <a:t>Line</a:t>
            </a:r>
            <a:r>
              <a:rPr sz="1150" b="1" spc="21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inductance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induces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flux.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When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changes,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magnetic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varies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due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emf </a:t>
            </a:r>
            <a:r>
              <a:rPr sz="1150" dirty="0">
                <a:latin typeface="Times New Roman"/>
                <a:cs typeface="Times New Roman"/>
              </a:rPr>
              <a:t>induces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circuit.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inducing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emf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change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flux.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Emf </a:t>
            </a:r>
            <a:r>
              <a:rPr sz="1150" dirty="0">
                <a:latin typeface="Times New Roman"/>
                <a:cs typeface="Times New Roman"/>
              </a:rPr>
              <a:t>produces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inductance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line.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150" b="1" dirty="0">
                <a:latin typeface="Times New Roman"/>
                <a:cs typeface="Times New Roman"/>
              </a:rPr>
              <a:t>Line</a:t>
            </a:r>
            <a:r>
              <a:rPr sz="1150" b="1" spc="2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capacitance</a:t>
            </a:r>
            <a:r>
              <a:rPr sz="1150" b="1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–</a:t>
            </a:r>
            <a:r>
              <a:rPr sz="1150" spc="3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lines,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air</a:t>
            </a:r>
            <a:r>
              <a:rPr sz="1150" spc="2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acts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2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medium.</a:t>
            </a:r>
            <a:r>
              <a:rPr sz="1150" spc="2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This</a:t>
            </a:r>
            <a:r>
              <a:rPr sz="1150" spc="2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dielectric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constitutes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capacitor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conductors,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store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electrical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energy,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or </a:t>
            </a:r>
            <a:r>
              <a:rPr sz="1150" dirty="0">
                <a:latin typeface="Times New Roman"/>
                <a:cs typeface="Times New Roman"/>
              </a:rPr>
              <a:t>increase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capacitance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capacitance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present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charge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potential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difference.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4604" algn="just">
              <a:lnSpc>
                <a:spcPct val="99200"/>
              </a:lnSpc>
              <a:spcBef>
                <a:spcPts val="5"/>
              </a:spcBef>
            </a:pPr>
            <a:r>
              <a:rPr sz="1150" dirty="0">
                <a:latin typeface="Times New Roman"/>
                <a:cs typeface="Times New Roman"/>
              </a:rPr>
              <a:t>Capacitance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negligible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short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whereas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long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transmission;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most </a:t>
            </a:r>
            <a:r>
              <a:rPr sz="1150" dirty="0">
                <a:latin typeface="Times New Roman"/>
                <a:cs typeface="Times New Roman"/>
              </a:rPr>
              <a:t>important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parameter.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affects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efficiency,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regulation,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power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factor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stability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spc="-10" dirty="0">
                <a:latin typeface="Times New Roman"/>
                <a:cs typeface="Times New Roman"/>
              </a:rPr>
              <a:t>system.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99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Shunt</a:t>
            </a:r>
            <a:r>
              <a:rPr sz="1150" b="1" spc="47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conductance</a:t>
            </a:r>
            <a:r>
              <a:rPr sz="1150" b="1" spc="105" dirty="0">
                <a:latin typeface="Times New Roman"/>
                <a:cs typeface="Times New Roman"/>
              </a:rPr>
              <a:t>  </a:t>
            </a:r>
            <a:r>
              <a:rPr sz="1150" b="1" dirty="0">
                <a:latin typeface="Times New Roman"/>
                <a:cs typeface="Times New Roman"/>
              </a:rPr>
              <a:t>–</a:t>
            </a:r>
            <a:r>
              <a:rPr sz="1150" b="1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Air</a:t>
            </a:r>
            <a:r>
              <a:rPr sz="1150" spc="4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act</a:t>
            </a:r>
            <a:r>
              <a:rPr sz="1150" spc="4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20" dirty="0">
                <a:latin typeface="Times New Roman"/>
                <a:cs typeface="Times New Roman"/>
              </a:rPr>
              <a:t> 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4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8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conductors.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When</a:t>
            </a:r>
            <a:r>
              <a:rPr sz="1150" spc="4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alternating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voltage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applies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conductor,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some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because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of </a:t>
            </a:r>
            <a:r>
              <a:rPr sz="1150" dirty="0">
                <a:latin typeface="Times New Roman"/>
                <a:cs typeface="Times New Roman"/>
              </a:rPr>
              <a:t>dielectric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imperfections.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2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called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leakage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current.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Leakage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depends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on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atmospheric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condition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pollution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like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moisture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surface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deposits.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00400"/>
              </a:lnSpc>
            </a:pPr>
            <a:r>
              <a:rPr sz="1150" dirty="0">
                <a:latin typeface="Times New Roman"/>
                <a:cs typeface="Times New Roman"/>
              </a:rPr>
              <a:t>Shunt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conductance</a:t>
            </a:r>
            <a:r>
              <a:rPr sz="1150" spc="3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defined</a:t>
            </a:r>
            <a:r>
              <a:rPr sz="1150" spc="3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flow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3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leakage</a:t>
            </a:r>
            <a:r>
              <a:rPr sz="1150" spc="3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current</a:t>
            </a:r>
            <a:r>
              <a:rPr sz="1150" spc="4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between</a:t>
            </a:r>
            <a:r>
              <a:rPr sz="1150" spc="3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conductors.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38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distributed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uniformly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along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whole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line.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symbol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represented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it,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is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Siemens.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673" y="914400"/>
            <a:ext cx="5757878" cy="266470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353314"/>
            <a:ext cx="34550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ELECTROMAGNETIC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FIELDS</a:t>
            </a:r>
            <a:r>
              <a:rPr sz="115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5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001F5F"/>
                </a:solidFill>
                <a:latin typeface="Calibri"/>
                <a:cs typeface="Calibri"/>
              </a:rPr>
              <a:t>TRANSMISSION</a:t>
            </a:r>
            <a:r>
              <a:rPr sz="115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LINES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42" y="353314"/>
            <a:ext cx="6197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solidFill>
                  <a:srgbClr val="001F5F"/>
                </a:solidFill>
                <a:latin typeface="Calibri"/>
                <a:cs typeface="Calibri"/>
              </a:rPr>
              <a:t>DEPT.ECE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309" y="888619"/>
            <a:ext cx="5969635" cy="883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sz="1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Secondary</a:t>
            </a:r>
            <a:r>
              <a:rPr sz="1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Constants:</a:t>
            </a:r>
            <a:endParaRPr sz="1400">
              <a:latin typeface="Times New Roman"/>
              <a:cs typeface="Times New Roman"/>
            </a:endParaRPr>
          </a:p>
          <a:p>
            <a:pPr marL="12700" marR="17780" indent="36195" algn="just">
              <a:lnSpc>
                <a:spcPts val="1370"/>
              </a:lnSpc>
              <a:spcBef>
                <a:spcPts val="147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constants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are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resistance,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inductance,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conductance,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capacitance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unit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transmission</a:t>
            </a:r>
            <a:r>
              <a:rPr sz="1150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15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line</a:t>
            </a:r>
            <a:r>
              <a:rPr sz="1150" spc="-20" dirty="0">
                <a:latin typeface="Times New Roman"/>
                <a:cs typeface="Times New Roman"/>
                <a:hlinkClick r:id="rId2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499"/>
              </a:lnSpc>
            </a:pPr>
            <a:r>
              <a:rPr sz="1150" dirty="0">
                <a:latin typeface="Times New Roman"/>
                <a:cs typeface="Times New Roman"/>
              </a:rPr>
              <a:t>However,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term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“secondary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constants”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not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commonly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used.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normally</a:t>
            </a:r>
            <a:r>
              <a:rPr sz="1150" spc="2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known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 </a:t>
            </a:r>
            <a:r>
              <a:rPr sz="1150" dirty="0">
                <a:latin typeface="Times New Roman"/>
                <a:cs typeface="Times New Roman"/>
              </a:rPr>
              <a:t>“quaternary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parameters”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4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“quaternary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constants”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3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telecommunication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3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analysis. </a:t>
            </a:r>
            <a:r>
              <a:rPr sz="1150" dirty="0">
                <a:latin typeface="Times New Roman"/>
                <a:cs typeface="Times New Roman"/>
              </a:rPr>
              <a:t>These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extend</a:t>
            </a:r>
            <a:r>
              <a:rPr sz="1150" spc="2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5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analysis</a:t>
            </a:r>
            <a:r>
              <a:rPr sz="1150" spc="2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beyond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2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 </a:t>
            </a:r>
            <a:r>
              <a:rPr sz="1150" dirty="0">
                <a:latin typeface="Times New Roman"/>
                <a:cs typeface="Times New Roman"/>
              </a:rPr>
              <a:t>including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additional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effects,</a:t>
            </a:r>
            <a:r>
              <a:rPr sz="1150" spc="2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such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radiation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shunt</a:t>
            </a:r>
            <a:r>
              <a:rPr sz="1150" spc="2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capacitance.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Quaternary</a:t>
            </a:r>
            <a:r>
              <a:rPr sz="1150" spc="1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parameters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are </a:t>
            </a:r>
            <a:r>
              <a:rPr sz="1150" dirty="0">
                <a:latin typeface="Times New Roman"/>
                <a:cs typeface="Times New Roman"/>
              </a:rPr>
              <a:t>also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used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to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model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behavior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transmission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higher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frequencies.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Propagation</a:t>
            </a:r>
            <a:r>
              <a:rPr sz="1150" b="1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Constant</a:t>
            </a:r>
            <a:r>
              <a:rPr sz="1150" b="1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Definition: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0500"/>
              </a:lnSpc>
              <a:spcBef>
                <a:spcPts val="5"/>
              </a:spcBef>
            </a:pP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Electromagnetic</a:t>
            </a:r>
            <a:r>
              <a:rPr sz="1150" spc="4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waves</a:t>
            </a:r>
            <a:r>
              <a:rPr sz="1150" spc="4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propagate</a:t>
            </a:r>
            <a:r>
              <a:rPr sz="1150" spc="48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in</a:t>
            </a:r>
            <a:r>
              <a:rPr sz="1150" spc="4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sz="1150" spc="4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sinusoidal</a:t>
            </a:r>
            <a:r>
              <a:rPr sz="1150" spc="4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fashion.</a:t>
            </a:r>
            <a:r>
              <a:rPr sz="115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b="1" spc="4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measure</a:t>
            </a:r>
            <a:r>
              <a:rPr sz="1150" b="1" spc="4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sz="1150" b="1" spc="43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b="1" spc="4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change</a:t>
            </a:r>
            <a:r>
              <a:rPr sz="1150" b="1" spc="4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spc="-25" dirty="0">
                <a:solidFill>
                  <a:srgbClr val="444444"/>
                </a:solidFill>
                <a:latin typeface="Times New Roman"/>
                <a:cs typeface="Times New Roman"/>
              </a:rPr>
              <a:t>in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amplitude</a:t>
            </a:r>
            <a:r>
              <a:rPr sz="1150" b="1" spc="2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sz="1150" b="1" spc="2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phase</a:t>
            </a:r>
            <a:r>
              <a:rPr sz="1150" b="1" spc="2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per</a:t>
            </a:r>
            <a:r>
              <a:rPr sz="1150" b="1" spc="2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unit</a:t>
            </a:r>
            <a:r>
              <a:rPr sz="1150" b="1" spc="2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distance</a:t>
            </a:r>
            <a:r>
              <a:rPr sz="1150" b="1" spc="229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1150" b="1" spc="2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called</a:t>
            </a:r>
            <a:r>
              <a:rPr sz="1150" b="1" spc="2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b="1" spc="2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propagation</a:t>
            </a:r>
            <a:r>
              <a:rPr sz="1150" b="1" spc="2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444444"/>
                </a:solidFill>
                <a:latin typeface="Times New Roman"/>
                <a:cs typeface="Times New Roman"/>
              </a:rPr>
              <a:t>constant.</a:t>
            </a:r>
            <a:r>
              <a:rPr sz="1150" b="1" spc="1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Denoted</a:t>
            </a:r>
            <a:r>
              <a:rPr sz="1150" spc="2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by</a:t>
            </a:r>
            <a:r>
              <a:rPr sz="1150" spc="2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444444"/>
                </a:solidFill>
                <a:latin typeface="Times New Roman"/>
                <a:cs typeface="Times New Roman"/>
              </a:rPr>
              <a:t>the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Greek</a:t>
            </a:r>
            <a:r>
              <a:rPr sz="1150" spc="24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letter</a:t>
            </a:r>
            <a:r>
              <a:rPr sz="1150" spc="2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Cambria Math"/>
                <a:cs typeface="Cambria Math"/>
              </a:rPr>
              <a:t>𝜸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sz="1150" spc="24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1150" spc="21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terminologies</a:t>
            </a:r>
            <a:r>
              <a:rPr sz="1150" spc="23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like</a:t>
            </a:r>
            <a:r>
              <a:rPr sz="1150" spc="22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Transmission</a:t>
            </a:r>
            <a:r>
              <a:rPr sz="1150" spc="24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function,</a:t>
            </a:r>
            <a:r>
              <a:rPr sz="1150" spc="22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Transmission</a:t>
            </a:r>
            <a:r>
              <a:rPr sz="1150" spc="2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constant,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Transmission</a:t>
            </a:r>
            <a:r>
              <a:rPr sz="1150" spc="3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parameter,</a:t>
            </a:r>
            <a:r>
              <a:rPr sz="1150" spc="3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Propagation</a:t>
            </a:r>
            <a:r>
              <a:rPr sz="1150" spc="3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coefficient,</a:t>
            </a:r>
            <a:r>
              <a:rPr sz="1150" spc="3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sz="1150" spc="3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Propagation</a:t>
            </a:r>
            <a:r>
              <a:rPr sz="1150" spc="3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parameter</a:t>
            </a:r>
            <a:r>
              <a:rPr sz="1150" spc="3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are</a:t>
            </a:r>
            <a:r>
              <a:rPr sz="1150" spc="3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synonymous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with</a:t>
            </a:r>
            <a:r>
              <a:rPr sz="1150" spc="15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this</a:t>
            </a:r>
            <a:r>
              <a:rPr sz="1150" spc="14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quantity.</a:t>
            </a:r>
            <a:r>
              <a:rPr sz="1150" spc="13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Sometimes</a:t>
            </a:r>
            <a:r>
              <a:rPr sz="1150" spc="1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Cambria Math"/>
                <a:cs typeface="Cambria Math"/>
              </a:rPr>
              <a:t>𝜶</a:t>
            </a:r>
            <a:r>
              <a:rPr sz="1150" spc="175" dirty="0">
                <a:solidFill>
                  <a:srgbClr val="444444"/>
                </a:solidFill>
                <a:latin typeface="Cambria Math"/>
                <a:cs typeface="Cambria Math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sz="1150" spc="15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Cambria Math"/>
                <a:cs typeface="Cambria Math"/>
              </a:rPr>
              <a:t>𝜷</a:t>
            </a:r>
            <a:r>
              <a:rPr sz="1150" spc="165" dirty="0">
                <a:solidFill>
                  <a:srgbClr val="444444"/>
                </a:solidFill>
                <a:latin typeface="Cambria Math"/>
                <a:cs typeface="Cambria Math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are</a:t>
            </a:r>
            <a:r>
              <a:rPr sz="1150" spc="15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collectively</a:t>
            </a:r>
            <a:r>
              <a:rPr sz="1150" spc="15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referred</a:t>
            </a:r>
            <a:r>
              <a:rPr sz="1150" spc="15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to</a:t>
            </a:r>
            <a:r>
              <a:rPr sz="1150" spc="15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as</a:t>
            </a:r>
            <a:r>
              <a:rPr sz="1150" spc="14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Propagation</a:t>
            </a:r>
            <a:r>
              <a:rPr sz="1150" spc="15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150" spc="-25" dirty="0">
                <a:solidFill>
                  <a:srgbClr val="444444"/>
                </a:solidFill>
                <a:latin typeface="Times New Roman"/>
                <a:cs typeface="Times New Roman"/>
              </a:rPr>
              <a:t>or </a:t>
            </a:r>
            <a:r>
              <a:rPr sz="1150" dirty="0">
                <a:solidFill>
                  <a:srgbClr val="444444"/>
                </a:solidFill>
                <a:latin typeface="Times New Roman"/>
                <a:cs typeface="Times New Roman"/>
              </a:rPr>
              <a:t>Transmission</a:t>
            </a:r>
            <a:r>
              <a:rPr sz="1150" spc="1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444444"/>
                </a:solidFill>
                <a:latin typeface="Times New Roman"/>
                <a:cs typeface="Times New Roman"/>
              </a:rPr>
              <a:t>parameters.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propagation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mathematically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expressed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as: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i="1" dirty="0">
                <a:latin typeface="Times New Roman"/>
                <a:cs typeface="Times New Roman"/>
              </a:rPr>
              <a:t>γ</a:t>
            </a:r>
            <a:r>
              <a:rPr sz="1150" b="1" i="1" spc="2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=</a:t>
            </a:r>
            <a:r>
              <a:rPr sz="1150" b="1" i="1" spc="2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α</a:t>
            </a:r>
            <a:r>
              <a:rPr sz="1150" b="1" i="1" spc="15" dirty="0">
                <a:latin typeface="Times New Roman"/>
                <a:cs typeface="Times New Roman"/>
              </a:rPr>
              <a:t> </a:t>
            </a:r>
            <a:r>
              <a:rPr sz="1150" b="1" i="1" dirty="0">
                <a:latin typeface="Times New Roman"/>
                <a:cs typeface="Times New Roman"/>
              </a:rPr>
              <a:t>+</a:t>
            </a:r>
            <a:r>
              <a:rPr sz="1150" b="1" i="1" spc="65" dirty="0">
                <a:latin typeface="Times New Roman"/>
                <a:cs typeface="Times New Roman"/>
              </a:rPr>
              <a:t> </a:t>
            </a:r>
            <a:r>
              <a:rPr sz="1150" b="1" i="1" spc="-25" dirty="0">
                <a:latin typeface="Times New Roman"/>
                <a:cs typeface="Times New Roman"/>
              </a:rPr>
              <a:t>jβ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-10" dirty="0">
                <a:latin typeface="Times New Roman"/>
                <a:cs typeface="Times New Roman"/>
              </a:rPr>
              <a:t>Where: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8415" algn="just">
              <a:lnSpc>
                <a:spcPct val="99200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α</a:t>
            </a:r>
            <a:r>
              <a:rPr sz="1150" b="1" spc="9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(alpha)</a:t>
            </a:r>
            <a:r>
              <a:rPr sz="1150" b="1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attenuation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constant,</a:t>
            </a:r>
            <a:r>
              <a:rPr sz="1150" spc="1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measures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amplitude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decay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signal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travels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medium.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real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usually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Nepers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per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length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decibels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length.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2065" algn="just">
              <a:lnSpc>
                <a:spcPts val="1370"/>
              </a:lnSpc>
              <a:spcBef>
                <a:spcPts val="5"/>
              </a:spcBef>
            </a:pPr>
            <a:r>
              <a:rPr sz="1150" b="1" dirty="0">
                <a:latin typeface="Times New Roman"/>
                <a:cs typeface="Times New Roman"/>
              </a:rPr>
              <a:t>β</a:t>
            </a:r>
            <a:r>
              <a:rPr sz="1150" b="1" spc="30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(beta)</a:t>
            </a:r>
            <a:r>
              <a:rPr sz="1150" b="1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represents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constant,</a:t>
            </a:r>
            <a:r>
              <a:rPr sz="1150" spc="3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which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determines</a:t>
            </a:r>
            <a:r>
              <a:rPr sz="1150" spc="3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3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shift</a:t>
            </a:r>
            <a:r>
              <a:rPr sz="1150" spc="3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experienced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by</a:t>
            </a:r>
            <a:r>
              <a:rPr sz="1150" spc="3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signal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propagates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through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medium.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imaginary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number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and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usually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measured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in </a:t>
            </a:r>
            <a:r>
              <a:rPr sz="1150" dirty="0">
                <a:latin typeface="Times New Roman"/>
                <a:cs typeface="Times New Roman"/>
              </a:rPr>
              <a:t>radians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length.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499"/>
              </a:lnSpc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magnitude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propagation</a:t>
            </a:r>
            <a:r>
              <a:rPr sz="1150" spc="2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(γ)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gives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overall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rate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signal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decay,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while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argument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or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angle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propagation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(arg(γ))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gives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phase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shift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experienced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signal.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Propagation</a:t>
            </a:r>
            <a:r>
              <a:rPr sz="1150" b="1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Constant</a:t>
            </a:r>
            <a:r>
              <a:rPr sz="115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150" b="1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150" b="1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r>
              <a:rPr sz="1150" b="1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5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Line:</a:t>
            </a:r>
            <a:endParaRPr sz="115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30400"/>
              </a:lnSpc>
              <a:spcBef>
                <a:spcPts val="720"/>
              </a:spcBef>
            </a:pP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40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propagation</a:t>
            </a:r>
            <a:r>
              <a:rPr sz="1150" spc="45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constant</a:t>
            </a:r>
            <a:r>
              <a:rPr sz="1150" spc="43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for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any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conducting</a:t>
            </a:r>
            <a:r>
              <a:rPr sz="1150" u="sng" spc="4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lines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(like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copper</a:t>
            </a:r>
            <a:r>
              <a:rPr sz="1150" spc="4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lines)</a:t>
            </a:r>
            <a:r>
              <a:rPr sz="1150" spc="4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can</a:t>
            </a:r>
            <a:r>
              <a:rPr sz="1150" spc="3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calculated</a:t>
            </a:r>
            <a:r>
              <a:rPr sz="1150" spc="4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by </a:t>
            </a:r>
            <a:r>
              <a:rPr sz="1150" dirty="0">
                <a:latin typeface="Times New Roman"/>
                <a:cs typeface="Times New Roman"/>
              </a:rPr>
              <a:t>relating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primary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parameters.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877695">
              <a:lnSpc>
                <a:spcPct val="182800"/>
              </a:lnSpc>
            </a:pPr>
            <a:r>
              <a:rPr sz="1150" dirty="0">
                <a:latin typeface="Times New Roman"/>
                <a:cs typeface="Times New Roman"/>
              </a:rPr>
              <a:t>Where,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Z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iωL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series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impedance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length.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+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iωC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is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the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shunt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admittance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line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per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unit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length.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869" y="8945693"/>
            <a:ext cx="693052" cy="19093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02056" y="301700"/>
            <a:ext cx="7173595" cy="9459595"/>
          </a:xfrm>
          <a:custGeom>
            <a:avLst/>
            <a:gdLst/>
            <a:ahLst/>
            <a:cxnLst/>
            <a:rect l="l" t="t" r="r" b="b"/>
            <a:pathLst>
              <a:path w="7173595" h="9459595">
                <a:moveTo>
                  <a:pt x="7127430" y="9404667"/>
                </a:moveTo>
                <a:lnTo>
                  <a:pt x="7118350" y="9404667"/>
                </a:lnTo>
                <a:lnTo>
                  <a:pt x="54864" y="9404667"/>
                </a:lnTo>
                <a:lnTo>
                  <a:pt x="45720" y="9404667"/>
                </a:lnTo>
                <a:lnTo>
                  <a:pt x="45720" y="9413799"/>
                </a:lnTo>
                <a:lnTo>
                  <a:pt x="54864" y="9413799"/>
                </a:lnTo>
                <a:lnTo>
                  <a:pt x="7118299" y="9413799"/>
                </a:lnTo>
                <a:lnTo>
                  <a:pt x="7127430" y="9413799"/>
                </a:lnTo>
                <a:lnTo>
                  <a:pt x="7127430" y="9404667"/>
                </a:lnTo>
                <a:close/>
              </a:path>
              <a:path w="7173595" h="9459595">
                <a:moveTo>
                  <a:pt x="7127430" y="46024"/>
                </a:moveTo>
                <a:lnTo>
                  <a:pt x="7118350" y="46024"/>
                </a:lnTo>
                <a:lnTo>
                  <a:pt x="54864" y="46024"/>
                </a:lnTo>
                <a:lnTo>
                  <a:pt x="45720" y="46024"/>
                </a:lnTo>
                <a:lnTo>
                  <a:pt x="45720" y="55168"/>
                </a:lnTo>
                <a:lnTo>
                  <a:pt x="45720" y="9404655"/>
                </a:lnTo>
                <a:lnTo>
                  <a:pt x="54864" y="9404655"/>
                </a:lnTo>
                <a:lnTo>
                  <a:pt x="54864" y="55168"/>
                </a:lnTo>
                <a:lnTo>
                  <a:pt x="7118299" y="55168"/>
                </a:lnTo>
                <a:lnTo>
                  <a:pt x="7118299" y="9404655"/>
                </a:lnTo>
                <a:lnTo>
                  <a:pt x="7127430" y="9404655"/>
                </a:lnTo>
                <a:lnTo>
                  <a:pt x="7127430" y="55168"/>
                </a:lnTo>
                <a:lnTo>
                  <a:pt x="7127430" y="46024"/>
                </a:lnTo>
                <a:close/>
              </a:path>
              <a:path w="7173595" h="9459595">
                <a:moveTo>
                  <a:pt x="7173150" y="0"/>
                </a:moveTo>
                <a:lnTo>
                  <a:pt x="7136587" y="0"/>
                </a:lnTo>
                <a:lnTo>
                  <a:pt x="7136587" y="36880"/>
                </a:lnTo>
                <a:lnTo>
                  <a:pt x="7136587" y="55168"/>
                </a:lnTo>
                <a:lnTo>
                  <a:pt x="7136587" y="9404655"/>
                </a:lnTo>
                <a:lnTo>
                  <a:pt x="7136587" y="9422955"/>
                </a:lnTo>
                <a:lnTo>
                  <a:pt x="7118350" y="9422955"/>
                </a:lnTo>
                <a:lnTo>
                  <a:pt x="54864" y="9422955"/>
                </a:lnTo>
                <a:lnTo>
                  <a:pt x="36563" y="9422955"/>
                </a:lnTo>
                <a:lnTo>
                  <a:pt x="36563" y="9404655"/>
                </a:lnTo>
                <a:lnTo>
                  <a:pt x="36563" y="55168"/>
                </a:lnTo>
                <a:lnTo>
                  <a:pt x="36563" y="36880"/>
                </a:lnTo>
                <a:lnTo>
                  <a:pt x="54864" y="36880"/>
                </a:lnTo>
                <a:lnTo>
                  <a:pt x="7118299" y="36880"/>
                </a:lnTo>
                <a:lnTo>
                  <a:pt x="7136587" y="36880"/>
                </a:lnTo>
                <a:lnTo>
                  <a:pt x="7136587" y="0"/>
                </a:lnTo>
                <a:lnTo>
                  <a:pt x="0" y="0"/>
                </a:lnTo>
                <a:lnTo>
                  <a:pt x="0" y="36880"/>
                </a:lnTo>
                <a:lnTo>
                  <a:pt x="0" y="55168"/>
                </a:lnTo>
                <a:lnTo>
                  <a:pt x="0" y="9404655"/>
                </a:lnTo>
                <a:lnTo>
                  <a:pt x="0" y="9422955"/>
                </a:lnTo>
                <a:lnTo>
                  <a:pt x="0" y="9459519"/>
                </a:lnTo>
                <a:lnTo>
                  <a:pt x="36563" y="9459519"/>
                </a:lnTo>
                <a:lnTo>
                  <a:pt x="7173150" y="9459519"/>
                </a:lnTo>
                <a:lnTo>
                  <a:pt x="7173150" y="9422955"/>
                </a:lnTo>
                <a:lnTo>
                  <a:pt x="7173150" y="9404655"/>
                </a:lnTo>
                <a:lnTo>
                  <a:pt x="7173150" y="55168"/>
                </a:lnTo>
                <a:lnTo>
                  <a:pt x="7173150" y="36880"/>
                </a:lnTo>
                <a:lnTo>
                  <a:pt x="7173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18901</Words>
  <Application>Microsoft Office PowerPoint</Application>
  <PresentationFormat>Custom</PresentationFormat>
  <Paragraphs>2257</Paragraphs>
  <Slides>124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Office Theme</vt:lpstr>
      <vt:lpstr>Electro Magnetic  Field Theory Course : BTECH SEMESTER: 4TH Dept. : 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 Magnetic  Field Theory Course : BTECH SEMESTER: 4TH Dept. : ECE</dc:title>
  <dc:creator>Dean-Management</dc:creator>
  <cp:lastModifiedBy>user</cp:lastModifiedBy>
  <cp:revision>4</cp:revision>
  <dcterms:created xsi:type="dcterms:W3CDTF">2025-03-11T06:47:07Z</dcterms:created>
  <dcterms:modified xsi:type="dcterms:W3CDTF">2025-03-11T06:53:41Z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LastSaved">
    <vt:filetime>2025-03-11T00:00:00Z</vt:filetime>
  </property>
  <property fmtid="{D5CDD505-2E9C-101B-9397-08002B2CF9AE}" pid="4" name="Producer">
    <vt:lpwstr>iLovePDF</vt:lpwstr>
  </property>
</Properties>
</file>